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5" r:id="rId2"/>
    <p:sldMasterId id="2147483762" r:id="rId3"/>
    <p:sldMasterId id="2147483776" r:id="rId4"/>
    <p:sldMasterId id="2147483778" r:id="rId5"/>
    <p:sldMasterId id="2147483793" r:id="rId6"/>
    <p:sldMasterId id="2147483805" r:id="rId7"/>
    <p:sldMasterId id="2147483807" r:id="rId8"/>
  </p:sldMasterIdLst>
  <p:notesMasterIdLst>
    <p:notesMasterId r:id="rId94"/>
  </p:notesMasterIdLst>
  <p:sldIdLst>
    <p:sldId id="263" r:id="rId9"/>
    <p:sldId id="2147198112" r:id="rId10"/>
    <p:sldId id="2147198116" r:id="rId11"/>
    <p:sldId id="2147198119" r:id="rId12"/>
    <p:sldId id="2147198152" r:id="rId13"/>
    <p:sldId id="2147198153" r:id="rId14"/>
    <p:sldId id="2147198150" r:id="rId15"/>
    <p:sldId id="2147198085" r:id="rId16"/>
    <p:sldId id="2147198083" r:id="rId17"/>
    <p:sldId id="2147198087" r:id="rId18"/>
    <p:sldId id="2147198154" r:id="rId19"/>
    <p:sldId id="2147198122" r:id="rId20"/>
    <p:sldId id="2147482884" r:id="rId21"/>
    <p:sldId id="2147482885" r:id="rId22"/>
    <p:sldId id="2147482886" r:id="rId23"/>
    <p:sldId id="2147482887" r:id="rId24"/>
    <p:sldId id="256" r:id="rId25"/>
    <p:sldId id="265" r:id="rId26"/>
    <p:sldId id="258" r:id="rId27"/>
    <p:sldId id="268" r:id="rId28"/>
    <p:sldId id="269" r:id="rId29"/>
    <p:sldId id="270" r:id="rId30"/>
    <p:sldId id="271" r:id="rId31"/>
    <p:sldId id="272" r:id="rId32"/>
    <p:sldId id="273" r:id="rId33"/>
    <p:sldId id="274" r:id="rId34"/>
    <p:sldId id="264" r:id="rId35"/>
    <p:sldId id="262" r:id="rId36"/>
    <p:sldId id="257" r:id="rId37"/>
    <p:sldId id="282" r:id="rId38"/>
    <p:sldId id="276" r:id="rId39"/>
    <p:sldId id="277" r:id="rId40"/>
    <p:sldId id="2147198158" r:id="rId41"/>
    <p:sldId id="281" r:id="rId42"/>
    <p:sldId id="2147198159" r:id="rId43"/>
    <p:sldId id="283" r:id="rId44"/>
    <p:sldId id="284" r:id="rId45"/>
    <p:sldId id="287" r:id="rId46"/>
    <p:sldId id="2147198160" r:id="rId47"/>
    <p:sldId id="2147198161" r:id="rId48"/>
    <p:sldId id="2147198162" r:id="rId49"/>
    <p:sldId id="2147198163" r:id="rId50"/>
    <p:sldId id="2147198164" r:id="rId51"/>
    <p:sldId id="285" r:id="rId52"/>
    <p:sldId id="286" r:id="rId53"/>
    <p:sldId id="289" r:id="rId54"/>
    <p:sldId id="290" r:id="rId55"/>
    <p:sldId id="291" r:id="rId56"/>
    <p:sldId id="292" r:id="rId57"/>
    <p:sldId id="293" r:id="rId58"/>
    <p:sldId id="294" r:id="rId59"/>
    <p:sldId id="295" r:id="rId60"/>
    <p:sldId id="296" r:id="rId61"/>
    <p:sldId id="2147198185" r:id="rId62"/>
    <p:sldId id="2147482880" r:id="rId63"/>
    <p:sldId id="2147198184" r:id="rId64"/>
    <p:sldId id="2147482883" r:id="rId65"/>
    <p:sldId id="2147198165" r:id="rId66"/>
    <p:sldId id="2147198166" r:id="rId67"/>
    <p:sldId id="2147198167" r:id="rId68"/>
    <p:sldId id="259" r:id="rId69"/>
    <p:sldId id="260" r:id="rId70"/>
    <p:sldId id="261" r:id="rId71"/>
    <p:sldId id="2147198168" r:id="rId72"/>
    <p:sldId id="2147198169" r:id="rId73"/>
    <p:sldId id="2147198170" r:id="rId74"/>
    <p:sldId id="2147198171" r:id="rId75"/>
    <p:sldId id="266" r:id="rId76"/>
    <p:sldId id="2147198156" r:id="rId77"/>
    <p:sldId id="2147198157" r:id="rId78"/>
    <p:sldId id="2147198172" r:id="rId79"/>
    <p:sldId id="2147198173" r:id="rId80"/>
    <p:sldId id="2147198174" r:id="rId81"/>
    <p:sldId id="2147198175" r:id="rId82"/>
    <p:sldId id="2147198176" r:id="rId83"/>
    <p:sldId id="2147198177" r:id="rId84"/>
    <p:sldId id="2147198178" r:id="rId85"/>
    <p:sldId id="2147198179" r:id="rId86"/>
    <p:sldId id="2147198180" r:id="rId87"/>
    <p:sldId id="288" r:id="rId88"/>
    <p:sldId id="2147198181" r:id="rId89"/>
    <p:sldId id="2147198182" r:id="rId90"/>
    <p:sldId id="2147198183" r:id="rId91"/>
    <p:sldId id="2147198148" r:id="rId92"/>
    <p:sldId id="2147198110" r:id="rId9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55600" marR="0" indent="-355600" algn="l" defTabSz="2438338" rtl="0" fontAlgn="auto" latinLnBrk="0" hangingPunct="0">
      <a:lnSpc>
        <a:spcPct val="110000"/>
      </a:lnSpc>
      <a:spcBef>
        <a:spcPts val="100"/>
      </a:spcBef>
      <a:spcAft>
        <a:spcPts val="0"/>
      </a:spcAft>
      <a:buClrTx/>
      <a:buSzPct val="100000"/>
      <a:buFontTx/>
      <a:buAutoNum type="arabicPeriod"/>
      <a:tabLst/>
      <a:defRPr kumimoji="0" sz="2400" b="0" i="0" u="none" strike="noStrike" cap="none" spc="0" normalizeH="0" baseline="0">
        <a:ln>
          <a:noFill/>
        </a:ln>
        <a:solidFill>
          <a:srgbClr val="FFFFFF"/>
        </a:solidFill>
        <a:effectLst/>
        <a:uFillTx/>
        <a:latin typeface="+mn-lt"/>
        <a:ea typeface="+mn-ea"/>
        <a:cs typeface="+mn-cs"/>
        <a:sym typeface="Martel Sans Bold"/>
      </a:defRPr>
    </a:lvl1pPr>
    <a:lvl2pPr marL="0" marR="0" indent="4572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2pPr>
    <a:lvl3pPr marL="0" marR="0" indent="9144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3pPr>
    <a:lvl4pPr marL="0" marR="0" indent="13716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4pPr>
    <a:lvl5pPr marL="0" marR="0" indent="18288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5pPr>
    <a:lvl6pPr marL="0" marR="0" indent="22860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6pPr>
    <a:lvl7pPr marL="0" marR="0" indent="27432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7pPr>
    <a:lvl8pPr marL="0" marR="0" indent="32004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8pPr>
    <a:lvl9pPr marL="0" marR="0" indent="36576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9pPr>
  </p:defaultTextStyle>
  <p:extLst>
    <p:ext uri="{EFAFB233-063F-42B5-8137-9DF3F51BA10A}">
      <p15:sldGuideLst xmlns:p15="http://schemas.microsoft.com/office/powerpoint/2012/main">
        <p15:guide id="1" orient="horz" pos="4184" userDrawn="1">
          <p15:clr>
            <a:srgbClr val="A4A3A4"/>
          </p15:clr>
        </p15:guide>
        <p15:guide id="2" pos="7680" userDrawn="1">
          <p15:clr>
            <a:srgbClr val="A4A3A4"/>
          </p15:clr>
        </p15:guide>
        <p15:guide id="3" orient="horz" pos="4864" userDrawn="1">
          <p15:clr>
            <a:srgbClr val="A4A3A4"/>
          </p15:clr>
        </p15:guide>
        <p15:guide id="4" orient="horz" pos="5182" userDrawn="1">
          <p15:clr>
            <a:srgbClr val="A4A3A4"/>
          </p15:clr>
        </p15:guide>
        <p15:guide id="5" orient="horz" pos="54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MOUARD, Valerie" initials="CV" lastIdx="7" clrIdx="0">
    <p:extLst>
      <p:ext uri="{19B8F6BF-5375-455C-9EA6-DF929625EA0E}">
        <p15:presenceInfo xmlns:p15="http://schemas.microsoft.com/office/powerpoint/2012/main" userId="CHAMOUARD, Valer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38558F"/>
    <a:srgbClr val="B5395C"/>
    <a:srgbClr val="814072"/>
    <a:srgbClr val="DA1855"/>
    <a:srgbClr val="9F4F6B"/>
    <a:srgbClr val="5C4C83"/>
    <a:srgbClr val="EEF1F6"/>
    <a:srgbClr val="ECD994"/>
    <a:srgbClr val="E5CA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aj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aj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aj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aj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4"/>
    <p:restoredTop sz="95208" autoAdjust="0"/>
  </p:normalViewPr>
  <p:slideViewPr>
    <p:cSldViewPr snapToGrid="0" snapToObjects="1">
      <p:cViewPr varScale="1">
        <p:scale>
          <a:sx n="57" d="100"/>
          <a:sy n="57" d="100"/>
        </p:scale>
        <p:origin x="480" y="114"/>
      </p:cViewPr>
      <p:guideLst>
        <p:guide orient="horz" pos="4184"/>
        <p:guide pos="7680"/>
        <p:guide orient="horz" pos="4864"/>
        <p:guide orient="horz" pos="5182"/>
        <p:guide orient="horz" pos="5431"/>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commentAuthors" Target="commen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Classeur7"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Feuil1!$B$1</c:f>
              <c:strCache>
                <c:ptCount val="1"/>
                <c:pt idx="0">
                  <c:v>Ventes</c:v>
                </c:pt>
              </c:strCache>
            </c:strRef>
          </c:tx>
          <c:dLbls>
            <c:dLbl>
              <c:idx val="0"/>
              <c:tx>
                <c:rich>
                  <a:bodyPr/>
                  <a:lstStyle/>
                  <a:p>
                    <a:r>
                      <a:rPr lang="en-US" b="1">
                        <a:solidFill>
                          <a:schemeClr val="bg1"/>
                        </a:solidFill>
                      </a:rPr>
                      <a:t>1:</a:t>
                    </a:r>
                  </a:p>
                  <a:p>
                    <a:r>
                      <a:rPr lang="en-US" b="1">
                        <a:solidFill>
                          <a:schemeClr val="bg1"/>
                        </a:solidFill>
                      </a:rPr>
                      <a:t>32%</a:t>
                    </a:r>
                    <a:endParaRPr lang="en-US" b="1"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F6-8547-931A-3DB1C03D1CDB}"/>
                </c:ext>
              </c:extLst>
            </c:dLbl>
            <c:dLbl>
              <c:idx val="1"/>
              <c:tx>
                <c:rich>
                  <a:bodyPr/>
                  <a:lstStyle/>
                  <a:p>
                    <a:r>
                      <a:rPr lang="en-US" dirty="0"/>
                      <a:t>VWD possible 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F6-8547-931A-3DB1C03D1CDB}"/>
                </c:ext>
              </c:extLst>
            </c:dLbl>
            <c:dLbl>
              <c:idx val="2"/>
              <c:tx>
                <c:rich>
                  <a:bodyPr/>
                  <a:lstStyle/>
                  <a:p>
                    <a:r>
                      <a:rPr lang="en-US" b="1">
                        <a:solidFill>
                          <a:schemeClr val="bg1"/>
                        </a:solidFill>
                      </a:rPr>
                      <a:t>2A:</a:t>
                    </a:r>
                  </a:p>
                  <a:p>
                    <a:r>
                      <a:rPr lang="en-US" b="1">
                        <a:solidFill>
                          <a:schemeClr val="bg1"/>
                        </a:solidFill>
                      </a:rPr>
                      <a:t>17%</a:t>
                    </a:r>
                    <a:endParaRPr lang="en-US" b="1"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F6-8547-931A-3DB1C03D1CDB}"/>
                </c:ext>
              </c:extLst>
            </c:dLbl>
            <c:dLbl>
              <c:idx val="3"/>
              <c:tx>
                <c:rich>
                  <a:bodyPr/>
                  <a:lstStyle/>
                  <a:p>
                    <a:r>
                      <a:rPr lang="en-US" b="1">
                        <a:solidFill>
                          <a:schemeClr val="bg1"/>
                        </a:solidFill>
                      </a:rPr>
                      <a:t>2B: </a:t>
                    </a:r>
                  </a:p>
                  <a:p>
                    <a:r>
                      <a:rPr lang="en-US" b="1">
                        <a:solidFill>
                          <a:schemeClr val="bg1"/>
                        </a:solidFill>
                      </a:rPr>
                      <a:t>15%</a:t>
                    </a:r>
                    <a:endParaRPr lang="en-US" b="1"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F6-8547-931A-3DB1C03D1CDB}"/>
                </c:ext>
              </c:extLst>
            </c:dLbl>
            <c:dLbl>
              <c:idx val="4"/>
              <c:tx>
                <c:rich>
                  <a:bodyPr/>
                  <a:lstStyle/>
                  <a:p>
                    <a:r>
                      <a:rPr lang="en-US"/>
                      <a:t>2M:</a:t>
                    </a:r>
                  </a:p>
                  <a:p>
                    <a:r>
                      <a:rPr lang="en-US"/>
                      <a:t>18.5%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F6-8547-931A-3DB1C03D1CDB}"/>
                </c:ext>
              </c:extLst>
            </c:dLbl>
            <c:dLbl>
              <c:idx val="5"/>
              <c:tx>
                <c:rich>
                  <a:bodyPr/>
                  <a:lstStyle/>
                  <a:p>
                    <a:r>
                      <a:rPr lang="en-US" b="1">
                        <a:solidFill>
                          <a:schemeClr val="bg1"/>
                        </a:solidFill>
                      </a:rPr>
                      <a:t>2N:</a:t>
                    </a:r>
                  </a:p>
                  <a:p>
                    <a:r>
                      <a:rPr lang="en-US" b="1">
                        <a:solidFill>
                          <a:schemeClr val="bg1"/>
                        </a:solidFill>
                      </a:rPr>
                      <a:t>10.5%</a:t>
                    </a:r>
                    <a:endParaRPr lang="en-US" b="1"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F6-8547-931A-3DB1C03D1CDB}"/>
                </c:ext>
              </c:extLst>
            </c:dLbl>
            <c:dLbl>
              <c:idx val="6"/>
              <c:tx>
                <c:rich>
                  <a:bodyPr/>
                  <a:lstStyle/>
                  <a:p>
                    <a:r>
                      <a:rPr lang="en-US" b="1">
                        <a:solidFill>
                          <a:schemeClr val="bg1"/>
                        </a:solidFill>
                      </a:rPr>
                      <a:t>3:</a:t>
                    </a:r>
                  </a:p>
                  <a:p>
                    <a:r>
                      <a:rPr lang="en-US" b="1">
                        <a:solidFill>
                          <a:schemeClr val="bg1"/>
                        </a:solidFill>
                      </a:rPr>
                      <a:t>6%</a:t>
                    </a:r>
                    <a:endParaRPr lang="en-US" b="1"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F6-8547-931A-3DB1C03D1CDB}"/>
                </c:ext>
              </c:extLst>
            </c:dLbl>
            <c:dLbl>
              <c:idx val="7"/>
              <c:delete val="1"/>
              <c:extLst>
                <c:ext xmlns:c15="http://schemas.microsoft.com/office/drawing/2012/chart" uri="{CE6537A1-D6FC-4f65-9D91-7224C49458BB}"/>
                <c:ext xmlns:c16="http://schemas.microsoft.com/office/drawing/2014/chart" uri="{C3380CC4-5D6E-409C-BE32-E72D297353CC}">
                  <c16:uniqueId val="{00000000-5324-497E-9DC7-56FB6F34F92F}"/>
                </c:ext>
              </c:extLst>
            </c:dLbl>
            <c:spPr>
              <a:noFill/>
              <a:ln>
                <a:noFill/>
              </a:ln>
              <a:effectLst/>
            </c:spPr>
            <c:txPr>
              <a:bodyPr wrap="square" lIns="38100" tIns="19050" rIns="38100" bIns="19050" anchor="ctr">
                <a:spAutoFit/>
              </a:bodyPr>
              <a:lstStyle/>
              <a:p>
                <a:pPr>
                  <a:defRPr b="1">
                    <a:solidFill>
                      <a:schemeClr val="bg1"/>
                    </a:solidFill>
                  </a:defRPr>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cat>
            <c:strRef>
              <c:f>Feuil1!$A$2:$A$9</c:f>
              <c:strCache>
                <c:ptCount val="8"/>
                <c:pt idx="0">
                  <c:v>Type 1</c:v>
                </c:pt>
                <c:pt idx="1">
                  <c:v>Low VWF</c:v>
                </c:pt>
                <c:pt idx="2">
                  <c:v>Type 2A</c:v>
                </c:pt>
                <c:pt idx="3">
                  <c:v>Type 2B</c:v>
                </c:pt>
                <c:pt idx="4">
                  <c:v>Type 2M</c:v>
                </c:pt>
                <c:pt idx="5">
                  <c:v>Type 2N</c:v>
                </c:pt>
                <c:pt idx="6">
                  <c:v>Type 3</c:v>
                </c:pt>
                <c:pt idx="7">
                  <c:v>Autres</c:v>
                </c:pt>
              </c:strCache>
            </c:strRef>
          </c:cat>
          <c:val>
            <c:numRef>
              <c:f>Feuil1!$B$2:$B$9</c:f>
              <c:numCache>
                <c:formatCode>General</c:formatCode>
                <c:ptCount val="8"/>
                <c:pt idx="0">
                  <c:v>796</c:v>
                </c:pt>
                <c:pt idx="1">
                  <c:v>179</c:v>
                </c:pt>
                <c:pt idx="2">
                  <c:v>366</c:v>
                </c:pt>
                <c:pt idx="3">
                  <c:v>306</c:v>
                </c:pt>
                <c:pt idx="4">
                  <c:v>395</c:v>
                </c:pt>
                <c:pt idx="5">
                  <c:v>218</c:v>
                </c:pt>
                <c:pt idx="6">
                  <c:v>118</c:v>
                </c:pt>
                <c:pt idx="7">
                  <c:v>30</c:v>
                </c:pt>
              </c:numCache>
            </c:numRef>
          </c:val>
          <c:extLst>
            <c:ext xmlns:c16="http://schemas.microsoft.com/office/drawing/2014/chart" uri="{C3380CC4-5D6E-409C-BE32-E72D297353CC}">
              <c16:uniqueId val="{00000007-43F6-8547-931A-3DB1C03D1CD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Feuil1!$B$1</c:f>
              <c:strCache>
                <c:ptCount val="1"/>
                <c:pt idx="0">
                  <c:v>Ventes</c:v>
                </c:pt>
              </c:strCache>
            </c:strRef>
          </c:tx>
          <c:spPr>
            <a:ln>
              <a:solidFill>
                <a:schemeClr val="accent1">
                  <a:shade val="50000"/>
                </a:schemeClr>
              </a:solidFill>
            </a:ln>
          </c:spPr>
          <c:dLbls>
            <c:dLbl>
              <c:idx val="0"/>
              <c:tx>
                <c:rich>
                  <a:bodyPr wrap="square" lIns="38100" tIns="19050" rIns="38100" bIns="19050" anchor="ctr">
                    <a:spAutoFit/>
                  </a:bodyPr>
                  <a:lstStyle/>
                  <a:p>
                    <a:pPr>
                      <a:defRPr b="1">
                        <a:solidFill>
                          <a:schemeClr val="bg1"/>
                        </a:solidFill>
                      </a:defRPr>
                    </a:pPr>
                    <a:r>
                      <a:rPr lang="en-US" b="1" dirty="0">
                        <a:solidFill>
                          <a:schemeClr val="bg1"/>
                        </a:solidFill>
                      </a:rPr>
                      <a:t>1:</a:t>
                    </a:r>
                  </a:p>
                  <a:p>
                    <a:pPr>
                      <a:defRPr b="1">
                        <a:solidFill>
                          <a:schemeClr val="bg1"/>
                        </a:solidFill>
                      </a:defRPr>
                    </a:pPr>
                    <a:r>
                      <a:rPr lang="en-US" b="1" dirty="0">
                        <a:solidFill>
                          <a:schemeClr val="bg1"/>
                        </a:solidFill>
                      </a:rPr>
                      <a:t>29%</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F6-8547-931A-3DB1C03D1CDB}"/>
                </c:ext>
              </c:extLst>
            </c:dLbl>
            <c:dLbl>
              <c:idx val="1"/>
              <c:layout>
                <c:manualLayout>
                  <c:x val="0.11430700552039474"/>
                  <c:y val="8.7930936596024967E-2"/>
                </c:manualLayout>
              </c:layout>
              <c:tx>
                <c:rich>
                  <a:bodyPr wrap="square" lIns="38100" tIns="19050" rIns="38100" bIns="19050" anchor="ctr">
                    <a:noAutofit/>
                  </a:bodyPr>
                  <a:lstStyle/>
                  <a:p>
                    <a:pPr>
                      <a:defRPr/>
                    </a:pPr>
                    <a:fld id="{C2D87D57-9117-4395-BA8C-438D27843CCA}" type="CATEGORYNAME">
                      <a:rPr lang="en-US" smtClean="0"/>
                      <a:pPr>
                        <a:defRPr/>
                      </a:pPr>
                      <a:t>[NOM DE CATÉGORIE]</a:t>
                    </a:fld>
                    <a:r>
                      <a:rPr lang="en-US" baseline="0" dirty="0"/>
                      <a:t>:3,</a:t>
                    </a:r>
                    <a:fld id="{E2C8D8ED-C4E5-4FA6-B9EB-72C5914A832C}" type="PERCENTAGE">
                      <a:rPr lang="en-US" baseline="0" smtClean="0"/>
                      <a:pPr>
                        <a:defRPr/>
                      </a:pPr>
                      <a:t>[POURCENTAGE]</a:t>
                    </a:fld>
                    <a:endParaRPr lang="en-US" baseline="0"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30253001173503263"/>
                      <c:h val="0.16406458792701317"/>
                    </c:manualLayout>
                  </c15:layout>
                  <c15:dlblFieldTable/>
                  <c15:showDataLabelsRange val="0"/>
                </c:ext>
                <c:ext xmlns:c16="http://schemas.microsoft.com/office/drawing/2014/chart" uri="{C3380CC4-5D6E-409C-BE32-E72D297353CC}">
                  <c16:uniqueId val="{00000001-43F6-8547-931A-3DB1C03D1CDB}"/>
                </c:ext>
              </c:extLst>
            </c:dLbl>
            <c:dLbl>
              <c:idx val="2"/>
              <c:tx>
                <c:rich>
                  <a:bodyPr wrap="square" lIns="38100" tIns="19050" rIns="38100" bIns="19050" anchor="ctr">
                    <a:spAutoFit/>
                  </a:bodyPr>
                  <a:lstStyle/>
                  <a:p>
                    <a:pPr>
                      <a:defRPr b="1">
                        <a:solidFill>
                          <a:schemeClr val="bg1"/>
                        </a:solidFill>
                      </a:defRPr>
                    </a:pPr>
                    <a:r>
                      <a:rPr lang="en-US" b="1" dirty="0">
                        <a:solidFill>
                          <a:schemeClr val="bg1"/>
                        </a:solidFill>
                      </a:rPr>
                      <a:t>2A:</a:t>
                    </a:r>
                  </a:p>
                  <a:p>
                    <a:pPr>
                      <a:defRPr b="1">
                        <a:solidFill>
                          <a:schemeClr val="bg1"/>
                        </a:solidFill>
                      </a:defRPr>
                    </a:pPr>
                    <a:r>
                      <a:rPr lang="en-US" b="1" dirty="0">
                        <a:solidFill>
                          <a:schemeClr val="bg1"/>
                        </a:solidFill>
                      </a:rPr>
                      <a:t>19%</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F6-8547-931A-3DB1C03D1CDB}"/>
                </c:ext>
              </c:extLst>
            </c:dLbl>
            <c:dLbl>
              <c:idx val="3"/>
              <c:tx>
                <c:rich>
                  <a:bodyPr wrap="square" lIns="38100" tIns="19050" rIns="38100" bIns="19050" anchor="ctr">
                    <a:spAutoFit/>
                  </a:bodyPr>
                  <a:lstStyle/>
                  <a:p>
                    <a:pPr>
                      <a:defRPr b="1">
                        <a:solidFill>
                          <a:schemeClr val="bg1"/>
                        </a:solidFill>
                      </a:defRPr>
                    </a:pPr>
                    <a:r>
                      <a:rPr lang="en-US" b="1" dirty="0">
                        <a:solidFill>
                          <a:schemeClr val="bg1"/>
                        </a:solidFill>
                      </a:rPr>
                      <a:t>2B: </a:t>
                    </a:r>
                  </a:p>
                  <a:p>
                    <a:pPr>
                      <a:defRPr b="1">
                        <a:solidFill>
                          <a:schemeClr val="bg1"/>
                        </a:solidFill>
                      </a:defRPr>
                    </a:pPr>
                    <a:r>
                      <a:rPr lang="en-US" b="1" dirty="0">
                        <a:solidFill>
                          <a:schemeClr val="bg1"/>
                        </a:solidFill>
                      </a:rPr>
                      <a:t>16%</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F6-8547-931A-3DB1C03D1CDB}"/>
                </c:ext>
              </c:extLst>
            </c:dLbl>
            <c:dLbl>
              <c:idx val="4"/>
              <c:tx>
                <c:rich>
                  <a:bodyPr wrap="square" lIns="38100" tIns="19050" rIns="38100" bIns="19050" anchor="ctr">
                    <a:spAutoFit/>
                  </a:bodyPr>
                  <a:lstStyle/>
                  <a:p>
                    <a:pPr>
                      <a:defRPr b="1">
                        <a:solidFill>
                          <a:schemeClr val="bg1"/>
                        </a:solidFill>
                      </a:defRPr>
                    </a:pPr>
                    <a:r>
                      <a:rPr lang="en-US" b="1" dirty="0">
                        <a:solidFill>
                          <a:schemeClr val="bg1"/>
                        </a:solidFill>
                      </a:rPr>
                      <a:t>2M:</a:t>
                    </a:r>
                  </a:p>
                  <a:p>
                    <a:pPr>
                      <a:defRPr b="1">
                        <a:solidFill>
                          <a:schemeClr val="bg1"/>
                        </a:solidFill>
                      </a:defRPr>
                    </a:pPr>
                    <a:r>
                      <a:rPr lang="en-US" b="1" dirty="0">
                        <a:solidFill>
                          <a:schemeClr val="bg1"/>
                        </a:solidFill>
                      </a:rPr>
                      <a:t>21%</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F6-8547-931A-3DB1C03D1CDB}"/>
                </c:ext>
              </c:extLst>
            </c:dLbl>
            <c:dLbl>
              <c:idx val="5"/>
              <c:layout>
                <c:manualLayout>
                  <c:x val="-1.8412257952006905E-2"/>
                  <c:y val="-2.9310196803745074E-2"/>
                </c:manualLayout>
              </c:layout>
              <c:tx>
                <c:rich>
                  <a:bodyPr wrap="square" lIns="38100" tIns="19050" rIns="38100" bIns="19050" anchor="ctr">
                    <a:noAutofit/>
                  </a:bodyPr>
                  <a:lstStyle/>
                  <a:p>
                    <a:pPr>
                      <a:defRPr b="1">
                        <a:solidFill>
                          <a:schemeClr val="bg1"/>
                        </a:solidFill>
                      </a:defRPr>
                    </a:pPr>
                    <a:r>
                      <a:rPr lang="en-US" b="1" dirty="0">
                        <a:solidFill>
                          <a:schemeClr val="bg1"/>
                        </a:solidFill>
                      </a:rPr>
                      <a:t>2N:</a:t>
                    </a:r>
                  </a:p>
                  <a:p>
                    <a:pPr>
                      <a:defRPr b="1">
                        <a:solidFill>
                          <a:schemeClr val="bg1"/>
                        </a:solidFill>
                      </a:defRPr>
                    </a:pPr>
                    <a:r>
                      <a:rPr lang="en-US" b="1" dirty="0">
                        <a:solidFill>
                          <a:schemeClr val="bg1"/>
                        </a:solidFill>
                      </a:rPr>
                      <a:t>6%</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13358157918827374"/>
                      <c:h val="0.16399119675158655"/>
                    </c:manualLayout>
                  </c15:layout>
                </c:ext>
                <c:ext xmlns:c16="http://schemas.microsoft.com/office/drawing/2014/chart" uri="{C3380CC4-5D6E-409C-BE32-E72D297353CC}">
                  <c16:uniqueId val="{00000005-43F6-8547-931A-3DB1C03D1CDB}"/>
                </c:ext>
              </c:extLst>
            </c:dLbl>
            <c:dLbl>
              <c:idx val="6"/>
              <c:layout>
                <c:manualLayout>
                  <c:x val="-2.6303373583708312E-3"/>
                  <c:y val="-3.8103405858277498E-2"/>
                </c:manualLayout>
              </c:layout>
              <c:tx>
                <c:rich>
                  <a:bodyPr wrap="square" lIns="38100" tIns="19050" rIns="38100" bIns="19050" anchor="ctr">
                    <a:spAutoFit/>
                  </a:bodyPr>
                  <a:lstStyle/>
                  <a:p>
                    <a:pPr>
                      <a:defRPr b="1">
                        <a:solidFill>
                          <a:schemeClr val="bg1"/>
                        </a:solidFill>
                      </a:defRPr>
                    </a:pPr>
                    <a:r>
                      <a:rPr lang="en-US" b="1" dirty="0">
                        <a:solidFill>
                          <a:schemeClr val="bg1"/>
                        </a:solidFill>
                      </a:rPr>
                      <a:t>3:</a:t>
                    </a:r>
                  </a:p>
                  <a:p>
                    <a:pPr>
                      <a:defRPr b="1">
                        <a:solidFill>
                          <a:schemeClr val="bg1"/>
                        </a:solidFill>
                      </a:defRPr>
                    </a:pPr>
                    <a:r>
                      <a:rPr lang="en-US" b="1" dirty="0">
                        <a:solidFill>
                          <a:schemeClr val="bg1"/>
                        </a:solidFill>
                      </a:rPr>
                      <a:t>3%</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F6-8547-931A-3DB1C03D1CDB}"/>
                </c:ext>
              </c:extLst>
            </c:dLbl>
            <c:dLbl>
              <c:idx val="7"/>
              <c:delete val="1"/>
              <c:extLst>
                <c:ext xmlns:c15="http://schemas.microsoft.com/office/drawing/2012/chart" uri="{CE6537A1-D6FC-4f65-9D91-7224C49458BB}"/>
                <c:ext xmlns:c16="http://schemas.microsoft.com/office/drawing/2014/chart" uri="{C3380CC4-5D6E-409C-BE32-E72D297353CC}">
                  <c16:uniqueId val="{00000000-BEE8-4EB0-AA23-0E0CF827BBE0}"/>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Feuil1!$A$2:$A$9</c:f>
              <c:strCache>
                <c:ptCount val="8"/>
                <c:pt idx="0">
                  <c:v>Type 1</c:v>
                </c:pt>
                <c:pt idx="1">
                  <c:v>VWD possible</c:v>
                </c:pt>
                <c:pt idx="2">
                  <c:v>Type 2A</c:v>
                </c:pt>
                <c:pt idx="3">
                  <c:v>Type 2B</c:v>
                </c:pt>
                <c:pt idx="4">
                  <c:v>Type 2M</c:v>
                </c:pt>
                <c:pt idx="5">
                  <c:v>Type 2N</c:v>
                </c:pt>
                <c:pt idx="6">
                  <c:v>Type 3</c:v>
                </c:pt>
                <c:pt idx="7">
                  <c:v>Autres</c:v>
                </c:pt>
              </c:strCache>
            </c:strRef>
          </c:cat>
          <c:val>
            <c:numRef>
              <c:f>Feuil1!$B$2:$B$9</c:f>
              <c:numCache>
                <c:formatCode>General</c:formatCode>
                <c:ptCount val="8"/>
                <c:pt idx="0">
                  <c:v>1388</c:v>
                </c:pt>
                <c:pt idx="1">
                  <c:v>199</c:v>
                </c:pt>
                <c:pt idx="2">
                  <c:v>850</c:v>
                </c:pt>
                <c:pt idx="3">
                  <c:v>680</c:v>
                </c:pt>
                <c:pt idx="4">
                  <c:v>885</c:v>
                </c:pt>
                <c:pt idx="5">
                  <c:v>255</c:v>
                </c:pt>
                <c:pt idx="6">
                  <c:v>132</c:v>
                </c:pt>
                <c:pt idx="7">
                  <c:v>46</c:v>
                </c:pt>
              </c:numCache>
            </c:numRef>
          </c:val>
          <c:extLst>
            <c:ext xmlns:c16="http://schemas.microsoft.com/office/drawing/2014/chart" uri="{C3380CC4-5D6E-409C-BE32-E72D297353CC}">
              <c16:uniqueId val="{00000007-43F6-8547-931A-3DB1C03D1CD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247294003348651E-2"/>
          <c:y val="2.4091926770275204E-2"/>
          <c:w val="0.93282199779375397"/>
          <c:h val="0.76316480126342701"/>
        </c:manualLayout>
      </c:layout>
      <c:barChart>
        <c:barDir val="col"/>
        <c:grouping val="percentStacked"/>
        <c:varyColors val="0"/>
        <c:ser>
          <c:idx val="0"/>
          <c:order val="0"/>
          <c:tx>
            <c:strRef>
              <c:f>Feuil1!$B$1</c:f>
              <c:strCache>
                <c:ptCount val="1"/>
                <c:pt idx="0">
                  <c:v>Type 1</c:v>
                </c:pt>
              </c:strCache>
            </c:strRef>
          </c:tx>
          <c:spPr>
            <a:solidFill>
              <a:schemeClr val="accent1"/>
            </a:solidFill>
            <a:ln>
              <a:noFill/>
            </a:ln>
            <a:effectLst/>
          </c:spPr>
          <c:invertIfNegative val="0"/>
          <c:cat>
            <c:numRef>
              <c:f>Feuil1!$A$2:$A$8</c:f>
              <c:numCache>
                <c:formatCode>General</c:formatCode>
                <c:ptCount val="7"/>
                <c:pt idx="0">
                  <c:v>2016</c:v>
                </c:pt>
                <c:pt idx="1">
                  <c:v>2018</c:v>
                </c:pt>
                <c:pt idx="2">
                  <c:v>2021</c:v>
                </c:pt>
                <c:pt idx="3">
                  <c:v>2022</c:v>
                </c:pt>
                <c:pt idx="4">
                  <c:v>2023</c:v>
                </c:pt>
                <c:pt idx="5">
                  <c:v>2024</c:v>
                </c:pt>
                <c:pt idx="6">
                  <c:v>2025</c:v>
                </c:pt>
              </c:numCache>
            </c:numRef>
          </c:cat>
          <c:val>
            <c:numRef>
              <c:f>Feuil1!$B$2:$B$8</c:f>
              <c:numCache>
                <c:formatCode>General</c:formatCode>
                <c:ptCount val="7"/>
                <c:pt idx="0">
                  <c:v>167</c:v>
                </c:pt>
                <c:pt idx="1">
                  <c:v>258</c:v>
                </c:pt>
                <c:pt idx="2">
                  <c:v>469</c:v>
                </c:pt>
                <c:pt idx="3">
                  <c:v>545</c:v>
                </c:pt>
                <c:pt idx="4">
                  <c:v>598</c:v>
                </c:pt>
                <c:pt idx="5">
                  <c:v>704</c:v>
                </c:pt>
                <c:pt idx="6">
                  <c:v>796</c:v>
                </c:pt>
              </c:numCache>
            </c:numRef>
          </c:val>
          <c:extLst>
            <c:ext xmlns:c16="http://schemas.microsoft.com/office/drawing/2014/chart" uri="{C3380CC4-5D6E-409C-BE32-E72D297353CC}">
              <c16:uniqueId val="{00000000-087A-3340-BB4B-8970B3990E5D}"/>
            </c:ext>
          </c:extLst>
        </c:ser>
        <c:ser>
          <c:idx val="1"/>
          <c:order val="1"/>
          <c:tx>
            <c:strRef>
              <c:f>Feuil1!$C$1</c:f>
              <c:strCache>
                <c:ptCount val="1"/>
                <c:pt idx="0">
                  <c:v>VWD possible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Feuil1!$A$2:$A$8</c:f>
              <c:numCache>
                <c:formatCode>General</c:formatCode>
                <c:ptCount val="7"/>
                <c:pt idx="0">
                  <c:v>2016</c:v>
                </c:pt>
                <c:pt idx="1">
                  <c:v>2018</c:v>
                </c:pt>
                <c:pt idx="2">
                  <c:v>2021</c:v>
                </c:pt>
                <c:pt idx="3">
                  <c:v>2022</c:v>
                </c:pt>
                <c:pt idx="4">
                  <c:v>2023</c:v>
                </c:pt>
                <c:pt idx="5">
                  <c:v>2024</c:v>
                </c:pt>
                <c:pt idx="6">
                  <c:v>2025</c:v>
                </c:pt>
              </c:numCache>
            </c:numRef>
          </c:cat>
          <c:val>
            <c:numRef>
              <c:f>Feuil1!$C$2:$C$8</c:f>
              <c:numCache>
                <c:formatCode>General</c:formatCode>
                <c:ptCount val="7"/>
                <c:pt idx="0">
                  <c:v>0</c:v>
                </c:pt>
                <c:pt idx="1">
                  <c:v>30</c:v>
                </c:pt>
                <c:pt idx="2">
                  <c:v>49</c:v>
                </c:pt>
                <c:pt idx="3">
                  <c:v>72</c:v>
                </c:pt>
                <c:pt idx="4">
                  <c:v>110</c:v>
                </c:pt>
                <c:pt idx="5">
                  <c:v>139</c:v>
                </c:pt>
                <c:pt idx="6">
                  <c:v>179</c:v>
                </c:pt>
              </c:numCache>
            </c:numRef>
          </c:val>
          <c:extLst>
            <c:ext xmlns:c16="http://schemas.microsoft.com/office/drawing/2014/chart" uri="{C3380CC4-5D6E-409C-BE32-E72D297353CC}">
              <c16:uniqueId val="{00000001-087A-3340-BB4B-8970B3990E5D}"/>
            </c:ext>
          </c:extLst>
        </c:ser>
        <c:ser>
          <c:idx val="2"/>
          <c:order val="2"/>
          <c:tx>
            <c:strRef>
              <c:f>Feuil1!$D$1</c:f>
              <c:strCache>
                <c:ptCount val="1"/>
                <c:pt idx="0">
                  <c:v>Type 2</c:v>
                </c:pt>
              </c:strCache>
            </c:strRef>
          </c:tx>
          <c:spPr>
            <a:solidFill>
              <a:schemeClr val="accent3"/>
            </a:solidFill>
            <a:ln>
              <a:noFill/>
            </a:ln>
            <a:effectLst/>
          </c:spPr>
          <c:invertIfNegative val="0"/>
          <c:cat>
            <c:numRef>
              <c:f>Feuil1!$A$2:$A$8</c:f>
              <c:numCache>
                <c:formatCode>General</c:formatCode>
                <c:ptCount val="7"/>
                <c:pt idx="0">
                  <c:v>2016</c:v>
                </c:pt>
                <c:pt idx="1">
                  <c:v>2018</c:v>
                </c:pt>
                <c:pt idx="2">
                  <c:v>2021</c:v>
                </c:pt>
                <c:pt idx="3">
                  <c:v>2022</c:v>
                </c:pt>
                <c:pt idx="4">
                  <c:v>2023</c:v>
                </c:pt>
                <c:pt idx="5">
                  <c:v>2024</c:v>
                </c:pt>
                <c:pt idx="6">
                  <c:v>2025</c:v>
                </c:pt>
              </c:numCache>
            </c:numRef>
          </c:cat>
          <c:val>
            <c:numRef>
              <c:f>Feuil1!$D$2:$D$8</c:f>
              <c:numCache>
                <c:formatCode>General</c:formatCode>
                <c:ptCount val="7"/>
                <c:pt idx="0">
                  <c:v>442</c:v>
                </c:pt>
                <c:pt idx="1">
                  <c:v>787</c:v>
                </c:pt>
                <c:pt idx="2">
                  <c:v>915</c:v>
                </c:pt>
                <c:pt idx="3">
                  <c:v>1040</c:v>
                </c:pt>
                <c:pt idx="4">
                  <c:v>1123</c:v>
                </c:pt>
                <c:pt idx="5">
                  <c:v>1208</c:v>
                </c:pt>
                <c:pt idx="6">
                  <c:v>1285</c:v>
                </c:pt>
              </c:numCache>
            </c:numRef>
          </c:val>
          <c:extLst>
            <c:ext xmlns:c16="http://schemas.microsoft.com/office/drawing/2014/chart" uri="{C3380CC4-5D6E-409C-BE32-E72D297353CC}">
              <c16:uniqueId val="{00000002-087A-3340-BB4B-8970B3990E5D}"/>
            </c:ext>
          </c:extLst>
        </c:ser>
        <c:ser>
          <c:idx val="3"/>
          <c:order val="3"/>
          <c:tx>
            <c:strRef>
              <c:f>Feuil1!$E$1</c:f>
              <c:strCache>
                <c:ptCount val="1"/>
                <c:pt idx="0">
                  <c:v>Type 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Feuil1!$A$2:$A$8</c:f>
              <c:numCache>
                <c:formatCode>General</c:formatCode>
                <c:ptCount val="7"/>
                <c:pt idx="0">
                  <c:v>2016</c:v>
                </c:pt>
                <c:pt idx="1">
                  <c:v>2018</c:v>
                </c:pt>
                <c:pt idx="2">
                  <c:v>2021</c:v>
                </c:pt>
                <c:pt idx="3">
                  <c:v>2022</c:v>
                </c:pt>
                <c:pt idx="4">
                  <c:v>2023</c:v>
                </c:pt>
                <c:pt idx="5">
                  <c:v>2024</c:v>
                </c:pt>
                <c:pt idx="6">
                  <c:v>2025</c:v>
                </c:pt>
              </c:numCache>
            </c:numRef>
          </c:cat>
          <c:val>
            <c:numRef>
              <c:f>Feuil1!$E$2:$E$8</c:f>
              <c:numCache>
                <c:formatCode>General</c:formatCode>
                <c:ptCount val="7"/>
                <c:pt idx="0">
                  <c:v>54</c:v>
                </c:pt>
                <c:pt idx="1">
                  <c:v>79</c:v>
                </c:pt>
                <c:pt idx="2">
                  <c:v>104</c:v>
                </c:pt>
                <c:pt idx="3">
                  <c:v>106</c:v>
                </c:pt>
                <c:pt idx="4">
                  <c:v>113</c:v>
                </c:pt>
                <c:pt idx="5">
                  <c:v>118</c:v>
                </c:pt>
                <c:pt idx="6">
                  <c:v>118</c:v>
                </c:pt>
              </c:numCache>
            </c:numRef>
          </c:val>
          <c:extLst>
            <c:ext xmlns:c16="http://schemas.microsoft.com/office/drawing/2014/chart" uri="{C3380CC4-5D6E-409C-BE32-E72D297353CC}">
              <c16:uniqueId val="{00000003-087A-3340-BB4B-8970B3990E5D}"/>
            </c:ext>
          </c:extLst>
        </c:ser>
        <c:ser>
          <c:idx val="4"/>
          <c:order val="4"/>
          <c:tx>
            <c:strRef>
              <c:f>Feuil1!$F$1</c:f>
              <c:strCache>
                <c:ptCount val="1"/>
                <c:pt idx="0">
                  <c:v>Indet.</c:v>
                </c:pt>
              </c:strCache>
            </c:strRef>
          </c:tx>
          <c:spPr>
            <a:solidFill>
              <a:schemeClr val="accent5"/>
            </a:solidFill>
            <a:ln>
              <a:noFill/>
            </a:ln>
            <a:effectLst/>
          </c:spPr>
          <c:invertIfNegative val="0"/>
          <c:cat>
            <c:numRef>
              <c:f>Feuil1!$A$2:$A$8</c:f>
              <c:numCache>
                <c:formatCode>General</c:formatCode>
                <c:ptCount val="7"/>
                <c:pt idx="0">
                  <c:v>2016</c:v>
                </c:pt>
                <c:pt idx="1">
                  <c:v>2018</c:v>
                </c:pt>
                <c:pt idx="2">
                  <c:v>2021</c:v>
                </c:pt>
                <c:pt idx="3">
                  <c:v>2022</c:v>
                </c:pt>
                <c:pt idx="4">
                  <c:v>2023</c:v>
                </c:pt>
                <c:pt idx="5">
                  <c:v>2024</c:v>
                </c:pt>
                <c:pt idx="6">
                  <c:v>2025</c:v>
                </c:pt>
              </c:numCache>
            </c:numRef>
          </c:cat>
          <c:val>
            <c:numRef>
              <c:f>Feuil1!$F$2:$F$8</c:f>
              <c:numCache>
                <c:formatCode>General</c:formatCode>
                <c:ptCount val="7"/>
                <c:pt idx="0">
                  <c:v>7</c:v>
                </c:pt>
                <c:pt idx="1">
                  <c:v>35</c:v>
                </c:pt>
                <c:pt idx="2">
                  <c:v>12</c:v>
                </c:pt>
                <c:pt idx="3">
                  <c:v>17</c:v>
                </c:pt>
                <c:pt idx="4">
                  <c:v>22</c:v>
                </c:pt>
                <c:pt idx="5">
                  <c:v>22</c:v>
                </c:pt>
                <c:pt idx="6">
                  <c:v>30</c:v>
                </c:pt>
              </c:numCache>
            </c:numRef>
          </c:val>
          <c:extLst>
            <c:ext xmlns:c16="http://schemas.microsoft.com/office/drawing/2014/chart" uri="{C3380CC4-5D6E-409C-BE32-E72D297353CC}">
              <c16:uniqueId val="{00000004-087A-3340-BB4B-8970B3990E5D}"/>
            </c:ext>
          </c:extLst>
        </c:ser>
        <c:dLbls>
          <c:showLegendKey val="0"/>
          <c:showVal val="0"/>
          <c:showCatName val="0"/>
          <c:showSerName val="0"/>
          <c:showPercent val="0"/>
          <c:showBubbleSize val="0"/>
        </c:dLbls>
        <c:gapWidth val="150"/>
        <c:overlap val="100"/>
        <c:axId val="2108522280"/>
        <c:axId val="-2088465912"/>
      </c:barChart>
      <c:catAx>
        <c:axId val="2108522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fr-FR"/>
          </a:p>
        </c:txPr>
        <c:crossAx val="-2088465912"/>
        <c:crosses val="autoZero"/>
        <c:auto val="1"/>
        <c:lblAlgn val="ctr"/>
        <c:lblOffset val="100"/>
        <c:noMultiLvlLbl val="0"/>
      </c:catAx>
      <c:valAx>
        <c:axId val="-2088465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crossAx val="2108522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654869172281298E-2"/>
          <c:y val="2.7588004648687398E-2"/>
          <c:w val="0.82069026165543735"/>
          <c:h val="0.69440232078905251"/>
        </c:manualLayout>
      </c:layout>
      <c:barChart>
        <c:barDir val="col"/>
        <c:grouping val="clustered"/>
        <c:varyColors val="0"/>
        <c:ser>
          <c:idx val="0"/>
          <c:order val="0"/>
          <c:tx>
            <c:strRef>
              <c:f>label 0</c:f>
              <c:strCache>
                <c:ptCount val="1"/>
                <c:pt idx="0">
                  <c:v>MW très sévère</c:v>
                </c:pt>
              </c:strCache>
            </c:strRef>
          </c:tx>
          <c:spPr>
            <a:solidFill>
              <a:srgbClr val="C00000"/>
            </a:solidFill>
            <a:ln w="12600">
              <a:noFill/>
            </a:ln>
          </c:spPr>
          <c:invertIfNegative val="0"/>
          <c:dLbls>
            <c:spPr>
              <a:noFill/>
              <a:ln>
                <a:noFill/>
              </a:ln>
              <a:effectLst/>
            </c:spPr>
            <c:txPr>
              <a:bodyPr wrap="square"/>
              <a:lstStyle/>
              <a:p>
                <a:pPr>
                  <a:defRPr sz="1000" b="0" u="none" strike="noStrike">
                    <a:solidFill>
                      <a:srgbClr val="000000"/>
                    </a:solidFill>
                    <a:uFillTx/>
                    <a:latin typeface="Calibri"/>
                  </a:defRPr>
                </a:pPr>
                <a:endParaRPr lang="fr-FR"/>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15:leaderLines>
                  <c:spPr>
                    <a:ln w="0">
                      <a:solidFill>
                        <a:srgbClr val="000000"/>
                      </a:solidFill>
                    </a:ln>
                  </c:spPr>
                </c15:leaderLines>
              </c:ext>
            </c:extLst>
          </c:dLbls>
          <c:cat>
            <c:strRef>
              <c:f>categories</c:f>
              <c:strCache>
                <c:ptCount val="15"/>
                <c:pt idx="0">
                  <c:v>0-3 mois</c:v>
                </c:pt>
                <c:pt idx="1">
                  <c:v>3-6 mois</c:v>
                </c:pt>
                <c:pt idx="2">
                  <c:v>6-12 mois</c:v>
                </c:pt>
                <c:pt idx="3">
                  <c:v>12-18 mois</c:v>
                </c:pt>
                <c:pt idx="4">
                  <c:v>18-24 mois</c:v>
                </c:pt>
                <c:pt idx="5">
                  <c:v>2-3 ans</c:v>
                </c:pt>
                <c:pt idx="6">
                  <c:v>3-4 ans</c:v>
                </c:pt>
                <c:pt idx="7">
                  <c:v>4-5 ans</c:v>
                </c:pt>
                <c:pt idx="8">
                  <c:v>5-10 ans</c:v>
                </c:pt>
                <c:pt idx="9">
                  <c:v>10-15 ans</c:v>
                </c:pt>
                <c:pt idx="10">
                  <c:v>15-20 ans</c:v>
                </c:pt>
                <c:pt idx="11">
                  <c:v>20-30 ans</c:v>
                </c:pt>
                <c:pt idx="12">
                  <c:v>30-40 ans</c:v>
                </c:pt>
                <c:pt idx="13">
                  <c:v>40-50 ans</c:v>
                </c:pt>
                <c:pt idx="14">
                  <c:v>&gt;50 ans</c:v>
                </c:pt>
              </c:strCache>
            </c:strRef>
          </c:cat>
          <c:val>
            <c:numRef>
              <c:f>0</c:f>
              <c:numCache>
                <c:formatCode>General</c:formatCode>
                <c:ptCount val="15"/>
                <c:pt idx="0">
                  <c:v>49</c:v>
                </c:pt>
                <c:pt idx="1">
                  <c:v>8</c:v>
                </c:pt>
                <c:pt idx="2">
                  <c:v>32</c:v>
                </c:pt>
                <c:pt idx="3">
                  <c:v>33</c:v>
                </c:pt>
                <c:pt idx="4">
                  <c:v>12</c:v>
                </c:pt>
                <c:pt idx="5">
                  <c:v>18</c:v>
                </c:pt>
                <c:pt idx="6">
                  <c:v>21</c:v>
                </c:pt>
                <c:pt idx="7">
                  <c:v>9</c:v>
                </c:pt>
                <c:pt idx="8">
                  <c:v>30</c:v>
                </c:pt>
                <c:pt idx="9">
                  <c:v>17</c:v>
                </c:pt>
                <c:pt idx="10">
                  <c:v>16</c:v>
                </c:pt>
                <c:pt idx="11">
                  <c:v>26</c:v>
                </c:pt>
                <c:pt idx="12">
                  <c:v>22</c:v>
                </c:pt>
                <c:pt idx="13">
                  <c:v>14</c:v>
                </c:pt>
                <c:pt idx="14">
                  <c:v>6</c:v>
                </c:pt>
              </c:numCache>
            </c:numRef>
          </c:val>
          <c:extLst>
            <c:ext xmlns:c16="http://schemas.microsoft.com/office/drawing/2014/chart" uri="{C3380CC4-5D6E-409C-BE32-E72D297353CC}">
              <c16:uniqueId val="{00000000-38D9-4E49-B122-4D40A0992F92}"/>
            </c:ext>
          </c:extLst>
        </c:ser>
        <c:ser>
          <c:idx val="1"/>
          <c:order val="1"/>
          <c:tx>
            <c:strRef>
              <c:f>label 1</c:f>
              <c:strCache>
                <c:ptCount val="1"/>
                <c:pt idx="0">
                  <c:v>MW sévère</c:v>
                </c:pt>
              </c:strCache>
            </c:strRef>
          </c:tx>
          <c:spPr>
            <a:solidFill>
              <a:srgbClr val="F79646"/>
            </a:solidFill>
            <a:ln w="12600">
              <a:noFill/>
            </a:ln>
          </c:spPr>
          <c:invertIfNegative val="0"/>
          <c:dLbls>
            <c:spPr>
              <a:noFill/>
              <a:ln>
                <a:noFill/>
              </a:ln>
              <a:effectLst/>
            </c:spPr>
            <c:txPr>
              <a:bodyPr wrap="square"/>
              <a:lstStyle/>
              <a:p>
                <a:pPr>
                  <a:defRPr sz="1000" b="0" u="none" strike="noStrike">
                    <a:solidFill>
                      <a:srgbClr val="000000"/>
                    </a:solidFill>
                    <a:uFillTx/>
                    <a:latin typeface="Calibri"/>
                  </a:defRPr>
                </a:pPr>
                <a:endParaRPr lang="fr-FR"/>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15:leaderLines>
                  <c:spPr>
                    <a:ln w="0">
                      <a:solidFill>
                        <a:srgbClr val="000000"/>
                      </a:solidFill>
                    </a:ln>
                  </c:spPr>
                </c15:leaderLines>
              </c:ext>
            </c:extLst>
          </c:dLbls>
          <c:cat>
            <c:strRef>
              <c:f>categories</c:f>
              <c:strCache>
                <c:ptCount val="15"/>
                <c:pt idx="0">
                  <c:v>0-3 mois</c:v>
                </c:pt>
                <c:pt idx="1">
                  <c:v>3-6 mois</c:v>
                </c:pt>
                <c:pt idx="2">
                  <c:v>6-12 mois</c:v>
                </c:pt>
                <c:pt idx="3">
                  <c:v>12-18 mois</c:v>
                </c:pt>
                <c:pt idx="4">
                  <c:v>18-24 mois</c:v>
                </c:pt>
                <c:pt idx="5">
                  <c:v>2-3 ans</c:v>
                </c:pt>
                <c:pt idx="6">
                  <c:v>3-4 ans</c:v>
                </c:pt>
                <c:pt idx="7">
                  <c:v>4-5 ans</c:v>
                </c:pt>
                <c:pt idx="8">
                  <c:v>5-10 ans</c:v>
                </c:pt>
                <c:pt idx="9">
                  <c:v>10-15 ans</c:v>
                </c:pt>
                <c:pt idx="10">
                  <c:v>15-20 ans</c:v>
                </c:pt>
                <c:pt idx="11">
                  <c:v>20-30 ans</c:v>
                </c:pt>
                <c:pt idx="12">
                  <c:v>30-40 ans</c:v>
                </c:pt>
                <c:pt idx="13">
                  <c:v>40-50 ans</c:v>
                </c:pt>
                <c:pt idx="14">
                  <c:v>&gt;50 ans</c:v>
                </c:pt>
              </c:strCache>
            </c:strRef>
          </c:cat>
          <c:val>
            <c:numRef>
              <c:f>1</c:f>
              <c:numCache>
                <c:formatCode>General</c:formatCode>
                <c:ptCount val="15"/>
                <c:pt idx="0">
                  <c:v>117</c:v>
                </c:pt>
                <c:pt idx="1">
                  <c:v>34</c:v>
                </c:pt>
                <c:pt idx="2">
                  <c:v>49</c:v>
                </c:pt>
                <c:pt idx="3">
                  <c:v>69</c:v>
                </c:pt>
                <c:pt idx="4">
                  <c:v>40</c:v>
                </c:pt>
                <c:pt idx="5">
                  <c:v>79</c:v>
                </c:pt>
                <c:pt idx="6">
                  <c:v>87</c:v>
                </c:pt>
                <c:pt idx="7">
                  <c:v>52</c:v>
                </c:pt>
                <c:pt idx="8">
                  <c:v>175</c:v>
                </c:pt>
                <c:pt idx="9">
                  <c:v>133</c:v>
                </c:pt>
                <c:pt idx="10">
                  <c:v>113</c:v>
                </c:pt>
                <c:pt idx="11">
                  <c:v>201</c:v>
                </c:pt>
                <c:pt idx="12">
                  <c:v>157</c:v>
                </c:pt>
                <c:pt idx="13">
                  <c:v>103</c:v>
                </c:pt>
                <c:pt idx="14">
                  <c:v>148</c:v>
                </c:pt>
              </c:numCache>
            </c:numRef>
          </c:val>
          <c:extLst>
            <c:ext xmlns:c16="http://schemas.microsoft.com/office/drawing/2014/chart" uri="{C3380CC4-5D6E-409C-BE32-E72D297353CC}">
              <c16:uniqueId val="{00000001-38D9-4E49-B122-4D40A0992F92}"/>
            </c:ext>
          </c:extLst>
        </c:ser>
        <c:ser>
          <c:idx val="2"/>
          <c:order val="2"/>
          <c:tx>
            <c:strRef>
              <c:f>label 2</c:f>
              <c:strCache>
                <c:ptCount val="1"/>
                <c:pt idx="0">
                  <c:v>MW hors forme sévère</c:v>
                </c:pt>
              </c:strCache>
            </c:strRef>
          </c:tx>
          <c:spPr>
            <a:solidFill>
              <a:srgbClr val="9BBB59"/>
            </a:solidFill>
            <a:ln w="12600">
              <a:noFill/>
            </a:ln>
          </c:spPr>
          <c:invertIfNegative val="0"/>
          <c:dLbls>
            <c:spPr>
              <a:noFill/>
              <a:ln>
                <a:noFill/>
              </a:ln>
              <a:effectLst/>
            </c:spPr>
            <c:txPr>
              <a:bodyPr wrap="square"/>
              <a:lstStyle/>
              <a:p>
                <a:pPr>
                  <a:defRPr sz="1000" b="0" u="none" strike="noStrike">
                    <a:solidFill>
                      <a:srgbClr val="000000"/>
                    </a:solidFill>
                    <a:uFillTx/>
                    <a:latin typeface="Calibri"/>
                  </a:defRPr>
                </a:pPr>
                <a:endParaRPr lang="fr-FR"/>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15:leaderLines>
                  <c:spPr>
                    <a:ln w="0">
                      <a:solidFill>
                        <a:srgbClr val="000000"/>
                      </a:solidFill>
                    </a:ln>
                  </c:spPr>
                </c15:leaderLines>
              </c:ext>
            </c:extLst>
          </c:dLbls>
          <c:cat>
            <c:strRef>
              <c:f>categories</c:f>
              <c:strCache>
                <c:ptCount val="15"/>
                <c:pt idx="0">
                  <c:v>0-3 mois</c:v>
                </c:pt>
                <c:pt idx="1">
                  <c:v>3-6 mois</c:v>
                </c:pt>
                <c:pt idx="2">
                  <c:v>6-12 mois</c:v>
                </c:pt>
                <c:pt idx="3">
                  <c:v>12-18 mois</c:v>
                </c:pt>
                <c:pt idx="4">
                  <c:v>18-24 mois</c:v>
                </c:pt>
                <c:pt idx="5">
                  <c:v>2-3 ans</c:v>
                </c:pt>
                <c:pt idx="6">
                  <c:v>3-4 ans</c:v>
                </c:pt>
                <c:pt idx="7">
                  <c:v>4-5 ans</c:v>
                </c:pt>
                <c:pt idx="8">
                  <c:v>5-10 ans</c:v>
                </c:pt>
                <c:pt idx="9">
                  <c:v>10-15 ans</c:v>
                </c:pt>
                <c:pt idx="10">
                  <c:v>15-20 ans</c:v>
                </c:pt>
                <c:pt idx="11">
                  <c:v>20-30 ans</c:v>
                </c:pt>
                <c:pt idx="12">
                  <c:v>30-40 ans</c:v>
                </c:pt>
                <c:pt idx="13">
                  <c:v>40-50 ans</c:v>
                </c:pt>
                <c:pt idx="14">
                  <c:v>&gt;50 ans</c:v>
                </c:pt>
              </c:strCache>
            </c:strRef>
          </c:cat>
          <c:val>
            <c:numRef>
              <c:f>2</c:f>
              <c:numCache>
                <c:formatCode>General</c:formatCode>
                <c:ptCount val="15"/>
                <c:pt idx="0">
                  <c:v>34</c:v>
                </c:pt>
                <c:pt idx="1">
                  <c:v>15</c:v>
                </c:pt>
                <c:pt idx="2">
                  <c:v>30</c:v>
                </c:pt>
                <c:pt idx="3">
                  <c:v>43</c:v>
                </c:pt>
                <c:pt idx="4">
                  <c:v>31</c:v>
                </c:pt>
                <c:pt idx="5">
                  <c:v>60</c:v>
                </c:pt>
                <c:pt idx="6">
                  <c:v>70</c:v>
                </c:pt>
                <c:pt idx="7">
                  <c:v>57</c:v>
                </c:pt>
                <c:pt idx="8">
                  <c:v>193</c:v>
                </c:pt>
                <c:pt idx="9">
                  <c:v>149</c:v>
                </c:pt>
                <c:pt idx="10">
                  <c:v>200</c:v>
                </c:pt>
                <c:pt idx="11">
                  <c:v>263</c:v>
                </c:pt>
                <c:pt idx="12">
                  <c:v>264</c:v>
                </c:pt>
                <c:pt idx="13">
                  <c:v>191</c:v>
                </c:pt>
                <c:pt idx="14">
                  <c:v>221</c:v>
                </c:pt>
              </c:numCache>
            </c:numRef>
          </c:val>
          <c:extLst>
            <c:ext xmlns:c16="http://schemas.microsoft.com/office/drawing/2014/chart" uri="{C3380CC4-5D6E-409C-BE32-E72D297353CC}">
              <c16:uniqueId val="{00000002-38D9-4E49-B122-4D40A0992F92}"/>
            </c:ext>
          </c:extLst>
        </c:ser>
        <c:dLbls>
          <c:showLegendKey val="0"/>
          <c:showVal val="0"/>
          <c:showCatName val="0"/>
          <c:showSerName val="0"/>
          <c:showPercent val="0"/>
          <c:showBubbleSize val="0"/>
        </c:dLbls>
        <c:gapWidth val="219"/>
        <c:axId val="411957368"/>
        <c:axId val="411957760"/>
      </c:barChart>
      <c:lineChart>
        <c:grouping val="standard"/>
        <c:varyColors val="0"/>
        <c:ser>
          <c:idx val="3"/>
          <c:order val="3"/>
          <c:tx>
            <c:strRef>
              <c:f>label 3</c:f>
              <c:strCache>
                <c:ptCount val="1"/>
                <c:pt idx="0">
                  <c:v>% cumulé MW très sévère</c:v>
                </c:pt>
              </c:strCache>
            </c:strRef>
          </c:tx>
          <c:spPr>
            <a:ln w="28440" cap="rnd">
              <a:solidFill>
                <a:srgbClr val="C0504D"/>
              </a:solidFill>
              <a:round/>
            </a:ln>
          </c:spPr>
          <c:marker>
            <c:symbol val="none"/>
          </c:marker>
          <c:dLbls>
            <c:spPr>
              <a:noFill/>
              <a:ln>
                <a:noFill/>
              </a:ln>
              <a:effectLst/>
            </c:spPr>
            <c:txPr>
              <a:bodyPr wrap="square"/>
              <a:lstStyle/>
              <a:p>
                <a:pPr>
                  <a:defRPr sz="1000" b="0" u="none" strike="noStrike">
                    <a:solidFill>
                      <a:srgbClr val="000000"/>
                    </a:solidFill>
                    <a:uFillTx/>
                    <a:latin typeface="Calibri"/>
                  </a:defRPr>
                </a:pPr>
                <a:endParaRPr lang="fr-FR"/>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15:leaderLines>
                  <c:spPr>
                    <a:ln w="28440" cap="rnd">
                      <a:solidFill>
                        <a:srgbClr val="000000"/>
                      </a:solidFill>
                    </a:ln>
                  </c:spPr>
                </c15:leaderLines>
              </c:ext>
            </c:extLst>
          </c:dLbls>
          <c:cat>
            <c:strRef>
              <c:f>categories</c:f>
              <c:strCache>
                <c:ptCount val="15"/>
                <c:pt idx="0">
                  <c:v>0-3 mois</c:v>
                </c:pt>
                <c:pt idx="1">
                  <c:v>3-6 mois</c:v>
                </c:pt>
                <c:pt idx="2">
                  <c:v>6-12 mois</c:v>
                </c:pt>
                <c:pt idx="3">
                  <c:v>12-18 mois</c:v>
                </c:pt>
                <c:pt idx="4">
                  <c:v>18-24 mois</c:v>
                </c:pt>
                <c:pt idx="5">
                  <c:v>2-3 ans</c:v>
                </c:pt>
                <c:pt idx="6">
                  <c:v>3-4 ans</c:v>
                </c:pt>
                <c:pt idx="7">
                  <c:v>4-5 ans</c:v>
                </c:pt>
                <c:pt idx="8">
                  <c:v>5-10 ans</c:v>
                </c:pt>
                <c:pt idx="9">
                  <c:v>10-15 ans</c:v>
                </c:pt>
                <c:pt idx="10">
                  <c:v>15-20 ans</c:v>
                </c:pt>
                <c:pt idx="11">
                  <c:v>20-30 ans</c:v>
                </c:pt>
                <c:pt idx="12">
                  <c:v>30-40 ans</c:v>
                </c:pt>
                <c:pt idx="13">
                  <c:v>40-50 ans</c:v>
                </c:pt>
                <c:pt idx="14">
                  <c:v>&gt;50 ans</c:v>
                </c:pt>
              </c:strCache>
            </c:strRef>
          </c:cat>
          <c:val>
            <c:numRef>
              <c:f>3</c:f>
              <c:numCache>
                <c:formatCode>General</c:formatCode>
                <c:ptCount val="15"/>
                <c:pt idx="0">
                  <c:v>15.7</c:v>
                </c:pt>
                <c:pt idx="1">
                  <c:v>18.2</c:v>
                </c:pt>
                <c:pt idx="2">
                  <c:v>28.4</c:v>
                </c:pt>
                <c:pt idx="3">
                  <c:v>39</c:v>
                </c:pt>
                <c:pt idx="4">
                  <c:v>42.8</c:v>
                </c:pt>
                <c:pt idx="5">
                  <c:v>48.6</c:v>
                </c:pt>
                <c:pt idx="6">
                  <c:v>55.3</c:v>
                </c:pt>
                <c:pt idx="7">
                  <c:v>58.1</c:v>
                </c:pt>
                <c:pt idx="8">
                  <c:v>67.7</c:v>
                </c:pt>
                <c:pt idx="9">
                  <c:v>73.2</c:v>
                </c:pt>
                <c:pt idx="10">
                  <c:v>78.3</c:v>
                </c:pt>
                <c:pt idx="11">
                  <c:v>86.6</c:v>
                </c:pt>
                <c:pt idx="12">
                  <c:v>93.6</c:v>
                </c:pt>
                <c:pt idx="13">
                  <c:v>98.1</c:v>
                </c:pt>
                <c:pt idx="14">
                  <c:v>100</c:v>
                </c:pt>
              </c:numCache>
            </c:numRef>
          </c:val>
          <c:smooth val="0"/>
          <c:extLst>
            <c:ext xmlns:c16="http://schemas.microsoft.com/office/drawing/2014/chart" uri="{C3380CC4-5D6E-409C-BE32-E72D297353CC}">
              <c16:uniqueId val="{00000003-38D9-4E49-B122-4D40A0992F92}"/>
            </c:ext>
          </c:extLst>
        </c:ser>
        <c:ser>
          <c:idx val="4"/>
          <c:order val="4"/>
          <c:tx>
            <c:strRef>
              <c:f>label 4</c:f>
              <c:strCache>
                <c:ptCount val="1"/>
                <c:pt idx="0">
                  <c:v>% cumulé MW  sévère</c:v>
                </c:pt>
              </c:strCache>
            </c:strRef>
          </c:tx>
          <c:spPr>
            <a:ln w="28440" cap="rnd">
              <a:solidFill>
                <a:srgbClr val="F79646"/>
              </a:solidFill>
              <a:round/>
            </a:ln>
          </c:spPr>
          <c:marker>
            <c:symbol val="none"/>
          </c:marker>
          <c:dLbls>
            <c:spPr>
              <a:noFill/>
              <a:ln>
                <a:noFill/>
              </a:ln>
              <a:effectLst/>
            </c:spPr>
            <c:txPr>
              <a:bodyPr wrap="square"/>
              <a:lstStyle/>
              <a:p>
                <a:pPr>
                  <a:defRPr sz="1000" b="0" u="none" strike="noStrike">
                    <a:solidFill>
                      <a:srgbClr val="000000"/>
                    </a:solidFill>
                    <a:uFillTx/>
                    <a:latin typeface="Calibri"/>
                  </a:defRPr>
                </a:pPr>
                <a:endParaRPr lang="fr-FR"/>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15:leaderLines>
                  <c:spPr>
                    <a:ln w="28440" cap="rnd">
                      <a:solidFill>
                        <a:srgbClr val="000000"/>
                      </a:solidFill>
                    </a:ln>
                  </c:spPr>
                </c15:leaderLines>
              </c:ext>
            </c:extLst>
          </c:dLbls>
          <c:cat>
            <c:strRef>
              <c:f>categories</c:f>
              <c:strCache>
                <c:ptCount val="15"/>
                <c:pt idx="0">
                  <c:v>0-3 mois</c:v>
                </c:pt>
                <c:pt idx="1">
                  <c:v>3-6 mois</c:v>
                </c:pt>
                <c:pt idx="2">
                  <c:v>6-12 mois</c:v>
                </c:pt>
                <c:pt idx="3">
                  <c:v>12-18 mois</c:v>
                </c:pt>
                <c:pt idx="4">
                  <c:v>18-24 mois</c:v>
                </c:pt>
                <c:pt idx="5">
                  <c:v>2-3 ans</c:v>
                </c:pt>
                <c:pt idx="6">
                  <c:v>3-4 ans</c:v>
                </c:pt>
                <c:pt idx="7">
                  <c:v>4-5 ans</c:v>
                </c:pt>
                <c:pt idx="8">
                  <c:v>5-10 ans</c:v>
                </c:pt>
                <c:pt idx="9">
                  <c:v>10-15 ans</c:v>
                </c:pt>
                <c:pt idx="10">
                  <c:v>15-20 ans</c:v>
                </c:pt>
                <c:pt idx="11">
                  <c:v>20-30 ans</c:v>
                </c:pt>
                <c:pt idx="12">
                  <c:v>30-40 ans</c:v>
                </c:pt>
                <c:pt idx="13">
                  <c:v>40-50 ans</c:v>
                </c:pt>
                <c:pt idx="14">
                  <c:v>&gt;50 ans</c:v>
                </c:pt>
              </c:strCache>
            </c:strRef>
          </c:cat>
          <c:val>
            <c:numRef>
              <c:f>4</c:f>
              <c:numCache>
                <c:formatCode>General</c:formatCode>
                <c:ptCount val="15"/>
                <c:pt idx="0">
                  <c:v>7.5</c:v>
                </c:pt>
                <c:pt idx="1">
                  <c:v>9.6999999999999993</c:v>
                </c:pt>
                <c:pt idx="2">
                  <c:v>12.8</c:v>
                </c:pt>
                <c:pt idx="3">
                  <c:v>17.3</c:v>
                </c:pt>
                <c:pt idx="4">
                  <c:v>19.8</c:v>
                </c:pt>
                <c:pt idx="5">
                  <c:v>24.9</c:v>
                </c:pt>
                <c:pt idx="6">
                  <c:v>30.5</c:v>
                </c:pt>
                <c:pt idx="7">
                  <c:v>33.799999999999997</c:v>
                </c:pt>
                <c:pt idx="8">
                  <c:v>45.1</c:v>
                </c:pt>
                <c:pt idx="9">
                  <c:v>53.6</c:v>
                </c:pt>
                <c:pt idx="10">
                  <c:v>60.9</c:v>
                </c:pt>
                <c:pt idx="11">
                  <c:v>73.8</c:v>
                </c:pt>
                <c:pt idx="12">
                  <c:v>83.9</c:v>
                </c:pt>
                <c:pt idx="13">
                  <c:v>90.5</c:v>
                </c:pt>
                <c:pt idx="14">
                  <c:v>100</c:v>
                </c:pt>
              </c:numCache>
            </c:numRef>
          </c:val>
          <c:smooth val="0"/>
          <c:extLst>
            <c:ext xmlns:c16="http://schemas.microsoft.com/office/drawing/2014/chart" uri="{C3380CC4-5D6E-409C-BE32-E72D297353CC}">
              <c16:uniqueId val="{00000004-38D9-4E49-B122-4D40A0992F92}"/>
            </c:ext>
          </c:extLst>
        </c:ser>
        <c:ser>
          <c:idx val="5"/>
          <c:order val="5"/>
          <c:tx>
            <c:strRef>
              <c:f>label 5</c:f>
              <c:strCache>
                <c:ptCount val="1"/>
                <c:pt idx="0">
                  <c:v>% cumulé MW hors forme sévère</c:v>
                </c:pt>
              </c:strCache>
            </c:strRef>
          </c:tx>
          <c:spPr>
            <a:ln w="28440" cap="rnd">
              <a:solidFill>
                <a:srgbClr val="9BBB59"/>
              </a:solidFill>
              <a:round/>
            </a:ln>
          </c:spPr>
          <c:marker>
            <c:symbol val="none"/>
          </c:marker>
          <c:dLbls>
            <c:spPr>
              <a:noFill/>
              <a:ln>
                <a:noFill/>
              </a:ln>
              <a:effectLst/>
            </c:spPr>
            <c:txPr>
              <a:bodyPr wrap="square"/>
              <a:lstStyle/>
              <a:p>
                <a:pPr>
                  <a:defRPr sz="1000" b="0" u="none" strike="noStrike">
                    <a:solidFill>
                      <a:srgbClr val="000000"/>
                    </a:solidFill>
                    <a:uFillTx/>
                    <a:latin typeface="Calibri"/>
                  </a:defRPr>
                </a:pPr>
                <a:endParaRPr lang="fr-FR"/>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15:leaderLines>
                  <c:spPr>
                    <a:ln w="28440" cap="rnd">
                      <a:solidFill>
                        <a:srgbClr val="000000"/>
                      </a:solidFill>
                    </a:ln>
                  </c:spPr>
                </c15:leaderLines>
              </c:ext>
            </c:extLst>
          </c:dLbls>
          <c:cat>
            <c:strRef>
              <c:f>categories</c:f>
              <c:strCache>
                <c:ptCount val="15"/>
                <c:pt idx="0">
                  <c:v>0-3 mois</c:v>
                </c:pt>
                <c:pt idx="1">
                  <c:v>3-6 mois</c:v>
                </c:pt>
                <c:pt idx="2">
                  <c:v>6-12 mois</c:v>
                </c:pt>
                <c:pt idx="3">
                  <c:v>12-18 mois</c:v>
                </c:pt>
                <c:pt idx="4">
                  <c:v>18-24 mois</c:v>
                </c:pt>
                <c:pt idx="5">
                  <c:v>2-3 ans</c:v>
                </c:pt>
                <c:pt idx="6">
                  <c:v>3-4 ans</c:v>
                </c:pt>
                <c:pt idx="7">
                  <c:v>4-5 ans</c:v>
                </c:pt>
                <c:pt idx="8">
                  <c:v>5-10 ans</c:v>
                </c:pt>
                <c:pt idx="9">
                  <c:v>10-15 ans</c:v>
                </c:pt>
                <c:pt idx="10">
                  <c:v>15-20 ans</c:v>
                </c:pt>
                <c:pt idx="11">
                  <c:v>20-30 ans</c:v>
                </c:pt>
                <c:pt idx="12">
                  <c:v>30-40 ans</c:v>
                </c:pt>
                <c:pt idx="13">
                  <c:v>40-50 ans</c:v>
                </c:pt>
                <c:pt idx="14">
                  <c:v>&gt;50 ans</c:v>
                </c:pt>
              </c:strCache>
            </c:strRef>
          </c:cat>
          <c:val>
            <c:numRef>
              <c:f>5</c:f>
              <c:numCache>
                <c:formatCode>General</c:formatCode>
                <c:ptCount val="15"/>
                <c:pt idx="0">
                  <c:v>1.9</c:v>
                </c:pt>
                <c:pt idx="1">
                  <c:v>2.7</c:v>
                </c:pt>
                <c:pt idx="2">
                  <c:v>4.3</c:v>
                </c:pt>
                <c:pt idx="3">
                  <c:v>6.7</c:v>
                </c:pt>
                <c:pt idx="4">
                  <c:v>8.4</c:v>
                </c:pt>
                <c:pt idx="5">
                  <c:v>11.7</c:v>
                </c:pt>
                <c:pt idx="6">
                  <c:v>15.5</c:v>
                </c:pt>
                <c:pt idx="7">
                  <c:v>18.7</c:v>
                </c:pt>
                <c:pt idx="8">
                  <c:v>29.3</c:v>
                </c:pt>
                <c:pt idx="9">
                  <c:v>37.5</c:v>
                </c:pt>
                <c:pt idx="10">
                  <c:v>48.4</c:v>
                </c:pt>
                <c:pt idx="11">
                  <c:v>62.9</c:v>
                </c:pt>
                <c:pt idx="12">
                  <c:v>77.400000000000006</c:v>
                </c:pt>
                <c:pt idx="13">
                  <c:v>87.9</c:v>
                </c:pt>
                <c:pt idx="14">
                  <c:v>100</c:v>
                </c:pt>
              </c:numCache>
            </c:numRef>
          </c:val>
          <c:smooth val="0"/>
          <c:extLst>
            <c:ext xmlns:c16="http://schemas.microsoft.com/office/drawing/2014/chart" uri="{C3380CC4-5D6E-409C-BE32-E72D297353CC}">
              <c16:uniqueId val="{00000005-38D9-4E49-B122-4D40A0992F92}"/>
            </c:ext>
          </c:extLst>
        </c:ser>
        <c:dLbls>
          <c:showLegendKey val="0"/>
          <c:showVal val="0"/>
          <c:showCatName val="0"/>
          <c:showSerName val="0"/>
          <c:showPercent val="0"/>
          <c:showBubbleSize val="0"/>
        </c:dLbls>
        <c:hiLowLines>
          <c:spPr>
            <a:ln w="0">
              <a:noFill/>
            </a:ln>
          </c:spPr>
        </c:hiLowLines>
        <c:marker val="1"/>
        <c:smooth val="0"/>
        <c:axId val="411958152"/>
        <c:axId val="362165064"/>
      </c:lineChart>
      <c:catAx>
        <c:axId val="411957368"/>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sz="900" b="0" u="none" strike="noStrike">
                <a:solidFill>
                  <a:srgbClr val="595959"/>
                </a:solidFill>
                <a:uFillTx/>
                <a:latin typeface="Calibri"/>
              </a:defRPr>
            </a:pPr>
            <a:endParaRPr lang="fr-FR"/>
          </a:p>
        </c:txPr>
        <c:crossAx val="411957760"/>
        <c:crosses val="autoZero"/>
        <c:auto val="1"/>
        <c:lblAlgn val="ctr"/>
        <c:lblOffset val="100"/>
        <c:noMultiLvlLbl val="0"/>
      </c:catAx>
      <c:valAx>
        <c:axId val="411957760"/>
        <c:scaling>
          <c:orientation val="minMax"/>
        </c:scaling>
        <c:delete val="0"/>
        <c:axPos val="l"/>
        <c:majorGridlines>
          <c:spPr>
            <a:ln w="9360">
              <a:solidFill>
                <a:srgbClr val="D9D9D9"/>
              </a:solidFill>
              <a:round/>
            </a:ln>
          </c:spPr>
        </c:majorGridlines>
        <c:title>
          <c:tx>
            <c:rich>
              <a:bodyPr rot="-5400000"/>
              <a:lstStyle/>
              <a:p>
                <a:pPr>
                  <a:defRPr sz="1300" b="0" u="none" strike="noStrike">
                    <a:uFillTx/>
                    <a:latin typeface="Arial"/>
                  </a:defRPr>
                </a:pPr>
                <a:r>
                  <a:rPr lang="fr-FR" sz="1200" b="0" u="none" strike="noStrike">
                    <a:solidFill>
                      <a:srgbClr val="595959"/>
                    </a:solidFill>
                    <a:uFillTx/>
                    <a:latin typeface="Calibri"/>
                  </a:rPr>
                  <a:t>Effectifs diagnostics  MW</a:t>
                </a:r>
              </a:p>
            </c:rich>
          </c:tx>
          <c:overlay val="0"/>
          <c:spPr>
            <a:noFill/>
            <a:ln w="0">
              <a:noFill/>
            </a:ln>
          </c:spPr>
        </c:title>
        <c:numFmt formatCode="General" sourceLinked="0"/>
        <c:majorTickMark val="none"/>
        <c:minorTickMark val="none"/>
        <c:tickLblPos val="nextTo"/>
        <c:spPr>
          <a:ln w="9360">
            <a:noFill/>
          </a:ln>
        </c:spPr>
        <c:txPr>
          <a:bodyPr/>
          <a:lstStyle/>
          <a:p>
            <a:pPr>
              <a:defRPr sz="900" b="0" u="none" strike="noStrike">
                <a:solidFill>
                  <a:srgbClr val="595959"/>
                </a:solidFill>
                <a:uFillTx/>
                <a:latin typeface="Calibri"/>
              </a:defRPr>
            </a:pPr>
            <a:endParaRPr lang="fr-FR"/>
          </a:p>
        </c:txPr>
        <c:crossAx val="411957368"/>
        <c:crosses val="autoZero"/>
        <c:crossBetween val="between"/>
      </c:valAx>
      <c:catAx>
        <c:axId val="411958152"/>
        <c:scaling>
          <c:orientation val="minMax"/>
        </c:scaling>
        <c:delete val="1"/>
        <c:axPos val="b"/>
        <c:numFmt formatCode="General" sourceLinked="1"/>
        <c:majorTickMark val="out"/>
        <c:minorTickMark val="none"/>
        <c:tickLblPos val="nextTo"/>
        <c:crossAx val="362165064"/>
        <c:crosses val="autoZero"/>
        <c:auto val="1"/>
        <c:lblAlgn val="ctr"/>
        <c:lblOffset val="100"/>
        <c:noMultiLvlLbl val="0"/>
      </c:catAx>
      <c:valAx>
        <c:axId val="362165064"/>
        <c:scaling>
          <c:orientation val="minMax"/>
        </c:scaling>
        <c:delete val="0"/>
        <c:axPos val="r"/>
        <c:title>
          <c:tx>
            <c:rich>
              <a:bodyPr rot="-5400000"/>
              <a:lstStyle/>
              <a:p>
                <a:pPr>
                  <a:defRPr sz="1300" b="0" u="none" strike="noStrike">
                    <a:uFillTx/>
                    <a:latin typeface="Arial"/>
                  </a:defRPr>
                </a:pPr>
                <a:r>
                  <a:rPr lang="fr-FR" sz="1200" b="0" u="none" strike="noStrike">
                    <a:solidFill>
                      <a:srgbClr val="595959"/>
                    </a:solidFill>
                    <a:uFillTx/>
                    <a:latin typeface="Calibri"/>
                  </a:rPr>
                  <a:t>% cumulé de l'incidence de  MW</a:t>
                </a:r>
              </a:p>
            </c:rich>
          </c:tx>
          <c:overlay val="0"/>
          <c:spPr>
            <a:noFill/>
            <a:ln w="0">
              <a:noFill/>
            </a:ln>
          </c:spPr>
        </c:title>
        <c:numFmt formatCode="General" sourceLinked="0"/>
        <c:majorTickMark val="out"/>
        <c:minorTickMark val="none"/>
        <c:tickLblPos val="nextTo"/>
        <c:spPr>
          <a:ln w="9360">
            <a:noFill/>
          </a:ln>
        </c:spPr>
        <c:txPr>
          <a:bodyPr/>
          <a:lstStyle/>
          <a:p>
            <a:pPr>
              <a:defRPr sz="900" b="0" u="none" strike="noStrike">
                <a:solidFill>
                  <a:srgbClr val="595959"/>
                </a:solidFill>
                <a:uFillTx/>
                <a:latin typeface="Calibri"/>
              </a:defRPr>
            </a:pPr>
            <a:endParaRPr lang="fr-FR"/>
          </a:p>
        </c:txPr>
        <c:crossAx val="411958152"/>
        <c:crosses val="max"/>
        <c:crossBetween val="between"/>
      </c:valAx>
      <c:spPr>
        <a:noFill/>
        <a:ln w="0">
          <a:noFill/>
        </a:ln>
      </c:spPr>
    </c:plotArea>
    <c:legend>
      <c:legendPos val="b"/>
      <c:layout>
        <c:manualLayout>
          <c:xMode val="edge"/>
          <c:yMode val="edge"/>
          <c:x val="1.6E-2"/>
          <c:y val="0.78466666666666696"/>
          <c:w val="0.96793549596849804"/>
          <c:h val="0.19457717524169399"/>
        </c:manualLayout>
      </c:layout>
      <c:overlay val="0"/>
      <c:spPr>
        <a:noFill/>
        <a:ln w="0">
          <a:noFill/>
        </a:ln>
      </c:spPr>
      <c:txPr>
        <a:bodyPr/>
        <a:lstStyle/>
        <a:p>
          <a:pPr>
            <a:defRPr sz="1000" b="0" u="none" strike="noStrike">
              <a:solidFill>
                <a:srgbClr val="595959"/>
              </a:solidFill>
              <a:uFillTx/>
              <a:latin typeface="Calibri"/>
            </a:defRPr>
          </a:pPr>
          <a:endParaRPr lang="fr-FR"/>
        </a:p>
      </c:txPr>
    </c:legend>
    <c:plotVisOnly val="1"/>
    <c:dispBlanksAs val="gap"/>
    <c:showDLblsOverMax val="1"/>
  </c:chart>
  <c:spPr>
    <a:solidFill>
      <a:srgbClr val="FFFFFF"/>
    </a:solidFill>
    <a:ln w="9360">
      <a:solidFill>
        <a:srgbClr val="D9D9D9"/>
      </a:solidFill>
      <a:round/>
    </a:ln>
  </c:sp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a:t>Evolution annuelle des inclusions et suivis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Feuil1!$A$2</c:f>
              <c:strCache>
                <c:ptCount val="1"/>
                <c:pt idx="0">
                  <c:v>inclusions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Feuil1!$B$1:$D$1</c:f>
              <c:numCache>
                <c:formatCode>General</c:formatCode>
                <c:ptCount val="3"/>
                <c:pt idx="0">
                  <c:v>2022</c:v>
                </c:pt>
                <c:pt idx="1">
                  <c:v>2023</c:v>
                </c:pt>
                <c:pt idx="2">
                  <c:v>2024</c:v>
                </c:pt>
              </c:numCache>
            </c:numRef>
          </c:cat>
          <c:val>
            <c:numRef>
              <c:f>Feuil1!$B$2:$D$2</c:f>
              <c:numCache>
                <c:formatCode>General</c:formatCode>
                <c:ptCount val="3"/>
                <c:pt idx="0">
                  <c:v>240</c:v>
                </c:pt>
                <c:pt idx="1">
                  <c:v>190</c:v>
                </c:pt>
                <c:pt idx="2">
                  <c:v>201</c:v>
                </c:pt>
              </c:numCache>
            </c:numRef>
          </c:val>
          <c:extLst>
            <c:ext xmlns:c16="http://schemas.microsoft.com/office/drawing/2014/chart" uri="{C3380CC4-5D6E-409C-BE32-E72D297353CC}">
              <c16:uniqueId val="{00000000-4E79-4EAF-95E2-956A51201424}"/>
            </c:ext>
          </c:extLst>
        </c:ser>
        <c:ser>
          <c:idx val="1"/>
          <c:order val="1"/>
          <c:tx>
            <c:strRef>
              <c:f>Feuil1!$A$3</c:f>
              <c:strCache>
                <c:ptCount val="1"/>
                <c:pt idx="0">
                  <c:v>visites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Feuil1!$B$1:$D$1</c:f>
              <c:numCache>
                <c:formatCode>General</c:formatCode>
                <c:ptCount val="3"/>
                <c:pt idx="0">
                  <c:v>2022</c:v>
                </c:pt>
                <c:pt idx="1">
                  <c:v>2023</c:v>
                </c:pt>
                <c:pt idx="2">
                  <c:v>2024</c:v>
                </c:pt>
              </c:numCache>
            </c:numRef>
          </c:cat>
          <c:val>
            <c:numRef>
              <c:f>Feuil1!$B$3:$D$3</c:f>
              <c:numCache>
                <c:formatCode>General</c:formatCode>
                <c:ptCount val="3"/>
                <c:pt idx="0">
                  <c:v>983</c:v>
                </c:pt>
                <c:pt idx="1">
                  <c:v>916</c:v>
                </c:pt>
                <c:pt idx="2">
                  <c:v>680</c:v>
                </c:pt>
              </c:numCache>
            </c:numRef>
          </c:val>
          <c:extLst>
            <c:ext xmlns:c16="http://schemas.microsoft.com/office/drawing/2014/chart" uri="{C3380CC4-5D6E-409C-BE32-E72D297353CC}">
              <c16:uniqueId val="{00000001-4E79-4EAF-95E2-956A51201424}"/>
            </c:ext>
          </c:extLst>
        </c:ser>
        <c:dLbls>
          <c:dLblPos val="ctr"/>
          <c:showLegendKey val="0"/>
          <c:showVal val="1"/>
          <c:showCatName val="0"/>
          <c:showSerName val="0"/>
          <c:showPercent val="0"/>
          <c:showBubbleSize val="0"/>
        </c:dLbls>
        <c:gapWidth val="150"/>
        <c:overlap val="100"/>
        <c:axId val="423229416"/>
        <c:axId val="423228240"/>
      </c:barChart>
      <c:catAx>
        <c:axId val="423229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423228240"/>
        <c:crosses val="autoZero"/>
        <c:auto val="1"/>
        <c:lblAlgn val="ctr"/>
        <c:lblOffset val="100"/>
        <c:noMultiLvlLbl val="0"/>
      </c:catAx>
      <c:valAx>
        <c:axId val="423228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423229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100" b="1"/>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0.10418</cdr:x>
      <cdr:y>0.64907</cdr:y>
    </cdr:from>
    <cdr:to>
      <cdr:x>0.14157</cdr:x>
      <cdr:y>0.71421</cdr:y>
    </cdr:to>
    <cdr:sp macro="" textlink="">
      <cdr:nvSpPr>
        <cdr:cNvPr id="2" name="ZoneTexte 1"/>
        <cdr:cNvSpPr txBox="1"/>
      </cdr:nvSpPr>
      <cdr:spPr>
        <a:xfrm xmlns:a="http://schemas.openxmlformats.org/drawingml/2006/main">
          <a:off x="1152138" y="2923711"/>
          <a:ext cx="413488" cy="29342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fr-FR" sz="1400" b="1" dirty="0"/>
            <a:t>24</a:t>
          </a:r>
          <a:r>
            <a:rPr lang="fr-FR" sz="1200" b="1" dirty="0"/>
            <a:t>%</a:t>
          </a:r>
        </a:p>
      </cdr:txBody>
    </cdr:sp>
  </cdr:relSizeAnchor>
  <cdr:relSizeAnchor xmlns:cdr="http://schemas.openxmlformats.org/drawingml/2006/chartDrawing">
    <cdr:from>
      <cdr:x>0.23704</cdr:x>
      <cdr:y>0.64906</cdr:y>
    </cdr:from>
    <cdr:to>
      <cdr:x>0.27444</cdr:x>
      <cdr:y>0.71421</cdr:y>
    </cdr:to>
    <cdr:sp macro="" textlink="">
      <cdr:nvSpPr>
        <cdr:cNvPr id="3" name="ZoneTexte 1"/>
        <cdr:cNvSpPr txBox="1"/>
      </cdr:nvSpPr>
      <cdr:spPr>
        <a:xfrm xmlns:a="http://schemas.openxmlformats.org/drawingml/2006/main">
          <a:off x="2621378" y="2923666"/>
          <a:ext cx="413598" cy="29346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22%</a:t>
          </a:r>
        </a:p>
      </cdr:txBody>
    </cdr:sp>
  </cdr:relSizeAnchor>
  <cdr:relSizeAnchor xmlns:cdr="http://schemas.openxmlformats.org/drawingml/2006/chartDrawing">
    <cdr:from>
      <cdr:x>0.36976</cdr:x>
      <cdr:y>0.63791</cdr:y>
    </cdr:from>
    <cdr:to>
      <cdr:x>0.41171</cdr:x>
      <cdr:y>0.71421</cdr:y>
    </cdr:to>
    <cdr:sp macro="" textlink="">
      <cdr:nvSpPr>
        <cdr:cNvPr id="4" name="ZoneTexte 1"/>
        <cdr:cNvSpPr txBox="1"/>
      </cdr:nvSpPr>
      <cdr:spPr>
        <a:xfrm xmlns:a="http://schemas.openxmlformats.org/drawingml/2006/main">
          <a:off x="4089068" y="2873441"/>
          <a:ext cx="463916" cy="34369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30%</a:t>
          </a:r>
        </a:p>
      </cdr:txBody>
    </cdr:sp>
  </cdr:relSizeAnchor>
  <cdr:relSizeAnchor xmlns:cdr="http://schemas.openxmlformats.org/drawingml/2006/chartDrawing">
    <cdr:from>
      <cdr:x>0.50417</cdr:x>
      <cdr:y>0.63804</cdr:y>
    </cdr:from>
    <cdr:to>
      <cdr:x>0.54156</cdr:x>
      <cdr:y>0.70318</cdr:y>
    </cdr:to>
    <cdr:sp macro="" textlink="">
      <cdr:nvSpPr>
        <cdr:cNvPr id="5" name="ZoneTexte 1"/>
        <cdr:cNvSpPr txBox="1"/>
      </cdr:nvSpPr>
      <cdr:spPr>
        <a:xfrm xmlns:a="http://schemas.openxmlformats.org/drawingml/2006/main">
          <a:off x="5575449" y="2874016"/>
          <a:ext cx="413488" cy="29342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31%</a:t>
          </a:r>
        </a:p>
      </cdr:txBody>
    </cdr:sp>
  </cdr:relSizeAnchor>
  <cdr:relSizeAnchor xmlns:cdr="http://schemas.openxmlformats.org/drawingml/2006/chartDrawing">
    <cdr:from>
      <cdr:x>0.30286</cdr:x>
      <cdr:y>0.52586</cdr:y>
    </cdr:from>
    <cdr:to>
      <cdr:x>0.35242</cdr:x>
      <cdr:y>0.60151</cdr:y>
    </cdr:to>
    <cdr:sp macro="" textlink="">
      <cdr:nvSpPr>
        <cdr:cNvPr id="6" name="Légende encadrée 1 5"/>
        <cdr:cNvSpPr/>
      </cdr:nvSpPr>
      <cdr:spPr>
        <a:xfrm xmlns:a="http://schemas.openxmlformats.org/drawingml/2006/main">
          <a:off x="3349216" y="2368710"/>
          <a:ext cx="548073" cy="340762"/>
        </a:xfrm>
        <a:prstGeom xmlns:a="http://schemas.openxmlformats.org/drawingml/2006/main" prst="borderCallout1">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fr-FR" sz="1400" b="1" dirty="0"/>
            <a:t>2,5%</a:t>
          </a:r>
        </a:p>
      </cdr:txBody>
    </cdr:sp>
  </cdr:relSizeAnchor>
  <cdr:relSizeAnchor xmlns:cdr="http://schemas.openxmlformats.org/drawingml/2006/chartDrawing">
    <cdr:from>
      <cdr:x>0.42823</cdr:x>
      <cdr:y>0.46217</cdr:y>
    </cdr:from>
    <cdr:to>
      <cdr:x>0.4778</cdr:x>
      <cdr:y>0.53783</cdr:y>
    </cdr:to>
    <cdr:sp macro="" textlink="">
      <cdr:nvSpPr>
        <cdr:cNvPr id="7" name="Légende encadrée 1 6"/>
        <cdr:cNvSpPr/>
      </cdr:nvSpPr>
      <cdr:spPr>
        <a:xfrm xmlns:a="http://schemas.openxmlformats.org/drawingml/2006/main">
          <a:off x="4735713" y="2081823"/>
          <a:ext cx="548183" cy="340807"/>
        </a:xfrm>
        <a:prstGeom xmlns:a="http://schemas.openxmlformats.org/drawingml/2006/main" prst="borderCallout1">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fr-FR" sz="1400" b="1" dirty="0"/>
            <a:t>3,2%</a:t>
          </a:r>
        </a:p>
      </cdr:txBody>
    </cdr:sp>
  </cdr:relSizeAnchor>
  <cdr:relSizeAnchor xmlns:cdr="http://schemas.openxmlformats.org/drawingml/2006/chartDrawing">
    <cdr:from>
      <cdr:x>0.55968</cdr:x>
      <cdr:y>0.46217</cdr:y>
    </cdr:from>
    <cdr:to>
      <cdr:x>0.60924</cdr:x>
      <cdr:y>0.53782</cdr:y>
    </cdr:to>
    <cdr:sp macro="" textlink="">
      <cdr:nvSpPr>
        <cdr:cNvPr id="8" name="Légende encadrée 1 7"/>
        <cdr:cNvSpPr/>
      </cdr:nvSpPr>
      <cdr:spPr>
        <a:xfrm xmlns:a="http://schemas.openxmlformats.org/drawingml/2006/main">
          <a:off x="6189323" y="2081846"/>
          <a:ext cx="548073" cy="340762"/>
        </a:xfrm>
        <a:prstGeom xmlns:a="http://schemas.openxmlformats.org/drawingml/2006/main" prst="borderCallout1">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fr-FR" sz="1400" b="1" dirty="0"/>
            <a:t>4%</a:t>
          </a:r>
        </a:p>
      </cdr:txBody>
    </cdr:sp>
  </cdr:relSizeAnchor>
  <cdr:relSizeAnchor xmlns:cdr="http://schemas.openxmlformats.org/drawingml/2006/chartDrawing">
    <cdr:from>
      <cdr:x>0.10318</cdr:x>
      <cdr:y>0.15999</cdr:y>
    </cdr:from>
    <cdr:to>
      <cdr:x>0.14057</cdr:x>
      <cdr:y>0.22513</cdr:y>
    </cdr:to>
    <cdr:sp macro="" textlink="">
      <cdr:nvSpPr>
        <cdr:cNvPr id="9" name="ZoneTexte 1"/>
        <cdr:cNvSpPr txBox="1"/>
      </cdr:nvSpPr>
      <cdr:spPr>
        <a:xfrm xmlns:a="http://schemas.openxmlformats.org/drawingml/2006/main">
          <a:off x="1141040" y="720659"/>
          <a:ext cx="413487" cy="29342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66%</a:t>
          </a:r>
        </a:p>
      </cdr:txBody>
    </cdr:sp>
  </cdr:relSizeAnchor>
  <cdr:relSizeAnchor xmlns:cdr="http://schemas.openxmlformats.org/drawingml/2006/chartDrawing">
    <cdr:from>
      <cdr:x>0.23797</cdr:x>
      <cdr:y>0.16753</cdr:y>
    </cdr:from>
    <cdr:to>
      <cdr:x>0.27536</cdr:x>
      <cdr:y>0.23267</cdr:y>
    </cdr:to>
    <cdr:sp macro="" textlink="">
      <cdr:nvSpPr>
        <cdr:cNvPr id="10" name="ZoneTexte 1"/>
        <cdr:cNvSpPr txBox="1"/>
      </cdr:nvSpPr>
      <cdr:spPr>
        <a:xfrm xmlns:a="http://schemas.openxmlformats.org/drawingml/2006/main">
          <a:off x="2631636" y="754649"/>
          <a:ext cx="413488" cy="29342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66%</a:t>
          </a:r>
        </a:p>
      </cdr:txBody>
    </cdr:sp>
  </cdr:relSizeAnchor>
  <cdr:relSizeAnchor xmlns:cdr="http://schemas.openxmlformats.org/drawingml/2006/chartDrawing">
    <cdr:from>
      <cdr:x>0.37432</cdr:x>
      <cdr:y>0.16655</cdr:y>
    </cdr:from>
    <cdr:to>
      <cdr:x>0.41171</cdr:x>
      <cdr:y>0.23169</cdr:y>
    </cdr:to>
    <cdr:sp macro="" textlink="">
      <cdr:nvSpPr>
        <cdr:cNvPr id="11" name="ZoneTexte 1"/>
        <cdr:cNvSpPr txBox="1"/>
      </cdr:nvSpPr>
      <cdr:spPr>
        <a:xfrm xmlns:a="http://schemas.openxmlformats.org/drawingml/2006/main">
          <a:off x="4139497" y="750208"/>
          <a:ext cx="413487" cy="29342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59%</a:t>
          </a:r>
        </a:p>
      </cdr:txBody>
    </cdr:sp>
  </cdr:relSizeAnchor>
  <cdr:relSizeAnchor xmlns:cdr="http://schemas.openxmlformats.org/drawingml/2006/chartDrawing">
    <cdr:from>
      <cdr:x>0.50417</cdr:x>
      <cdr:y>0.16545</cdr:y>
    </cdr:from>
    <cdr:to>
      <cdr:x>0.54156</cdr:x>
      <cdr:y>0.22838</cdr:y>
    </cdr:to>
    <cdr:sp macro="" textlink="">
      <cdr:nvSpPr>
        <cdr:cNvPr id="12" name="ZoneTexte 1"/>
        <cdr:cNvSpPr txBox="1"/>
      </cdr:nvSpPr>
      <cdr:spPr>
        <a:xfrm xmlns:a="http://schemas.openxmlformats.org/drawingml/2006/main">
          <a:off x="5575449" y="745269"/>
          <a:ext cx="413488" cy="283466"/>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58%</a:t>
          </a:r>
        </a:p>
      </cdr:txBody>
    </cdr:sp>
  </cdr:relSizeAnchor>
  <cdr:relSizeAnchor xmlns:cdr="http://schemas.openxmlformats.org/drawingml/2006/chartDrawing">
    <cdr:from>
      <cdr:x>0.31342</cdr:x>
      <cdr:y>0.06965</cdr:y>
    </cdr:from>
    <cdr:to>
      <cdr:x>0.34211</cdr:x>
      <cdr:y>0.27559</cdr:y>
    </cdr:to>
    <cdr:sp macro="" textlink="">
      <cdr:nvSpPr>
        <cdr:cNvPr id="14" name="Flèche vers le bas 13"/>
        <cdr:cNvSpPr/>
      </cdr:nvSpPr>
      <cdr:spPr>
        <a:xfrm xmlns:a="http://schemas.openxmlformats.org/drawingml/2006/main">
          <a:off x="3466069" y="313736"/>
          <a:ext cx="317277" cy="92764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0.28317</cdr:x>
      <cdr:y>0.28552</cdr:y>
    </cdr:from>
    <cdr:to>
      <cdr:x>0.36825</cdr:x>
      <cdr:y>0.47893</cdr:y>
    </cdr:to>
    <cdr:sp macro="" textlink="">
      <cdr:nvSpPr>
        <cdr:cNvPr id="15" name="ZoneTexte 14"/>
        <cdr:cNvSpPr txBox="1"/>
      </cdr:nvSpPr>
      <cdr:spPr>
        <a:xfrm xmlns:a="http://schemas.openxmlformats.org/drawingml/2006/main">
          <a:off x="3131492" y="1286124"/>
          <a:ext cx="940880" cy="871207"/>
        </a:xfrm>
        <a:prstGeom xmlns:a="http://schemas.openxmlformats.org/drawingml/2006/main" prst="rect">
          <a:avLst/>
        </a:prstGeom>
      </cdr:spPr>
      <cdr:style>
        <a:lnRef xmlns:a="http://schemas.openxmlformats.org/drawingml/2006/main" idx="2">
          <a:schemeClr val="accent5"/>
        </a:lnRef>
        <a:fillRef xmlns:a="http://schemas.openxmlformats.org/drawingml/2006/main" idx="1">
          <a:schemeClr val="lt1"/>
        </a:fillRef>
        <a:effectRef xmlns:a="http://schemas.openxmlformats.org/drawingml/2006/main" idx="0">
          <a:schemeClr val="accent5"/>
        </a:effectRef>
        <a:fontRef xmlns:a="http://schemas.openxmlformats.org/drawingml/2006/main" idx="minor">
          <a:schemeClr val="dk1"/>
        </a:fontRef>
      </cdr:style>
      <cdr:txBody>
        <a:bodyPr xmlns:a="http://schemas.openxmlformats.org/drawingml/2006/main" vertOverflow="clip" wrap="none" rtlCol="0"/>
        <a:lstStyle xmlns:a="http://schemas.openxmlformats.org/drawingml/2006/main"/>
        <a:p xmlns:a="http://schemas.openxmlformats.org/drawingml/2006/main">
          <a:pPr algn="ctr"/>
          <a:r>
            <a:rPr lang="fr-FR" sz="1100" b="1" dirty="0">
              <a:solidFill>
                <a:schemeClr val="tx1"/>
              </a:solidFill>
            </a:rPr>
            <a:t>2019</a:t>
          </a:r>
        </a:p>
        <a:p xmlns:a="http://schemas.openxmlformats.org/drawingml/2006/main">
          <a:pPr algn="ctr"/>
          <a:r>
            <a:rPr lang="fr-FR" b="1" dirty="0">
              <a:solidFill>
                <a:schemeClr val="tx1"/>
              </a:solidFill>
            </a:rPr>
            <a:t>Seuil d’inclusion</a:t>
          </a:r>
        </a:p>
        <a:p xmlns:a="http://schemas.openxmlformats.org/drawingml/2006/main">
          <a:pPr algn="ctr"/>
          <a:r>
            <a:rPr lang="fr-FR" b="1" dirty="0" err="1">
              <a:solidFill>
                <a:schemeClr val="tx1"/>
              </a:solidFill>
            </a:rPr>
            <a:t>VWF:Ag</a:t>
          </a:r>
          <a:endParaRPr lang="fr-FR" b="1" dirty="0">
            <a:solidFill>
              <a:schemeClr val="tx1"/>
            </a:solidFill>
          </a:endParaRPr>
        </a:p>
        <a:p xmlns:a="http://schemas.openxmlformats.org/drawingml/2006/main">
          <a:pPr algn="ctr"/>
          <a:r>
            <a:rPr lang="fr-FR" b="1" dirty="0">
              <a:solidFill>
                <a:schemeClr val="tx1"/>
              </a:solidFill>
            </a:rPr>
            <a:t> passé à 40%</a:t>
          </a:r>
          <a:endParaRPr lang="fr-FR" sz="1100" b="1" dirty="0">
            <a:solidFill>
              <a:schemeClr val="tx1"/>
            </a:solidFill>
          </a:endParaRPr>
        </a:p>
        <a:p xmlns:a="http://schemas.openxmlformats.org/drawingml/2006/main">
          <a:endParaRPr lang="fr-FR" sz="1100" dirty="0"/>
        </a:p>
      </cdr:txBody>
    </cdr:sp>
  </cdr:relSizeAnchor>
  <cdr:relSizeAnchor xmlns:cdr="http://schemas.openxmlformats.org/drawingml/2006/chartDrawing">
    <cdr:from>
      <cdr:x>0.63786</cdr:x>
      <cdr:y>0.63583</cdr:y>
    </cdr:from>
    <cdr:to>
      <cdr:x>0.67525</cdr:x>
      <cdr:y>0.70097</cdr:y>
    </cdr:to>
    <cdr:sp macro="" textlink="">
      <cdr:nvSpPr>
        <cdr:cNvPr id="13" name="ZoneTexte 1">
          <a:extLst xmlns:a="http://schemas.openxmlformats.org/drawingml/2006/main">
            <a:ext uri="{FF2B5EF4-FFF2-40B4-BE49-F238E27FC236}">
              <a16:creationId xmlns:a16="http://schemas.microsoft.com/office/drawing/2014/main" id="{8C4A33BF-238B-3820-6413-CE51DDB698A8}"/>
            </a:ext>
          </a:extLst>
        </cdr:cNvPr>
        <cdr:cNvSpPr txBox="1"/>
      </cdr:nvSpPr>
      <cdr:spPr>
        <a:xfrm xmlns:a="http://schemas.openxmlformats.org/drawingml/2006/main">
          <a:off x="7053928" y="2864076"/>
          <a:ext cx="413487" cy="29342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30%</a:t>
          </a:r>
        </a:p>
      </cdr:txBody>
    </cdr:sp>
  </cdr:relSizeAnchor>
  <cdr:relSizeAnchor xmlns:cdr="http://schemas.openxmlformats.org/drawingml/2006/chartDrawing">
    <cdr:from>
      <cdr:x>0.69368</cdr:x>
      <cdr:y>0.42435</cdr:y>
    </cdr:from>
    <cdr:to>
      <cdr:x>0.74324</cdr:x>
      <cdr:y>0.5</cdr:y>
    </cdr:to>
    <cdr:sp macro="" textlink="">
      <cdr:nvSpPr>
        <cdr:cNvPr id="16" name="Légende encadrée 1 15">
          <a:extLst xmlns:a="http://schemas.openxmlformats.org/drawingml/2006/main">
            <a:ext uri="{FF2B5EF4-FFF2-40B4-BE49-F238E27FC236}">
              <a16:creationId xmlns:a16="http://schemas.microsoft.com/office/drawing/2014/main" id="{0B62CD44-0C75-CD6F-0F39-5BBC083AF9B9}"/>
            </a:ext>
          </a:extLst>
        </cdr:cNvPr>
        <cdr:cNvSpPr/>
      </cdr:nvSpPr>
      <cdr:spPr>
        <a:xfrm xmlns:a="http://schemas.openxmlformats.org/drawingml/2006/main">
          <a:off x="7671227" y="1911465"/>
          <a:ext cx="548073" cy="340762"/>
        </a:xfrm>
        <a:prstGeom xmlns:a="http://schemas.openxmlformats.org/drawingml/2006/main" prst="borderCallout1">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fr-FR" sz="1400" b="1" dirty="0"/>
            <a:t>5,5%</a:t>
          </a:r>
        </a:p>
      </cdr:txBody>
    </cdr:sp>
  </cdr:relSizeAnchor>
  <cdr:relSizeAnchor xmlns:cdr="http://schemas.openxmlformats.org/drawingml/2006/chartDrawing">
    <cdr:from>
      <cdr:x>0.63785</cdr:x>
      <cdr:y>0.15475</cdr:y>
    </cdr:from>
    <cdr:to>
      <cdr:x>0.67524</cdr:x>
      <cdr:y>0.21701</cdr:y>
    </cdr:to>
    <cdr:sp macro="" textlink="">
      <cdr:nvSpPr>
        <cdr:cNvPr id="17" name="ZoneTexte 1">
          <a:extLst xmlns:a="http://schemas.openxmlformats.org/drawingml/2006/main">
            <a:ext uri="{FF2B5EF4-FFF2-40B4-BE49-F238E27FC236}">
              <a16:creationId xmlns:a16="http://schemas.microsoft.com/office/drawing/2014/main" id="{5FFAD6F8-AA4C-1302-4992-306659FA4969}"/>
            </a:ext>
          </a:extLst>
        </cdr:cNvPr>
        <cdr:cNvSpPr txBox="1"/>
      </cdr:nvSpPr>
      <cdr:spPr>
        <a:xfrm xmlns:a="http://schemas.openxmlformats.org/drawingml/2006/main">
          <a:off x="7053789" y="697061"/>
          <a:ext cx="413487" cy="280447"/>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57%</a:t>
          </a:r>
        </a:p>
      </cdr:txBody>
    </cdr:sp>
  </cdr:relSizeAnchor>
  <cdr:relSizeAnchor xmlns:cdr="http://schemas.openxmlformats.org/drawingml/2006/chartDrawing">
    <cdr:from>
      <cdr:x>0.64181</cdr:x>
      <cdr:y>0.03075</cdr:y>
    </cdr:from>
    <cdr:to>
      <cdr:x>0.67737</cdr:x>
      <cdr:y>0.09368</cdr:y>
    </cdr:to>
    <cdr:sp macro="" textlink="">
      <cdr:nvSpPr>
        <cdr:cNvPr id="18" name="ZoneTexte 1">
          <a:extLst xmlns:a="http://schemas.openxmlformats.org/drawingml/2006/main">
            <a:ext uri="{FF2B5EF4-FFF2-40B4-BE49-F238E27FC236}">
              <a16:creationId xmlns:a16="http://schemas.microsoft.com/office/drawing/2014/main" id="{7F546E8A-E520-66A5-2836-007528ED0D39}"/>
            </a:ext>
          </a:extLst>
        </cdr:cNvPr>
        <cdr:cNvSpPr txBox="1"/>
      </cdr:nvSpPr>
      <cdr:spPr>
        <a:xfrm xmlns:a="http://schemas.openxmlformats.org/drawingml/2006/main" flipH="1">
          <a:off x="7097666" y="138500"/>
          <a:ext cx="393249" cy="28346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b="1" dirty="0"/>
            <a:t>6%</a:t>
          </a:r>
        </a:p>
      </cdr:txBody>
    </cdr:sp>
  </cdr:relSizeAnchor>
  <cdr:relSizeAnchor xmlns:cdr="http://schemas.openxmlformats.org/drawingml/2006/chartDrawing">
    <cdr:from>
      <cdr:x>0.77456</cdr:x>
      <cdr:y>0.62921</cdr:y>
    </cdr:from>
    <cdr:to>
      <cdr:x>0.81195</cdr:x>
      <cdr:y>0.69435</cdr:y>
    </cdr:to>
    <cdr:sp macro="" textlink="">
      <cdr:nvSpPr>
        <cdr:cNvPr id="19" name="ZoneTexte 1">
          <a:extLst xmlns:a="http://schemas.openxmlformats.org/drawingml/2006/main">
            <a:ext uri="{FF2B5EF4-FFF2-40B4-BE49-F238E27FC236}">
              <a16:creationId xmlns:a16="http://schemas.microsoft.com/office/drawing/2014/main" id="{39D447B4-A673-8820-E934-1C1A8CAB5EE2}"/>
            </a:ext>
          </a:extLst>
        </cdr:cNvPr>
        <cdr:cNvSpPr txBox="1"/>
      </cdr:nvSpPr>
      <cdr:spPr>
        <a:xfrm xmlns:a="http://schemas.openxmlformats.org/drawingml/2006/main">
          <a:off x="8565648" y="2834259"/>
          <a:ext cx="413488" cy="29342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32%</a:t>
          </a:r>
        </a:p>
      </cdr:txBody>
    </cdr:sp>
  </cdr:relSizeAnchor>
  <cdr:relSizeAnchor xmlns:cdr="http://schemas.openxmlformats.org/drawingml/2006/chartDrawing">
    <cdr:from>
      <cdr:x>0.82192</cdr:x>
      <cdr:y>0.42435</cdr:y>
    </cdr:from>
    <cdr:to>
      <cdr:x>0.87148</cdr:x>
      <cdr:y>0.5</cdr:y>
    </cdr:to>
    <cdr:sp macro="" textlink="">
      <cdr:nvSpPr>
        <cdr:cNvPr id="20" name="Légende encadrée 1 19">
          <a:extLst xmlns:a="http://schemas.openxmlformats.org/drawingml/2006/main">
            <a:ext uri="{FF2B5EF4-FFF2-40B4-BE49-F238E27FC236}">
              <a16:creationId xmlns:a16="http://schemas.microsoft.com/office/drawing/2014/main" id="{CB6AB685-DFF7-E577-8858-990C2487DBF4}"/>
            </a:ext>
          </a:extLst>
        </cdr:cNvPr>
        <cdr:cNvSpPr/>
      </cdr:nvSpPr>
      <cdr:spPr>
        <a:xfrm xmlns:a="http://schemas.openxmlformats.org/drawingml/2006/main">
          <a:off x="9089403" y="1911464"/>
          <a:ext cx="548073" cy="340763"/>
        </a:xfrm>
        <a:prstGeom xmlns:a="http://schemas.openxmlformats.org/drawingml/2006/main" prst="borderCallout1">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fr-FR" sz="1400" b="1" dirty="0"/>
            <a:t>6,3%</a:t>
          </a:r>
        </a:p>
      </cdr:txBody>
    </cdr:sp>
  </cdr:relSizeAnchor>
  <cdr:relSizeAnchor xmlns:cdr="http://schemas.openxmlformats.org/drawingml/2006/chartDrawing">
    <cdr:from>
      <cdr:x>0.76658</cdr:x>
      <cdr:y>0.1393</cdr:y>
    </cdr:from>
    <cdr:to>
      <cdr:x>0.80397</cdr:x>
      <cdr:y>0.20156</cdr:y>
    </cdr:to>
    <cdr:sp macro="" textlink="">
      <cdr:nvSpPr>
        <cdr:cNvPr id="21" name="ZoneTexte 1">
          <a:extLst xmlns:a="http://schemas.openxmlformats.org/drawingml/2006/main">
            <a:ext uri="{FF2B5EF4-FFF2-40B4-BE49-F238E27FC236}">
              <a16:creationId xmlns:a16="http://schemas.microsoft.com/office/drawing/2014/main" id="{60CC1D87-DB26-4CBD-6D4D-3AB8A97F7D37}"/>
            </a:ext>
          </a:extLst>
        </cdr:cNvPr>
        <cdr:cNvSpPr txBox="1"/>
      </cdr:nvSpPr>
      <cdr:spPr>
        <a:xfrm xmlns:a="http://schemas.openxmlformats.org/drawingml/2006/main">
          <a:off x="8477451" y="627487"/>
          <a:ext cx="413488" cy="280447"/>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55%</a:t>
          </a:r>
        </a:p>
      </cdr:txBody>
    </cdr:sp>
  </cdr:relSizeAnchor>
  <cdr:relSizeAnchor xmlns:cdr="http://schemas.openxmlformats.org/drawingml/2006/chartDrawing">
    <cdr:from>
      <cdr:x>0.7675</cdr:x>
      <cdr:y>0.03075</cdr:y>
    </cdr:from>
    <cdr:to>
      <cdr:x>0.80306</cdr:x>
      <cdr:y>0.09368</cdr:y>
    </cdr:to>
    <cdr:sp macro="" textlink="">
      <cdr:nvSpPr>
        <cdr:cNvPr id="22" name="ZoneTexte 1">
          <a:extLst xmlns:a="http://schemas.openxmlformats.org/drawingml/2006/main">
            <a:ext uri="{FF2B5EF4-FFF2-40B4-BE49-F238E27FC236}">
              <a16:creationId xmlns:a16="http://schemas.microsoft.com/office/drawing/2014/main" id="{F23C7AEA-CCFF-FB18-05DB-79D06EFD72DA}"/>
            </a:ext>
          </a:extLst>
        </cdr:cNvPr>
        <cdr:cNvSpPr txBox="1"/>
      </cdr:nvSpPr>
      <cdr:spPr>
        <a:xfrm xmlns:a="http://schemas.openxmlformats.org/drawingml/2006/main" flipH="1">
          <a:off x="8487570" y="138500"/>
          <a:ext cx="393250" cy="28346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defPPr>
            <a:defRPr lang="fr-FR"/>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b="1" dirty="0"/>
            <a:t>5%</a:t>
          </a:r>
        </a:p>
      </cdr:txBody>
    </cdr:sp>
  </cdr:relSizeAnchor>
  <cdr:relSizeAnchor xmlns:cdr="http://schemas.openxmlformats.org/drawingml/2006/chartDrawing">
    <cdr:from>
      <cdr:x>0.95044</cdr:x>
      <cdr:y>0.40129</cdr:y>
    </cdr:from>
    <cdr:to>
      <cdr:x>1</cdr:x>
      <cdr:y>0.47694</cdr:y>
    </cdr:to>
    <cdr:sp macro="" textlink="">
      <cdr:nvSpPr>
        <cdr:cNvPr id="32" name="Légende encadrée 1 19">
          <a:extLst xmlns:a="http://schemas.openxmlformats.org/drawingml/2006/main">
            <a:ext uri="{FF2B5EF4-FFF2-40B4-BE49-F238E27FC236}">
              <a16:creationId xmlns:a16="http://schemas.microsoft.com/office/drawing/2014/main" id="{88678E1B-6E52-481E-8A13-F8F417A3A5A5}"/>
            </a:ext>
          </a:extLst>
        </cdr:cNvPr>
        <cdr:cNvSpPr/>
      </cdr:nvSpPr>
      <cdr:spPr>
        <a:xfrm xmlns:a="http://schemas.openxmlformats.org/drawingml/2006/main">
          <a:off x="10510699" y="1807576"/>
          <a:ext cx="548073" cy="340763"/>
        </a:xfrm>
        <a:prstGeom xmlns:a="http://schemas.openxmlformats.org/drawingml/2006/main" prst="borderCallout1">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fr-FR" sz="1400" b="1" dirty="0"/>
            <a:t>7%</a:t>
          </a:r>
        </a:p>
      </cdr:txBody>
    </cdr:sp>
  </cdr:relSizeAnchor>
  <cdr:relSizeAnchor xmlns:cdr="http://schemas.openxmlformats.org/drawingml/2006/chartDrawing">
    <cdr:from>
      <cdr:x>0.90525</cdr:x>
      <cdr:y>0.60519</cdr:y>
    </cdr:from>
    <cdr:to>
      <cdr:x>0.94264</cdr:x>
      <cdr:y>0.67033</cdr:y>
    </cdr:to>
    <cdr:sp macro="" textlink="">
      <cdr:nvSpPr>
        <cdr:cNvPr id="33" name="ZoneTexte 1">
          <a:extLst xmlns:a="http://schemas.openxmlformats.org/drawingml/2006/main">
            <a:ext uri="{FF2B5EF4-FFF2-40B4-BE49-F238E27FC236}">
              <a16:creationId xmlns:a16="http://schemas.microsoft.com/office/drawing/2014/main" id="{57623B0C-78FA-4BC7-B7A1-2F85AF716BE7}"/>
            </a:ext>
          </a:extLst>
        </cdr:cNvPr>
        <cdr:cNvSpPr txBox="1"/>
      </cdr:nvSpPr>
      <cdr:spPr>
        <a:xfrm xmlns:a="http://schemas.openxmlformats.org/drawingml/2006/main">
          <a:off x="10010911" y="2726033"/>
          <a:ext cx="413488" cy="29342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33%</a:t>
          </a:r>
        </a:p>
      </cdr:txBody>
    </cdr:sp>
  </cdr:relSizeAnchor>
  <cdr:relSizeAnchor xmlns:cdr="http://schemas.openxmlformats.org/drawingml/2006/chartDrawing">
    <cdr:from>
      <cdr:x>0.90459</cdr:x>
      <cdr:y>0.03075</cdr:y>
    </cdr:from>
    <cdr:to>
      <cdr:x>0.94015</cdr:x>
      <cdr:y>0.09368</cdr:y>
    </cdr:to>
    <cdr:sp macro="" textlink="">
      <cdr:nvSpPr>
        <cdr:cNvPr id="34" name="ZoneTexte 1">
          <a:extLst xmlns:a="http://schemas.openxmlformats.org/drawingml/2006/main">
            <a:ext uri="{FF2B5EF4-FFF2-40B4-BE49-F238E27FC236}">
              <a16:creationId xmlns:a16="http://schemas.microsoft.com/office/drawing/2014/main" id="{46535D63-EBB3-4D32-AADA-6A44C8B3C28E}"/>
            </a:ext>
          </a:extLst>
        </cdr:cNvPr>
        <cdr:cNvSpPr txBox="1"/>
      </cdr:nvSpPr>
      <cdr:spPr>
        <a:xfrm xmlns:a="http://schemas.openxmlformats.org/drawingml/2006/main" flipH="1">
          <a:off x="10003668" y="138500"/>
          <a:ext cx="393250" cy="28346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t>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96" name="Shape 196"/>
          <p:cNvSpPr>
            <a:spLocks noGrp="1"/>
          </p:cNvSpPr>
          <p:nvPr>
            <p:ph type="body" sz="quarter" idx="1"/>
          </p:nvPr>
        </p:nvSpPr>
        <p:spPr>
          <a:xfrm>
            <a:off x="914400" y="4343400"/>
            <a:ext cx="5029200" cy="4114800"/>
          </a:xfrm>
          <a:prstGeom prst="rect">
            <a:avLst/>
          </a:prstGeom>
        </p:spPr>
        <p:txBody>
          <a:bodyPr/>
          <a:lstStyle/>
          <a:p>
            <a:endParaRPr dirty="0"/>
          </a:p>
        </p:txBody>
      </p:sp>
    </p:spTree>
    <p:extLst>
      <p:ext uri="{BB962C8B-B14F-4D97-AF65-F5344CB8AC3E}">
        <p14:creationId xmlns:p14="http://schemas.microsoft.com/office/powerpoint/2010/main" val="3833328855"/>
      </p:ext>
    </p:extLst>
  </p:cSld>
  <p:clrMap bg1="lt1" tx1="dk1" bg2="lt2" tx2="dk2" accent1="accent1" accent2="accent2" accent3="accent3" accent4="accent4" accent5="accent5" accent6="accent6" hlink="hlink" folHlink="folHlink"/>
  <p:notesStyle>
    <a:lvl1pPr defTabSz="457200" latinLnBrk="0">
      <a:lnSpc>
        <a:spcPct val="117999"/>
      </a:lnSpc>
      <a:defRPr sz="2200" b="0" i="0">
        <a:latin typeface="Calibri" panose="020F0502020204030204" pitchFamily="34" charset="0"/>
        <a:ea typeface="+mj-ea"/>
        <a:cs typeface="Calibri" panose="020F0502020204030204" pitchFamily="34" charset="0"/>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6203D-3915-8B4D-88BF-184C3CD4B5D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sym typeface="Martel Sans Bold"/>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sym typeface="Martel Sans Bold"/>
            </a:endParaRPr>
          </a:p>
        </p:txBody>
      </p:sp>
    </p:spTree>
    <p:extLst>
      <p:ext uri="{BB962C8B-B14F-4D97-AF65-F5344CB8AC3E}">
        <p14:creationId xmlns:p14="http://schemas.microsoft.com/office/powerpoint/2010/main" val="355505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14507-746B-B4B6-4D13-02E190DEB4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48FBAB-B30B-073A-2D7E-E30D2D386627}"/>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E8C5666E-86DF-5183-8762-6787ABB2A670}"/>
              </a:ext>
            </a:extLst>
          </p:cNvPr>
          <p:cNvSpPr>
            <a:spLocks noGrp="1"/>
          </p:cNvSpPr>
          <p:nvPr>
            <p:ph type="body" idx="1"/>
          </p:nvPr>
        </p:nvSpPr>
        <p:spPr/>
        <p:txBody>
          <a:bodyPr/>
          <a:lstStyle/>
          <a:p>
            <a:r>
              <a:rPr lang="fr-FR" dirty="0"/>
              <a:t>Rajouter VWD possible? Pour comparaison avec cohorte totale</a:t>
            </a:r>
          </a:p>
        </p:txBody>
      </p:sp>
      <p:sp>
        <p:nvSpPr>
          <p:cNvPr id="4" name="Espace réservé du numéro de diapositive 3">
            <a:extLst>
              <a:ext uri="{FF2B5EF4-FFF2-40B4-BE49-F238E27FC236}">
                <a16:creationId xmlns:a16="http://schemas.microsoft.com/office/drawing/2014/main" id="{70FA7DE8-3647-3A9D-7C65-FF9FC5BA3D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C9B0E-59F4-4B51-9FA2-39755EA79BA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05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C9B0E-59F4-4B51-9FA2-39755EA79BA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3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C9B0E-59F4-4B51-9FA2-39755EA79BA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845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a:extLst>
              <a:ext uri="{FF2B5EF4-FFF2-40B4-BE49-F238E27FC236}">
                <a16:creationId xmlns:a16="http://schemas.microsoft.com/office/drawing/2014/main" id="{44A2475C-17DE-48FE-BCDD-400FA888FC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ce réservé des notes 2">
            <a:extLst>
              <a:ext uri="{FF2B5EF4-FFF2-40B4-BE49-F238E27FC236}">
                <a16:creationId xmlns:a16="http://schemas.microsoft.com/office/drawing/2014/main" id="{746A4F59-1BFE-4B6D-BAE8-178A3715DA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3316" name="Espace réservé du numéro de diapositive 3">
            <a:extLst>
              <a:ext uri="{FF2B5EF4-FFF2-40B4-BE49-F238E27FC236}">
                <a16:creationId xmlns:a16="http://schemas.microsoft.com/office/drawing/2014/main" id="{C1D9B7B2-186E-41F1-91AC-3B34F67634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15C40-90DB-453B-BA27-B06EE1F69BD4}"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7442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a:extLst>
              <a:ext uri="{FF2B5EF4-FFF2-40B4-BE49-F238E27FC236}">
                <a16:creationId xmlns:a16="http://schemas.microsoft.com/office/drawing/2014/main" id="{44A2475C-17DE-48FE-BCDD-400FA888FC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ce réservé des notes 2">
            <a:extLst>
              <a:ext uri="{FF2B5EF4-FFF2-40B4-BE49-F238E27FC236}">
                <a16:creationId xmlns:a16="http://schemas.microsoft.com/office/drawing/2014/main" id="{746A4F59-1BFE-4B6D-BAE8-178A3715DA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3316" name="Espace réservé du numéro de diapositive 3">
            <a:extLst>
              <a:ext uri="{FF2B5EF4-FFF2-40B4-BE49-F238E27FC236}">
                <a16:creationId xmlns:a16="http://schemas.microsoft.com/office/drawing/2014/main" id="{C1D9B7B2-186E-41F1-91AC-3B34F67634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15C40-90DB-453B-BA27-B06EE1F69BD4}"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1785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lvl1pPr algn="ctr">
              <a:defRPr sz="1400" i="1">
                <a:effectLst>
                  <a:outerShdw blurRad="38100" dist="38100" dir="2700000" rotWithShape="0">
                    <a:srgbClr val="000000">
                      <a:alpha val="43137"/>
                    </a:srgbClr>
                  </a:outerShdw>
                </a:effectLst>
              </a:defRPr>
            </a:lvl1pPr>
          </a:lstStyle>
          <a:p>
            <a: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9CFEA6-B3FE-D444-9031-691A55DAEBD0}"/>
              </a:ext>
            </a:extLst>
          </p:cNvPr>
          <p:cNvSpPr>
            <a:spLocks noGrp="1"/>
          </p:cNvSpPr>
          <p:nvPr>
            <p:ph type="ctrTitle"/>
          </p:nvPr>
        </p:nvSpPr>
        <p:spPr>
          <a:xfrm>
            <a:off x="3048000" y="2244725"/>
            <a:ext cx="18288000" cy="4775200"/>
          </a:xfrm>
        </p:spPr>
        <p:txBody>
          <a:bodyPr anchor="b"/>
          <a:lstStyle>
            <a:lvl1pPr algn="ctr">
              <a:defRPr sz="12000"/>
            </a:lvl1pPr>
          </a:lstStyle>
          <a:p>
            <a:r>
              <a:rPr lang="fr-FR"/>
              <a:t>Modifiez le style du titre</a:t>
            </a:r>
          </a:p>
        </p:txBody>
      </p:sp>
      <p:sp>
        <p:nvSpPr>
          <p:cNvPr id="3" name="Sous-titre 2">
            <a:extLst>
              <a:ext uri="{FF2B5EF4-FFF2-40B4-BE49-F238E27FC236}">
                <a16:creationId xmlns:a16="http://schemas.microsoft.com/office/drawing/2014/main" id="{E41D3ACD-4B3A-7642-B2FF-7F0968F243D0}"/>
              </a:ext>
            </a:extLst>
          </p:cNvPr>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3D689F0-C96D-414C-B18D-A871AB7E1984}"/>
              </a:ext>
            </a:extLst>
          </p:cNvPr>
          <p:cNvSpPr>
            <a:spLocks noGrp="1"/>
          </p:cNvSpPr>
          <p:nvPr>
            <p:ph type="dt" sz="half" idx="10"/>
          </p:nvPr>
        </p:nvSpPr>
        <p:spPr/>
        <p:txBody>
          <a:bodyPr/>
          <a:lstStyle/>
          <a:p>
            <a:fld id="{F8DEBB77-F8E9-2043-B788-1BEB50F9DF10}" type="datetime1">
              <a:rPr lang="fr-FR" smtClean="0"/>
              <a:t>20/01/2026</a:t>
            </a:fld>
            <a:endParaRPr lang="fr-FR"/>
          </a:p>
        </p:txBody>
      </p:sp>
      <p:sp>
        <p:nvSpPr>
          <p:cNvPr id="5" name="Espace réservé du pied de page 4">
            <a:extLst>
              <a:ext uri="{FF2B5EF4-FFF2-40B4-BE49-F238E27FC236}">
                <a16:creationId xmlns:a16="http://schemas.microsoft.com/office/drawing/2014/main" id="{62890729-BC03-EB4F-9F84-0B83DCBC8DBD}"/>
              </a:ext>
            </a:extLst>
          </p:cNvPr>
          <p:cNvSpPr>
            <a:spLocks noGrp="1"/>
          </p:cNvSpPr>
          <p:nvPr>
            <p:ph type="ftr" sz="quarter" idx="11"/>
          </p:nvPr>
        </p:nvSpPr>
        <p:spPr/>
        <p:txBody>
          <a:bodyPr/>
          <a:lstStyle/>
          <a:p>
            <a:r>
              <a:rPr lang="fr-FR"/>
              <a:t>Réunion  CRMW le 22 novembre 2022</a:t>
            </a:r>
          </a:p>
        </p:txBody>
      </p:sp>
      <p:sp>
        <p:nvSpPr>
          <p:cNvPr id="6" name="Espace réservé du numéro de diapositive 5">
            <a:extLst>
              <a:ext uri="{FF2B5EF4-FFF2-40B4-BE49-F238E27FC236}">
                <a16:creationId xmlns:a16="http://schemas.microsoft.com/office/drawing/2014/main" id="{1902C468-BE84-6140-AF16-A64BAB77C38B}"/>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2100150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ADBFA5-7D6A-5B41-942E-83CD6C0D515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EE27456-BD69-5046-94A8-6F85466FED6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5B0ADD-130C-884D-B7AF-F3A0D4DE3CBE}"/>
              </a:ext>
            </a:extLst>
          </p:cNvPr>
          <p:cNvSpPr>
            <a:spLocks noGrp="1"/>
          </p:cNvSpPr>
          <p:nvPr>
            <p:ph type="dt" sz="half" idx="10"/>
          </p:nvPr>
        </p:nvSpPr>
        <p:spPr/>
        <p:txBody>
          <a:bodyPr/>
          <a:lstStyle/>
          <a:p>
            <a:fld id="{21B79325-A276-8543-9728-2823A228D609}" type="datetime1">
              <a:rPr lang="fr-FR" smtClean="0"/>
              <a:t>20/01/2026</a:t>
            </a:fld>
            <a:endParaRPr lang="fr-FR"/>
          </a:p>
        </p:txBody>
      </p:sp>
      <p:sp>
        <p:nvSpPr>
          <p:cNvPr id="5" name="Espace réservé du pied de page 4">
            <a:extLst>
              <a:ext uri="{FF2B5EF4-FFF2-40B4-BE49-F238E27FC236}">
                <a16:creationId xmlns:a16="http://schemas.microsoft.com/office/drawing/2014/main" id="{A500F4D3-3925-5945-95E6-58647320CFF0}"/>
              </a:ext>
            </a:extLst>
          </p:cNvPr>
          <p:cNvSpPr>
            <a:spLocks noGrp="1"/>
          </p:cNvSpPr>
          <p:nvPr>
            <p:ph type="ftr" sz="quarter" idx="11"/>
          </p:nvPr>
        </p:nvSpPr>
        <p:spPr/>
        <p:txBody>
          <a:bodyPr/>
          <a:lstStyle/>
          <a:p>
            <a:r>
              <a:rPr lang="fr-FR"/>
              <a:t>Réunion  CRMW le 22 novembre 2022</a:t>
            </a:r>
          </a:p>
        </p:txBody>
      </p:sp>
      <p:sp>
        <p:nvSpPr>
          <p:cNvPr id="6" name="Espace réservé du numéro de diapositive 5">
            <a:extLst>
              <a:ext uri="{FF2B5EF4-FFF2-40B4-BE49-F238E27FC236}">
                <a16:creationId xmlns:a16="http://schemas.microsoft.com/office/drawing/2014/main" id="{6CAC48E3-B30D-2A46-B35C-9387149EBA8C}"/>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2999341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D38B1AC-8FB1-994B-94A7-86C6DDE2F950}"/>
              </a:ext>
            </a:extLst>
          </p:cNvPr>
          <p:cNvSpPr>
            <a:spLocks noGrp="1"/>
          </p:cNvSpPr>
          <p:nvPr>
            <p:ph type="title" orient="vert"/>
          </p:nvPr>
        </p:nvSpPr>
        <p:spPr>
          <a:xfrm>
            <a:off x="17449801" y="730252"/>
            <a:ext cx="5257800" cy="11623677"/>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87A2B00-3B71-7645-87B2-AFFCC931C684}"/>
              </a:ext>
            </a:extLst>
          </p:cNvPr>
          <p:cNvSpPr>
            <a:spLocks noGrp="1"/>
          </p:cNvSpPr>
          <p:nvPr>
            <p:ph type="body" orient="vert" idx="1"/>
          </p:nvPr>
        </p:nvSpPr>
        <p:spPr>
          <a:xfrm>
            <a:off x="1676401" y="730252"/>
            <a:ext cx="15468600" cy="116236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8575E9-7CDD-9548-99CA-B9F74E014694}"/>
              </a:ext>
            </a:extLst>
          </p:cNvPr>
          <p:cNvSpPr>
            <a:spLocks noGrp="1"/>
          </p:cNvSpPr>
          <p:nvPr>
            <p:ph type="dt" sz="half" idx="10"/>
          </p:nvPr>
        </p:nvSpPr>
        <p:spPr/>
        <p:txBody>
          <a:bodyPr/>
          <a:lstStyle/>
          <a:p>
            <a:fld id="{0A49C0B0-2ECC-2340-B394-D4D7904BFB70}" type="datetime1">
              <a:rPr lang="fr-FR" smtClean="0"/>
              <a:t>20/01/2026</a:t>
            </a:fld>
            <a:endParaRPr lang="fr-FR"/>
          </a:p>
        </p:txBody>
      </p:sp>
      <p:sp>
        <p:nvSpPr>
          <p:cNvPr id="5" name="Espace réservé du pied de page 4">
            <a:extLst>
              <a:ext uri="{FF2B5EF4-FFF2-40B4-BE49-F238E27FC236}">
                <a16:creationId xmlns:a16="http://schemas.microsoft.com/office/drawing/2014/main" id="{DB3B0C4E-5E4F-F24D-A89F-ADBA16CD057B}"/>
              </a:ext>
            </a:extLst>
          </p:cNvPr>
          <p:cNvSpPr>
            <a:spLocks noGrp="1"/>
          </p:cNvSpPr>
          <p:nvPr>
            <p:ph type="ftr" sz="quarter" idx="11"/>
          </p:nvPr>
        </p:nvSpPr>
        <p:spPr/>
        <p:txBody>
          <a:bodyPr/>
          <a:lstStyle/>
          <a:p>
            <a:r>
              <a:rPr lang="fr-FR"/>
              <a:t>Réunion  CRMW le 22 novembre 2022</a:t>
            </a:r>
          </a:p>
        </p:txBody>
      </p:sp>
      <p:sp>
        <p:nvSpPr>
          <p:cNvPr id="6" name="Espace réservé du numéro de diapositive 5">
            <a:extLst>
              <a:ext uri="{FF2B5EF4-FFF2-40B4-BE49-F238E27FC236}">
                <a16:creationId xmlns:a16="http://schemas.microsoft.com/office/drawing/2014/main" id="{89D41C60-AA32-3D46-AF96-CB54DF50038C}"/>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1958778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633161"/>
            <a:ext cx="20726400" cy="2940051"/>
          </a:xfrm>
        </p:spPr>
        <p:txBody>
          <a:bodyPr lIns="0" tIns="0" rIns="0" bIns="0">
            <a:normAutofit/>
          </a:bodyPr>
          <a:lstStyle>
            <a:lvl1pPr>
              <a:defRPr sz="5000" b="1" cap="small" baseline="0">
                <a:solidFill>
                  <a:srgbClr val="134675"/>
                </a:solidFill>
                <a:latin typeface="Arial"/>
                <a:cs typeface="Arial"/>
              </a:defRPr>
            </a:lvl1pPr>
          </a:lstStyle>
          <a:p>
            <a:r>
              <a:rPr lang="fr-FR" dirty="0"/>
              <a:t>Cliquez et modifiez le titre</a:t>
            </a:r>
          </a:p>
        </p:txBody>
      </p:sp>
      <p:sp>
        <p:nvSpPr>
          <p:cNvPr id="4" name="Espace réservé de la date 3"/>
          <p:cNvSpPr>
            <a:spLocks noGrp="1"/>
          </p:cNvSpPr>
          <p:nvPr>
            <p:ph type="dt" sz="half" idx="10"/>
          </p:nvPr>
        </p:nvSpPr>
        <p:spPr/>
        <p:txBody>
          <a:bodyPr/>
          <a:lstStyle/>
          <a:p>
            <a:fld id="{5A201361-C66B-A844-B453-D4F6C28F6154}" type="datetime1">
              <a:rPr lang="en-US" smtClean="0"/>
              <a:pPr/>
              <a:t>1/20/2026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18096000" y="12712701"/>
            <a:ext cx="5689600" cy="730251"/>
          </a:xfrm>
        </p:spPr>
        <p:txBody>
          <a:bodyPr/>
          <a:lstStyle>
            <a:lvl1pPr>
              <a:defRPr sz="2000">
                <a:solidFill>
                  <a:srgbClr val="000000"/>
                </a:solidFill>
              </a:defRPr>
            </a:lvl1pPr>
          </a:lstStyle>
          <a:p>
            <a:fld id="{A29100DB-461A-A443-B660-7C1355EFFE50}" type="slidenum">
              <a:rPr lang="fr-FR" smtClean="0"/>
              <a:pPr/>
              <a:t>‹N°›</a:t>
            </a:fld>
            <a:endParaRPr lang="fr-FR" dirty="0"/>
          </a:p>
        </p:txBody>
      </p:sp>
    </p:spTree>
    <p:extLst>
      <p:ext uri="{BB962C8B-B14F-4D97-AF65-F5344CB8AC3E}">
        <p14:creationId xmlns:p14="http://schemas.microsoft.com/office/powerpoint/2010/main" val="263159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e Dr Paris-Dr ARCHAMBEAU">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8BC8F0FF-FBE3-8AC7-48C7-1A68973447DB}"/>
              </a:ext>
            </a:extLst>
          </p:cNvPr>
          <p:cNvSpPr>
            <a:spLocks noGrp="1"/>
          </p:cNvSpPr>
          <p:nvPr>
            <p:ph sz="quarter" idx="10"/>
          </p:nvPr>
        </p:nvSpPr>
        <p:spPr>
          <a:xfrm>
            <a:off x="1485899" y="3629182"/>
            <a:ext cx="22085302" cy="8191112"/>
          </a:xfrm>
          <a:prstGeom prst="rect">
            <a:avLst/>
          </a:prstGeom>
        </p:spPr>
        <p:txBody>
          <a:bodyPr lIns="0" tIns="0" rIns="0" bIns="0"/>
          <a:lstStyle>
            <a:lvl1pPr marL="0" indent="0">
              <a:buFontTx/>
              <a:buNone/>
              <a:defRPr sz="5000" b="1">
                <a:solidFill>
                  <a:schemeClr val="tx1">
                    <a:alpha val="70000"/>
                  </a:schemeClr>
                </a:solidFill>
                <a:latin typeface="Helvetica" pitchFamily="2" charset="0"/>
              </a:defRPr>
            </a:lvl1pPr>
            <a:lvl2pPr marL="914356" indent="0">
              <a:spcBef>
                <a:spcPts val="3400"/>
              </a:spcBef>
              <a:buFontTx/>
              <a:buNone/>
              <a:defRPr sz="4000" b="1">
                <a:solidFill>
                  <a:schemeClr val="tx1">
                    <a:alpha val="70000"/>
                  </a:schemeClr>
                </a:solidFill>
                <a:latin typeface="Helvetica" pitchFamily="2" charset="0"/>
              </a:defRPr>
            </a:lvl2pPr>
            <a:lvl3pPr marL="1828708" indent="0">
              <a:spcBef>
                <a:spcPts val="2200"/>
              </a:spcBef>
              <a:buFontTx/>
              <a:buNone/>
              <a:defRPr sz="3600">
                <a:solidFill>
                  <a:schemeClr val="tx1">
                    <a:alpha val="70000"/>
                  </a:schemeClr>
                </a:solidFill>
                <a:latin typeface="Helvetica" pitchFamily="2" charset="0"/>
              </a:defRPr>
            </a:lvl3pPr>
            <a:lvl4pPr marL="2743064" indent="0">
              <a:buFontTx/>
              <a:buNone/>
              <a:defRPr>
                <a:latin typeface="Helvetica" pitchFamily="2" charset="0"/>
              </a:defRPr>
            </a:lvl4pPr>
            <a:lvl5pPr marL="3657418" indent="0">
              <a:buFontTx/>
              <a:buNone/>
              <a:defRPr>
                <a:latin typeface="Helvetica" pitchFamily="2"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2810673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048000" y="2244726"/>
            <a:ext cx="18288000" cy="4775200"/>
          </a:xfrm>
        </p:spPr>
        <p:txBody>
          <a:bodyPr anchor="b"/>
          <a:lstStyle>
            <a:lvl1pPr algn="ctr">
              <a:defRPr sz="12000"/>
            </a:lvl1pPr>
          </a:lstStyle>
          <a:p>
            <a:r>
              <a:rPr lang="fr-FR"/>
              <a:t>Modifiez le style du titre</a:t>
            </a:r>
          </a:p>
        </p:txBody>
      </p:sp>
      <p:sp>
        <p:nvSpPr>
          <p:cNvPr id="3" name="Sous-titr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B4DFACBE-C71F-492F-A32E-E4CCC822CDD8}" type="datetimeFigureOut">
              <a:rPr lang="fr-FR" smtClean="0"/>
              <a:t>20/01/2026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D711FC2-6AB7-441A-9170-02C060C21D1C}" type="slidenum">
              <a:rPr lang="fr-FR" smtClean="0"/>
              <a:t>‹N°›</a:t>
            </a:fld>
            <a:endParaRPr lang="fr-FR"/>
          </a:p>
        </p:txBody>
      </p:sp>
    </p:spTree>
    <p:extLst>
      <p:ext uri="{BB962C8B-B14F-4D97-AF65-F5344CB8AC3E}">
        <p14:creationId xmlns:p14="http://schemas.microsoft.com/office/powerpoint/2010/main" val="3051213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4DFACBE-C71F-492F-A32E-E4CCC822CDD8}" type="datetimeFigureOut">
              <a:rPr lang="fr-FR" smtClean="0"/>
              <a:t>20/01/2026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D711FC2-6AB7-441A-9170-02C060C21D1C}" type="slidenum">
              <a:rPr lang="fr-FR" smtClean="0"/>
              <a:t>‹N°›</a:t>
            </a:fld>
            <a:endParaRPr lang="fr-FR"/>
          </a:p>
        </p:txBody>
      </p:sp>
    </p:spTree>
    <p:extLst>
      <p:ext uri="{BB962C8B-B14F-4D97-AF65-F5344CB8AC3E}">
        <p14:creationId xmlns:p14="http://schemas.microsoft.com/office/powerpoint/2010/main" val="2750085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63700" y="3419477"/>
            <a:ext cx="21031200" cy="5705474"/>
          </a:xfrm>
        </p:spPr>
        <p:txBody>
          <a:bodyPr anchor="b"/>
          <a:lstStyle>
            <a:lvl1pPr>
              <a:defRPr sz="12000"/>
            </a:lvl1pPr>
          </a:lstStyle>
          <a:p>
            <a:r>
              <a:rPr lang="fr-FR"/>
              <a:t>Modifiez le style du titre</a:t>
            </a:r>
          </a:p>
        </p:txBody>
      </p:sp>
      <p:sp>
        <p:nvSpPr>
          <p:cNvPr id="3" name="Espace réservé du texte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B4DFACBE-C71F-492F-A32E-E4CCC822CDD8}" type="datetimeFigureOut">
              <a:rPr lang="fr-FR" smtClean="0"/>
              <a:t>20/01/2026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D711FC2-6AB7-441A-9170-02C060C21D1C}" type="slidenum">
              <a:rPr lang="fr-FR" smtClean="0"/>
              <a:t>‹N°›</a:t>
            </a:fld>
            <a:endParaRPr lang="fr-FR"/>
          </a:p>
        </p:txBody>
      </p:sp>
    </p:spTree>
    <p:extLst>
      <p:ext uri="{BB962C8B-B14F-4D97-AF65-F5344CB8AC3E}">
        <p14:creationId xmlns:p14="http://schemas.microsoft.com/office/powerpoint/2010/main" val="2059923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676400" y="3651250"/>
            <a:ext cx="10363200" cy="870267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344400" y="3651250"/>
            <a:ext cx="10363200" cy="870267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4DFACBE-C71F-492F-A32E-E4CCC822CDD8}" type="datetimeFigureOut">
              <a:rPr lang="fr-FR" smtClean="0"/>
              <a:t>20/01/2026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D711FC2-6AB7-441A-9170-02C060C21D1C}" type="slidenum">
              <a:rPr lang="fr-FR" smtClean="0"/>
              <a:t>‹N°›</a:t>
            </a:fld>
            <a:endParaRPr lang="fr-FR"/>
          </a:p>
        </p:txBody>
      </p:sp>
    </p:spTree>
    <p:extLst>
      <p:ext uri="{BB962C8B-B14F-4D97-AF65-F5344CB8AC3E}">
        <p14:creationId xmlns:p14="http://schemas.microsoft.com/office/powerpoint/2010/main" val="1894454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679576" y="730251"/>
            <a:ext cx="21031200" cy="2651126"/>
          </a:xfrm>
        </p:spPr>
        <p:txBody>
          <a:bodyPr/>
          <a:lstStyle/>
          <a:p>
            <a:r>
              <a:rPr lang="fr-FR"/>
              <a:t>Modifiez le style du titre</a:t>
            </a:r>
          </a:p>
        </p:txBody>
      </p:sp>
      <p:sp>
        <p:nvSpPr>
          <p:cNvPr id="3" name="Espace réservé du texte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Modifiez les styles du texte du masque</a:t>
            </a:r>
          </a:p>
        </p:txBody>
      </p:sp>
      <p:sp>
        <p:nvSpPr>
          <p:cNvPr id="4" name="Espace réservé du contenu 3"/>
          <p:cNvSpPr>
            <a:spLocks noGrp="1"/>
          </p:cNvSpPr>
          <p:nvPr>
            <p:ph sz="half" idx="2"/>
          </p:nvPr>
        </p:nvSpPr>
        <p:spPr>
          <a:xfrm>
            <a:off x="1679577" y="5010150"/>
            <a:ext cx="10315574" cy="736917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Modifiez les styles du texte du masque</a:t>
            </a:r>
          </a:p>
        </p:txBody>
      </p:sp>
      <p:sp>
        <p:nvSpPr>
          <p:cNvPr id="6" name="Espace réservé du contenu 5"/>
          <p:cNvSpPr>
            <a:spLocks noGrp="1"/>
          </p:cNvSpPr>
          <p:nvPr>
            <p:ph sz="quarter" idx="4"/>
          </p:nvPr>
        </p:nvSpPr>
        <p:spPr>
          <a:xfrm>
            <a:off x="12344400" y="5010150"/>
            <a:ext cx="10366376" cy="736917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4DFACBE-C71F-492F-A32E-E4CCC822CDD8}" type="datetimeFigureOut">
              <a:rPr lang="fr-FR" smtClean="0"/>
              <a:t>20/01/2026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D711FC2-6AB7-441A-9170-02C060C21D1C}" type="slidenum">
              <a:rPr lang="fr-FR" smtClean="0"/>
              <a:t>‹N°›</a:t>
            </a:fld>
            <a:endParaRPr lang="fr-FR"/>
          </a:p>
        </p:txBody>
      </p:sp>
    </p:spTree>
    <p:extLst>
      <p:ext uri="{BB962C8B-B14F-4D97-AF65-F5344CB8AC3E}">
        <p14:creationId xmlns:p14="http://schemas.microsoft.com/office/powerpoint/2010/main" val="825031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4DFACBE-C71F-492F-A32E-E4CCC822CDD8}" type="datetimeFigureOut">
              <a:rPr lang="fr-FR" smtClean="0"/>
              <a:t>20/01/2026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D711FC2-6AB7-441A-9170-02C060C21D1C}" type="slidenum">
              <a:rPr lang="fr-FR" smtClean="0"/>
              <a:t>‹N°›</a:t>
            </a:fld>
            <a:endParaRPr lang="fr-FR"/>
          </a:p>
        </p:txBody>
      </p:sp>
    </p:spTree>
    <p:extLst>
      <p:ext uri="{BB962C8B-B14F-4D97-AF65-F5344CB8AC3E}">
        <p14:creationId xmlns:p14="http://schemas.microsoft.com/office/powerpoint/2010/main" val="564150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F6C8B3-DAFF-D745-BD67-2C89A3812BD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E7BBDA0-7B6F-284F-9774-FFFAB7FD386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C38DE7-7882-EB4F-BAFC-6CDF0C305AE2}"/>
              </a:ext>
            </a:extLst>
          </p:cNvPr>
          <p:cNvSpPr>
            <a:spLocks noGrp="1"/>
          </p:cNvSpPr>
          <p:nvPr>
            <p:ph type="dt" sz="half" idx="10"/>
          </p:nvPr>
        </p:nvSpPr>
        <p:spPr/>
        <p:txBody>
          <a:bodyPr/>
          <a:lstStyle/>
          <a:p>
            <a:fld id="{E7F68B9E-7B40-744C-A244-411EB4041EB2}" type="datetime1">
              <a:rPr lang="fr-FR" smtClean="0"/>
              <a:t>20/01/2026</a:t>
            </a:fld>
            <a:endParaRPr lang="fr-FR"/>
          </a:p>
        </p:txBody>
      </p:sp>
      <p:sp>
        <p:nvSpPr>
          <p:cNvPr id="5" name="Espace réservé du pied de page 4">
            <a:extLst>
              <a:ext uri="{FF2B5EF4-FFF2-40B4-BE49-F238E27FC236}">
                <a16:creationId xmlns:a16="http://schemas.microsoft.com/office/drawing/2014/main" id="{8E4C7994-A271-F747-84C5-0B6B182C9EA9}"/>
              </a:ext>
            </a:extLst>
          </p:cNvPr>
          <p:cNvSpPr>
            <a:spLocks noGrp="1"/>
          </p:cNvSpPr>
          <p:nvPr>
            <p:ph type="ftr" sz="quarter" idx="11"/>
          </p:nvPr>
        </p:nvSpPr>
        <p:spPr/>
        <p:txBody>
          <a:bodyPr/>
          <a:lstStyle/>
          <a:p>
            <a:r>
              <a:rPr lang="fr-FR"/>
              <a:t>Réunion  CRMW le 22 novembre 2022</a:t>
            </a:r>
          </a:p>
        </p:txBody>
      </p:sp>
      <p:sp>
        <p:nvSpPr>
          <p:cNvPr id="6" name="Espace réservé du numéro de diapositive 5">
            <a:extLst>
              <a:ext uri="{FF2B5EF4-FFF2-40B4-BE49-F238E27FC236}">
                <a16:creationId xmlns:a16="http://schemas.microsoft.com/office/drawing/2014/main" id="{67EE0807-E3E1-7745-9F65-D3042B82C646}"/>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367642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4DFACBE-C71F-492F-A32E-E4CCC822CDD8}" type="datetimeFigureOut">
              <a:rPr lang="fr-FR" smtClean="0"/>
              <a:t>20/01/2026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D711FC2-6AB7-441A-9170-02C060C21D1C}" type="slidenum">
              <a:rPr lang="fr-FR" smtClean="0"/>
              <a:t>‹N°›</a:t>
            </a:fld>
            <a:endParaRPr lang="fr-FR"/>
          </a:p>
        </p:txBody>
      </p:sp>
    </p:spTree>
    <p:extLst>
      <p:ext uri="{BB962C8B-B14F-4D97-AF65-F5344CB8AC3E}">
        <p14:creationId xmlns:p14="http://schemas.microsoft.com/office/powerpoint/2010/main" val="3780813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7" y="914400"/>
            <a:ext cx="7864474" cy="3200400"/>
          </a:xfrm>
        </p:spPr>
        <p:txBody>
          <a:bodyPr anchor="b"/>
          <a:lstStyle>
            <a:lvl1pPr>
              <a:defRPr sz="6400"/>
            </a:lvl1pPr>
          </a:lstStyle>
          <a:p>
            <a:r>
              <a:rPr lang="fr-FR"/>
              <a:t>Modifiez le style du titre</a:t>
            </a:r>
          </a:p>
        </p:txBody>
      </p:sp>
      <p:sp>
        <p:nvSpPr>
          <p:cNvPr id="3" name="Espace réservé du contenu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4DFACBE-C71F-492F-A32E-E4CCC822CDD8}" type="datetimeFigureOut">
              <a:rPr lang="fr-FR" smtClean="0"/>
              <a:t>20/01/2026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D711FC2-6AB7-441A-9170-02C060C21D1C}" type="slidenum">
              <a:rPr lang="fr-FR" smtClean="0"/>
              <a:t>‹N°›</a:t>
            </a:fld>
            <a:endParaRPr lang="fr-FR"/>
          </a:p>
        </p:txBody>
      </p:sp>
    </p:spTree>
    <p:extLst>
      <p:ext uri="{BB962C8B-B14F-4D97-AF65-F5344CB8AC3E}">
        <p14:creationId xmlns:p14="http://schemas.microsoft.com/office/powerpoint/2010/main" val="1890213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7" y="914400"/>
            <a:ext cx="7864474" cy="3200400"/>
          </a:xfrm>
        </p:spPr>
        <p:txBody>
          <a:bodyPr anchor="b"/>
          <a:lstStyle>
            <a:lvl1pPr>
              <a:defRPr sz="6400"/>
            </a:lvl1pPr>
          </a:lstStyle>
          <a:p>
            <a:r>
              <a:rPr lang="fr-FR"/>
              <a:t>Modifiez le style du titre</a:t>
            </a:r>
          </a:p>
        </p:txBody>
      </p:sp>
      <p:sp>
        <p:nvSpPr>
          <p:cNvPr id="3" name="Espace réservé pour une image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fr-FR"/>
          </a:p>
        </p:txBody>
      </p:sp>
      <p:sp>
        <p:nvSpPr>
          <p:cNvPr id="4" name="Espace réservé du texte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4DFACBE-C71F-492F-A32E-E4CCC822CDD8}" type="datetimeFigureOut">
              <a:rPr lang="fr-FR" smtClean="0"/>
              <a:t>20/01/2026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D711FC2-6AB7-441A-9170-02C060C21D1C}" type="slidenum">
              <a:rPr lang="fr-FR" smtClean="0"/>
              <a:t>‹N°›</a:t>
            </a:fld>
            <a:endParaRPr lang="fr-FR"/>
          </a:p>
        </p:txBody>
      </p:sp>
    </p:spTree>
    <p:extLst>
      <p:ext uri="{BB962C8B-B14F-4D97-AF65-F5344CB8AC3E}">
        <p14:creationId xmlns:p14="http://schemas.microsoft.com/office/powerpoint/2010/main" val="4085395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4DFACBE-C71F-492F-A32E-E4CCC822CDD8}" type="datetimeFigureOut">
              <a:rPr lang="fr-FR" smtClean="0"/>
              <a:t>20/01/2026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D711FC2-6AB7-441A-9170-02C060C21D1C}" type="slidenum">
              <a:rPr lang="fr-FR" smtClean="0"/>
              <a:t>‹N°›</a:t>
            </a:fld>
            <a:endParaRPr lang="fr-FR"/>
          </a:p>
        </p:txBody>
      </p:sp>
    </p:spTree>
    <p:extLst>
      <p:ext uri="{BB962C8B-B14F-4D97-AF65-F5344CB8AC3E}">
        <p14:creationId xmlns:p14="http://schemas.microsoft.com/office/powerpoint/2010/main" val="1484902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49800" y="730250"/>
            <a:ext cx="5257800" cy="11623676"/>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1676400" y="730250"/>
            <a:ext cx="15468600" cy="11623676"/>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4DFACBE-C71F-492F-A32E-E4CCC822CDD8}" type="datetimeFigureOut">
              <a:rPr lang="fr-FR" smtClean="0"/>
              <a:t>20/01/2026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D711FC2-6AB7-441A-9170-02C060C21D1C}" type="slidenum">
              <a:rPr lang="fr-FR" smtClean="0"/>
              <a:t>‹N°›</a:t>
            </a:fld>
            <a:endParaRPr lang="fr-FR"/>
          </a:p>
        </p:txBody>
      </p:sp>
    </p:spTree>
    <p:extLst>
      <p:ext uri="{BB962C8B-B14F-4D97-AF65-F5344CB8AC3E}">
        <p14:creationId xmlns:p14="http://schemas.microsoft.com/office/powerpoint/2010/main" val="405584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iapositive de contenu">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720887" y="2124549"/>
            <a:ext cx="20546282" cy="2690714"/>
          </a:xfrm>
        </p:spPr>
        <p:txBody>
          <a:bodyPr/>
          <a:lstStyle>
            <a:lvl1pPr marL="0" indent="0" algn="ctr">
              <a:buFont typeface="Arial" pitchFamily="34" charset="0"/>
              <a:buNone/>
              <a:defRPr>
                <a:solidFill>
                  <a:schemeClr val="tx1"/>
                </a:solidFill>
                <a:latin typeface="+mj-lt"/>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fr-FR"/>
              <a:t>Cliquez pour modifier le style des sous-titres du masque</a:t>
            </a:r>
            <a:endParaRPr lang="fr-FR" dirty="0"/>
          </a:p>
        </p:txBody>
      </p:sp>
      <p:sp>
        <p:nvSpPr>
          <p:cNvPr id="11" name="Espace réservé du texte 10"/>
          <p:cNvSpPr>
            <a:spLocks noGrp="1"/>
          </p:cNvSpPr>
          <p:nvPr>
            <p:ph type="body" sz="quarter" idx="10"/>
          </p:nvPr>
        </p:nvSpPr>
        <p:spPr>
          <a:xfrm>
            <a:off x="1720887" y="5562600"/>
            <a:ext cx="20838550" cy="5184776"/>
          </a:xfrm>
        </p:spPr>
        <p:txBody>
          <a:bodyPr/>
          <a:lstStyle>
            <a:lvl1pPr>
              <a:defRPr sz="5600"/>
            </a:lvl1pPr>
            <a:lvl2pPr>
              <a:defRPr sz="4800"/>
            </a:lvl2pPr>
            <a:lvl3pPr>
              <a:defRPr sz="4000"/>
            </a:lvl3pPr>
            <a:lvl4pPr>
              <a:defRPr sz="3600"/>
            </a:lvl4pPr>
            <a:lvl5pPr>
              <a:defRPr sz="3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391850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531712" y="561597"/>
            <a:ext cx="21023488" cy="1365698"/>
          </a:xfrm>
          <a:prstGeom prst="rect">
            <a:avLst/>
          </a:prstGeom>
        </p:spPr>
        <p:txBody>
          <a:bodyPr lIns="0" tIns="0" rIns="0" bIns="0" anchor="ctr" anchorCtr="0"/>
          <a:lstStyle>
            <a:lvl1pPr>
              <a:defRPr>
                <a:solidFill>
                  <a:srgbClr val="134675"/>
                </a:solidFill>
              </a:defRPr>
            </a:lvl1pPr>
          </a:lstStyle>
          <a:p>
            <a:r>
              <a:rPr lang="fr-FR" dirty="0"/>
              <a:t>CLIQUEZ ET MODIFIEZ LE TITRE</a:t>
            </a:r>
          </a:p>
        </p:txBody>
      </p:sp>
      <p:sp>
        <p:nvSpPr>
          <p:cNvPr id="3" name="Sous-titre 2"/>
          <p:cNvSpPr>
            <a:spLocks noGrp="1"/>
          </p:cNvSpPr>
          <p:nvPr>
            <p:ph type="subTitle" idx="1" hasCustomPrompt="1"/>
          </p:nvPr>
        </p:nvSpPr>
        <p:spPr>
          <a:xfrm>
            <a:off x="1531712" y="3024954"/>
            <a:ext cx="21023488" cy="3505200"/>
          </a:xfrm>
          <a:prstGeom prst="rect">
            <a:avLst/>
          </a:prstGeom>
        </p:spPr>
        <p:txBody>
          <a:bodyPr lIns="0" tIns="0" rIns="0" bIns="0"/>
          <a:lstStyle>
            <a:lvl1pPr marL="0" indent="-374400" algn="l">
              <a:buClr>
                <a:srgbClr val="AF1D1F"/>
              </a:buClr>
              <a:buFont typeface="Arial"/>
              <a:buChar char="•"/>
              <a:defRPr sz="3000" b="0">
                <a:solidFill>
                  <a:srgbClr val="134675"/>
                </a:solidFill>
              </a:defRPr>
            </a:lvl1pPr>
            <a:lvl2pPr marL="1440000" indent="-374400" algn="l">
              <a:spcBef>
                <a:spcPts val="1200"/>
              </a:spcBef>
              <a:buClr>
                <a:srgbClr val="AF1D1F"/>
              </a:buClr>
              <a:buFont typeface="Lucida Grande"/>
              <a:buChar char="-"/>
              <a:defRPr sz="2600">
                <a:solidFill>
                  <a:srgbClr val="134675"/>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pPr lvl="0"/>
            <a:r>
              <a:rPr lang="fr-FR" dirty="0"/>
              <a:t>Cliquez pour modifier les styles du texte du masque</a:t>
            </a:r>
          </a:p>
          <a:p>
            <a:pPr lvl="1"/>
            <a:r>
              <a:rPr lang="fr-FR" dirty="0"/>
              <a:t>Deuxième niveau</a:t>
            </a:r>
          </a:p>
        </p:txBody>
      </p:sp>
      <p:sp>
        <p:nvSpPr>
          <p:cNvPr id="4" name="Espace réservé de la date 3"/>
          <p:cNvSpPr>
            <a:spLocks noGrp="1"/>
          </p:cNvSpPr>
          <p:nvPr>
            <p:ph type="dt" sz="half" idx="10"/>
          </p:nvPr>
        </p:nvSpPr>
        <p:spPr/>
        <p:txBody>
          <a:bodyPr/>
          <a:lstStyle/>
          <a:p>
            <a:fld id="{76F9F780-A0D2-694B-B8C2-EDA047F0DD74}" type="datetime1">
              <a:rPr lang="en-US" smtClean="0"/>
              <a:pPr/>
              <a:t>1/20/2026</a:t>
            </a:fld>
            <a:endParaRPr lang="fr-FR" dirty="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18099904" y="12712703"/>
            <a:ext cx="5689600" cy="730250"/>
          </a:xfrm>
        </p:spPr>
        <p:txBody>
          <a:bodyPr/>
          <a:lstStyle>
            <a:lvl1pPr>
              <a:defRPr sz="2000">
                <a:solidFill>
                  <a:srgbClr val="000000"/>
                </a:solidFill>
                <a:latin typeface="Arial"/>
                <a:cs typeface="Arial"/>
              </a:defRPr>
            </a:lvl1pPr>
          </a:lstStyle>
          <a:p>
            <a:fld id="{CC4CDF5D-D1A2-2F44-8E1D-8836F22CBCCA}" type="slidenum">
              <a:rPr lang="fr-FR" smtClean="0"/>
              <a:pPr/>
              <a:t>‹N°›</a:t>
            </a:fld>
            <a:endParaRPr lang="fr-FR" dirty="0"/>
          </a:p>
        </p:txBody>
      </p:sp>
    </p:spTree>
    <p:extLst>
      <p:ext uri="{BB962C8B-B14F-4D97-AF65-F5344CB8AC3E}">
        <p14:creationId xmlns:p14="http://schemas.microsoft.com/office/powerpoint/2010/main" val="1951981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grpSp>
        <p:nvGrpSpPr>
          <p:cNvPr id="21" name="Group 15"/>
          <p:cNvGrpSpPr/>
          <p:nvPr/>
        </p:nvGrpSpPr>
        <p:grpSpPr>
          <a:xfrm>
            <a:off x="-15" y="-16941"/>
            <a:ext cx="24384026" cy="13732950"/>
            <a:chOff x="0" y="-1"/>
            <a:chExt cx="12192012" cy="6866474"/>
          </a:xfrm>
        </p:grpSpPr>
        <p:sp>
          <p:nvSpPr>
            <p:cNvPr id="11" name="Freeform 14"/>
            <p:cNvSpPr/>
            <p:nvPr/>
          </p:nvSpPr>
          <p:spPr>
            <a:xfrm>
              <a:off x="-1" y="603"/>
              <a:ext cx="863605" cy="5698074"/>
            </a:xfrm>
            <a:custGeom>
              <a:avLst/>
              <a:gdLst/>
              <a:ahLst/>
              <a:cxnLst>
                <a:cxn ang="0">
                  <a:pos x="wd2" y="hd2"/>
                </a:cxn>
                <a:cxn ang="5400000">
                  <a:pos x="wd2" y="hd2"/>
                </a:cxn>
                <a:cxn ang="10800000">
                  <a:pos x="wd2" y="hd2"/>
                </a:cxn>
                <a:cxn ang="16200000">
                  <a:pos x="wd2" y="hd2"/>
                </a:cxn>
              </a:cxnLst>
              <a:rect l="0" t="0" r="r" b="b"/>
              <a:pathLst>
                <a:path w="21600" h="21600" extrusionOk="0">
                  <a:moveTo>
                    <a:pt x="0" y="32"/>
                  </a:moveTo>
                  <a:lnTo>
                    <a:pt x="21600" y="0"/>
                  </a:lnTo>
                  <a:lnTo>
                    <a:pt x="21600" y="64"/>
                  </a:lnTo>
                  <a:lnTo>
                    <a:pt x="0" y="21600"/>
                  </a:lnTo>
                  <a:lnTo>
                    <a:pt x="0" y="32"/>
                  </a:lnTo>
                  <a:close/>
                </a:path>
              </a:pathLst>
            </a:custGeom>
            <a:solidFill>
              <a:schemeClr val="accent1">
                <a:alpha val="70000"/>
              </a:schemeClr>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sz="4800"/>
            </a:p>
          </p:txBody>
        </p:sp>
        <p:sp>
          <p:nvSpPr>
            <p:cNvPr id="12" name="Straight Connector 18"/>
            <p:cNvSpPr/>
            <p:nvPr/>
          </p:nvSpPr>
          <p:spPr>
            <a:xfrm>
              <a:off x="9371020" y="8463"/>
              <a:ext cx="1219203" cy="6858011"/>
            </a:xfrm>
            <a:prstGeom prst="line">
              <a:avLst/>
            </a:prstGeom>
            <a:noFill/>
            <a:ln w="9525" cap="rnd">
              <a:solidFill>
                <a:schemeClr val="accent1">
                  <a:alpha val="70000"/>
                </a:schemeClr>
              </a:solidFill>
              <a:prstDash val="solid"/>
              <a:round/>
            </a:ln>
            <a:effectLst/>
          </p:spPr>
          <p:txBody>
            <a:bodyPr wrap="square" lIns="45718" tIns="45718" rIns="45718" bIns="45718" numCol="1" anchor="t">
              <a:noAutofit/>
            </a:bodyPr>
            <a:lstStyle/>
            <a:p>
              <a:endParaRPr sz="4800"/>
            </a:p>
          </p:txBody>
        </p:sp>
        <p:sp>
          <p:nvSpPr>
            <p:cNvPr id="13" name="Straight Connector 19"/>
            <p:cNvSpPr/>
            <p:nvPr/>
          </p:nvSpPr>
          <p:spPr>
            <a:xfrm flipH="1">
              <a:off x="7425272" y="3689880"/>
              <a:ext cx="4763564" cy="3176591"/>
            </a:xfrm>
            <a:prstGeom prst="line">
              <a:avLst/>
            </a:prstGeom>
            <a:noFill/>
            <a:ln w="9525" cap="rnd">
              <a:solidFill>
                <a:schemeClr val="accent1">
                  <a:alpha val="70000"/>
                </a:schemeClr>
              </a:solidFill>
              <a:prstDash val="solid"/>
              <a:round/>
            </a:ln>
            <a:effectLst/>
          </p:spPr>
          <p:txBody>
            <a:bodyPr wrap="square" lIns="45718" tIns="45718" rIns="45718" bIns="45718" numCol="1" anchor="t">
              <a:noAutofit/>
            </a:bodyPr>
            <a:lstStyle/>
            <a:p>
              <a:endParaRPr sz="4800"/>
            </a:p>
          </p:txBody>
        </p:sp>
        <p:sp>
          <p:nvSpPr>
            <p:cNvPr id="14" name="Rectangle 23"/>
            <p:cNvSpPr/>
            <p:nvPr/>
          </p:nvSpPr>
          <p:spPr>
            <a:xfrm>
              <a:off x="9181482" y="-2"/>
              <a:ext cx="3007354" cy="6866476"/>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sz="4800"/>
            </a:p>
          </p:txBody>
        </p:sp>
        <p:sp>
          <p:nvSpPr>
            <p:cNvPr id="15" name="Rectangle 25"/>
            <p:cNvSpPr/>
            <p:nvPr/>
          </p:nvSpPr>
          <p:spPr>
            <a:xfrm>
              <a:off x="9603447" y="-2"/>
              <a:ext cx="2588564" cy="6866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sz="4800"/>
            </a:p>
          </p:txBody>
        </p:sp>
        <p:sp>
          <p:nvSpPr>
            <p:cNvPr id="16" name="Isosceles Triangle 22"/>
            <p:cNvSpPr/>
            <p:nvPr/>
          </p:nvSpPr>
          <p:spPr>
            <a:xfrm>
              <a:off x="8932339" y="3056466"/>
              <a:ext cx="3259673" cy="38100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sz="4800"/>
            </a:p>
          </p:txBody>
        </p:sp>
        <p:sp>
          <p:nvSpPr>
            <p:cNvPr id="17" name="Rectangle 27"/>
            <p:cNvSpPr/>
            <p:nvPr/>
          </p:nvSpPr>
          <p:spPr>
            <a:xfrm>
              <a:off x="9334506" y="-2"/>
              <a:ext cx="2854332" cy="6866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17B0E4">
                <a:alpha val="50000"/>
              </a:srgbClr>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sz="4800"/>
            </a:p>
          </p:txBody>
        </p:sp>
        <p:sp>
          <p:nvSpPr>
            <p:cNvPr id="18" name="Rectangle 28"/>
            <p:cNvSpPr/>
            <p:nvPr/>
          </p:nvSpPr>
          <p:spPr>
            <a:xfrm>
              <a:off x="10898738" y="-2"/>
              <a:ext cx="1290099" cy="6866475"/>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chemeClr val="accent2">
                <a:alpha val="70000"/>
              </a:schemeClr>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sz="4800"/>
            </a:p>
          </p:txBody>
        </p:sp>
        <p:sp>
          <p:nvSpPr>
            <p:cNvPr id="19" name="Rectangle 29"/>
            <p:cNvSpPr/>
            <p:nvPr/>
          </p:nvSpPr>
          <p:spPr>
            <a:xfrm>
              <a:off x="10939004" y="-2"/>
              <a:ext cx="1249832" cy="68664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236292">
                <a:alpha val="80000"/>
              </a:srgbClr>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sz="4800"/>
            </a:p>
          </p:txBody>
        </p:sp>
        <p:sp>
          <p:nvSpPr>
            <p:cNvPr id="20" name="Isosceles Triangle 26"/>
            <p:cNvSpPr/>
            <p:nvPr/>
          </p:nvSpPr>
          <p:spPr>
            <a:xfrm>
              <a:off x="10371672" y="3598333"/>
              <a:ext cx="1817166" cy="32681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sz="4800"/>
            </a:p>
          </p:txBody>
        </p:sp>
      </p:grpSp>
      <p:sp>
        <p:nvSpPr>
          <p:cNvPr id="22" name="Texte du titre"/>
          <p:cNvSpPr txBox="1">
            <a:spLocks noGrp="1"/>
          </p:cNvSpPr>
          <p:nvPr>
            <p:ph type="title"/>
          </p:nvPr>
        </p:nvSpPr>
        <p:spPr>
          <a:xfrm>
            <a:off x="3014135" y="4809069"/>
            <a:ext cx="15533874" cy="3292610"/>
          </a:xfrm>
          <a:prstGeom prst="rect">
            <a:avLst/>
          </a:prstGeom>
        </p:spPr>
        <p:txBody>
          <a:bodyPr anchor="b"/>
          <a:lstStyle>
            <a:lvl1pPr algn="r">
              <a:defRPr sz="10800"/>
            </a:lvl1pPr>
          </a:lstStyle>
          <a:p>
            <a:r>
              <a:t>Texte du titre</a:t>
            </a:r>
          </a:p>
        </p:txBody>
      </p:sp>
      <p:sp>
        <p:nvSpPr>
          <p:cNvPr id="23" name="Texte niveau 1…"/>
          <p:cNvSpPr txBox="1">
            <a:spLocks noGrp="1"/>
          </p:cNvSpPr>
          <p:nvPr>
            <p:ph type="body" sz="quarter" idx="1"/>
          </p:nvPr>
        </p:nvSpPr>
        <p:spPr>
          <a:xfrm>
            <a:off x="3014135" y="8101663"/>
            <a:ext cx="15533874" cy="2193810"/>
          </a:xfrm>
          <a:prstGeom prst="rect">
            <a:avLst/>
          </a:prstGeom>
        </p:spPr>
        <p:txBody>
          <a:bodyPr/>
          <a:lstStyle>
            <a:lvl1pPr marL="0" indent="0" algn="r">
              <a:buClrTx/>
              <a:buSzTx/>
              <a:buFontTx/>
              <a:buNone/>
              <a:defRPr>
                <a:solidFill>
                  <a:srgbClr val="808080"/>
                </a:solidFill>
              </a:defRPr>
            </a:lvl1pPr>
            <a:lvl2pPr marL="0" indent="0" algn="r">
              <a:buClrTx/>
              <a:buSzTx/>
              <a:buFontTx/>
              <a:buNone/>
              <a:defRPr>
                <a:solidFill>
                  <a:srgbClr val="808080"/>
                </a:solidFill>
              </a:defRPr>
            </a:lvl2pPr>
            <a:lvl3pPr marL="0" indent="0" algn="r">
              <a:buClrTx/>
              <a:buSzTx/>
              <a:buFontTx/>
              <a:buNone/>
              <a:defRPr>
                <a:solidFill>
                  <a:srgbClr val="808080"/>
                </a:solidFill>
              </a:defRPr>
            </a:lvl3pPr>
            <a:lvl4pPr marL="0" indent="0" algn="r">
              <a:buClrTx/>
              <a:buSzTx/>
              <a:buFontTx/>
              <a:buNone/>
              <a:defRPr>
                <a:solidFill>
                  <a:srgbClr val="808080"/>
                </a:solidFill>
              </a:defRPr>
            </a:lvl4pPr>
            <a:lvl5pPr marL="0" indent="0" algn="r">
              <a:buClrTx/>
              <a:buSzTx/>
              <a:buFontTx/>
              <a:buNone/>
              <a:defRPr>
                <a:solidFill>
                  <a:srgbClr val="808080"/>
                </a:solidFill>
              </a:defRPr>
            </a:lvl5pPr>
          </a:lstStyle>
          <a:p>
            <a:r>
              <a:t>Texte niveau 1</a:t>
            </a:r>
          </a:p>
          <a:p>
            <a:pPr lvl="1"/>
            <a:r>
              <a:t>Texte niveau 2</a:t>
            </a:r>
          </a:p>
          <a:p>
            <a:pPr lvl="2"/>
            <a:r>
              <a:t>Texte niveau 3</a:t>
            </a:r>
          </a:p>
          <a:p>
            <a:pPr lvl="3"/>
            <a:r>
              <a:t>Texte niveau 4</a:t>
            </a:r>
          </a:p>
          <a:p>
            <a:pPr lvl="4"/>
            <a:r>
              <a:t>Texte niveau 5</a:t>
            </a:r>
          </a:p>
        </p:txBody>
      </p:sp>
      <p:sp>
        <p:nvSpPr>
          <p:cNvPr id="2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36221979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31" name="Texte du titre"/>
          <p:cNvSpPr txBox="1">
            <a:spLocks noGrp="1"/>
          </p:cNvSpPr>
          <p:nvPr>
            <p:ph type="title"/>
          </p:nvPr>
        </p:nvSpPr>
        <p:spPr>
          <a:prstGeom prst="rect">
            <a:avLst/>
          </a:prstGeom>
        </p:spPr>
        <p:txBody>
          <a:bodyPr/>
          <a:lstStyle/>
          <a:p>
            <a:r>
              <a:t>Texte du titre</a:t>
            </a:r>
          </a:p>
        </p:txBody>
      </p:sp>
      <p:sp>
        <p:nvSpPr>
          <p:cNvPr id="32" name="Texte niveau 1…"/>
          <p:cNvSpPr txBox="1">
            <a:spLocks noGrp="1"/>
          </p:cNvSpPr>
          <p:nvPr>
            <p:ph type="body" sz="half" idx="1"/>
          </p:nvPr>
        </p:nvSpPr>
        <p:spPr>
          <a:xfrm>
            <a:off x="1354665" y="4321179"/>
            <a:ext cx="17193342" cy="7761546"/>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0042547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40" name="Texte du titre"/>
          <p:cNvSpPr txBox="1">
            <a:spLocks noGrp="1"/>
          </p:cNvSpPr>
          <p:nvPr>
            <p:ph type="title"/>
          </p:nvPr>
        </p:nvSpPr>
        <p:spPr>
          <a:xfrm>
            <a:off x="1354670" y="5401729"/>
            <a:ext cx="17193340" cy="3653174"/>
          </a:xfrm>
          <a:prstGeom prst="rect">
            <a:avLst/>
          </a:prstGeom>
        </p:spPr>
        <p:txBody>
          <a:bodyPr anchor="b"/>
          <a:lstStyle>
            <a:lvl1pPr>
              <a:defRPr sz="8000"/>
            </a:lvl1pPr>
          </a:lstStyle>
          <a:p>
            <a:r>
              <a:t>Texte du titre</a:t>
            </a:r>
          </a:p>
        </p:txBody>
      </p:sp>
      <p:sp>
        <p:nvSpPr>
          <p:cNvPr id="41" name="Texte niveau 1…"/>
          <p:cNvSpPr txBox="1">
            <a:spLocks noGrp="1"/>
          </p:cNvSpPr>
          <p:nvPr>
            <p:ph type="body" sz="quarter" idx="1"/>
          </p:nvPr>
        </p:nvSpPr>
        <p:spPr>
          <a:xfrm>
            <a:off x="1354670" y="9054897"/>
            <a:ext cx="17193340" cy="1720810"/>
          </a:xfrm>
          <a:prstGeom prst="rect">
            <a:avLst/>
          </a:prstGeom>
        </p:spPr>
        <p:txBody>
          <a:bodyPr/>
          <a:lstStyle>
            <a:lvl1pPr marL="0" indent="0">
              <a:buClrTx/>
              <a:buSzTx/>
              <a:buFontTx/>
              <a:buNone/>
              <a:defRPr sz="4000">
                <a:solidFill>
                  <a:srgbClr val="808080"/>
                </a:solidFill>
              </a:defRPr>
            </a:lvl1pPr>
            <a:lvl2pPr marL="0" indent="0">
              <a:buClrTx/>
              <a:buSzTx/>
              <a:buFontTx/>
              <a:buNone/>
              <a:defRPr sz="4000">
                <a:solidFill>
                  <a:srgbClr val="808080"/>
                </a:solidFill>
              </a:defRPr>
            </a:lvl2pPr>
            <a:lvl3pPr marL="0" indent="0">
              <a:buClrTx/>
              <a:buSzTx/>
              <a:buFontTx/>
              <a:buNone/>
              <a:defRPr sz="4000">
                <a:solidFill>
                  <a:srgbClr val="808080"/>
                </a:solidFill>
              </a:defRPr>
            </a:lvl3pPr>
            <a:lvl4pPr marL="0" indent="0">
              <a:buClrTx/>
              <a:buSzTx/>
              <a:buFontTx/>
              <a:buNone/>
              <a:defRPr sz="4000">
                <a:solidFill>
                  <a:srgbClr val="808080"/>
                </a:solidFill>
              </a:defRPr>
            </a:lvl4pPr>
            <a:lvl5pPr marL="0" indent="0">
              <a:buClrTx/>
              <a:buSzTx/>
              <a:buFontTx/>
              <a:buNone/>
              <a:defRPr sz="4000">
                <a:solidFill>
                  <a:srgbClr val="808080"/>
                </a:solidFill>
              </a:defRPr>
            </a:lvl5pPr>
          </a:lstStyle>
          <a:p>
            <a:r>
              <a:t>Texte niveau 1</a:t>
            </a:r>
          </a:p>
          <a:p>
            <a:pPr lvl="1"/>
            <a:r>
              <a:t>Texte niveau 2</a:t>
            </a:r>
          </a:p>
          <a:p>
            <a:pPr lvl="2"/>
            <a:r>
              <a:t>Texte niveau 3</a:t>
            </a:r>
          </a:p>
          <a:p>
            <a:pPr lvl="3"/>
            <a:r>
              <a:t>Texte niveau 4</a:t>
            </a:r>
          </a:p>
          <a:p>
            <a:pPr lvl="4"/>
            <a:r>
              <a:t>Texte niveau 5</a:t>
            </a:r>
          </a:p>
        </p:txBody>
      </p:sp>
      <p:sp>
        <p:nvSpPr>
          <p:cNvPr id="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68586230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E8E1E9-AD4A-A84A-AB75-7DFAD3C1B3F4}"/>
              </a:ext>
            </a:extLst>
          </p:cNvPr>
          <p:cNvSpPr>
            <a:spLocks noGrp="1"/>
          </p:cNvSpPr>
          <p:nvPr>
            <p:ph type="title"/>
          </p:nvPr>
        </p:nvSpPr>
        <p:spPr>
          <a:xfrm>
            <a:off x="1663701" y="3419479"/>
            <a:ext cx="21031200" cy="5705475"/>
          </a:xfrm>
        </p:spPr>
        <p:txBody>
          <a:bodyPr anchor="b"/>
          <a:lstStyle>
            <a:lvl1pPr>
              <a:defRPr sz="12000"/>
            </a:lvl1pPr>
          </a:lstStyle>
          <a:p>
            <a:r>
              <a:rPr lang="fr-FR"/>
              <a:t>Modifiez le style du titre</a:t>
            </a:r>
          </a:p>
        </p:txBody>
      </p:sp>
      <p:sp>
        <p:nvSpPr>
          <p:cNvPr id="3" name="Espace réservé du texte 2">
            <a:extLst>
              <a:ext uri="{FF2B5EF4-FFF2-40B4-BE49-F238E27FC236}">
                <a16:creationId xmlns:a16="http://schemas.microsoft.com/office/drawing/2014/main" id="{20544AC2-C156-D048-A7BE-4B3A96AD9758}"/>
              </a:ext>
            </a:extLst>
          </p:cNvPr>
          <p:cNvSpPr>
            <a:spLocks noGrp="1"/>
          </p:cNvSpPr>
          <p:nvPr>
            <p:ph type="body" idx="1"/>
          </p:nvPr>
        </p:nvSpPr>
        <p:spPr>
          <a:xfrm>
            <a:off x="1663701" y="9178928"/>
            <a:ext cx="21031200" cy="3000373"/>
          </a:xfrm>
        </p:spPr>
        <p:txBody>
          <a:bodyPr/>
          <a:lstStyle>
            <a:lvl1pPr marL="0" indent="0">
              <a:buNone/>
              <a:defRPr sz="4800">
                <a:solidFill>
                  <a:schemeClr val="tx1">
                    <a:tint val="75000"/>
                  </a:schemeClr>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5B94A46-B83E-234D-99E5-757CBDEE9FFB}"/>
              </a:ext>
            </a:extLst>
          </p:cNvPr>
          <p:cNvSpPr>
            <a:spLocks noGrp="1"/>
          </p:cNvSpPr>
          <p:nvPr>
            <p:ph type="dt" sz="half" idx="10"/>
          </p:nvPr>
        </p:nvSpPr>
        <p:spPr/>
        <p:txBody>
          <a:bodyPr/>
          <a:lstStyle/>
          <a:p>
            <a:fld id="{D6358820-CBD8-AE4F-ABF8-F953665AA3AF}" type="datetime1">
              <a:rPr lang="fr-FR" smtClean="0"/>
              <a:t>20/01/2026</a:t>
            </a:fld>
            <a:endParaRPr lang="fr-FR"/>
          </a:p>
        </p:txBody>
      </p:sp>
      <p:sp>
        <p:nvSpPr>
          <p:cNvPr id="5" name="Espace réservé du pied de page 4">
            <a:extLst>
              <a:ext uri="{FF2B5EF4-FFF2-40B4-BE49-F238E27FC236}">
                <a16:creationId xmlns:a16="http://schemas.microsoft.com/office/drawing/2014/main" id="{5860FC12-62AE-E24C-ABA9-534B2CFE5D46}"/>
              </a:ext>
            </a:extLst>
          </p:cNvPr>
          <p:cNvSpPr>
            <a:spLocks noGrp="1"/>
          </p:cNvSpPr>
          <p:nvPr>
            <p:ph type="ftr" sz="quarter" idx="11"/>
          </p:nvPr>
        </p:nvSpPr>
        <p:spPr/>
        <p:txBody>
          <a:bodyPr/>
          <a:lstStyle/>
          <a:p>
            <a:r>
              <a:rPr lang="fr-FR"/>
              <a:t>Réunion  CRMW le 22 novembre 2022</a:t>
            </a:r>
          </a:p>
        </p:txBody>
      </p:sp>
      <p:sp>
        <p:nvSpPr>
          <p:cNvPr id="6" name="Espace réservé du numéro de diapositive 5">
            <a:extLst>
              <a:ext uri="{FF2B5EF4-FFF2-40B4-BE49-F238E27FC236}">
                <a16:creationId xmlns:a16="http://schemas.microsoft.com/office/drawing/2014/main" id="{13F6551E-1CC2-2D4B-8181-C4A8D2CCF9EC}"/>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2691252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49" name="Texte du titre"/>
          <p:cNvSpPr txBox="1">
            <a:spLocks noGrp="1"/>
          </p:cNvSpPr>
          <p:nvPr>
            <p:ph type="title"/>
          </p:nvPr>
        </p:nvSpPr>
        <p:spPr>
          <a:prstGeom prst="rect">
            <a:avLst/>
          </a:prstGeom>
        </p:spPr>
        <p:txBody>
          <a:bodyPr/>
          <a:lstStyle/>
          <a:p>
            <a:r>
              <a:t>Texte du titre</a:t>
            </a:r>
          </a:p>
        </p:txBody>
      </p:sp>
      <p:sp>
        <p:nvSpPr>
          <p:cNvPr id="50" name="Texte niveau 1…"/>
          <p:cNvSpPr txBox="1">
            <a:spLocks noGrp="1"/>
          </p:cNvSpPr>
          <p:nvPr>
            <p:ph type="body" sz="quarter" idx="1"/>
          </p:nvPr>
        </p:nvSpPr>
        <p:spPr>
          <a:xfrm>
            <a:off x="1354664" y="4321179"/>
            <a:ext cx="8368080" cy="7761546"/>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48299017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58" name="Texte du titre"/>
          <p:cNvSpPr txBox="1">
            <a:spLocks noGrp="1"/>
          </p:cNvSpPr>
          <p:nvPr>
            <p:ph type="title"/>
          </p:nvPr>
        </p:nvSpPr>
        <p:spPr>
          <a:prstGeom prst="rect">
            <a:avLst/>
          </a:prstGeom>
        </p:spPr>
        <p:txBody>
          <a:bodyPr/>
          <a:lstStyle/>
          <a:p>
            <a:r>
              <a:t>Texte du titre</a:t>
            </a:r>
          </a:p>
        </p:txBody>
      </p:sp>
      <p:sp>
        <p:nvSpPr>
          <p:cNvPr id="59" name="Texte niveau 1…"/>
          <p:cNvSpPr txBox="1">
            <a:spLocks noGrp="1"/>
          </p:cNvSpPr>
          <p:nvPr>
            <p:ph type="body" sz="quarter" idx="1"/>
          </p:nvPr>
        </p:nvSpPr>
        <p:spPr>
          <a:xfrm>
            <a:off x="1351486" y="4321967"/>
            <a:ext cx="8371252" cy="1152534"/>
          </a:xfrm>
          <a:prstGeom prst="rect">
            <a:avLst/>
          </a:prstGeom>
        </p:spPr>
        <p:txBody>
          <a:bodyPr anchor="b"/>
          <a:lstStyle>
            <a:lvl1pPr marL="0" indent="0">
              <a:buClrTx/>
              <a:buSzTx/>
              <a:buFontTx/>
              <a:buNone/>
              <a:defRPr sz="4800"/>
            </a:lvl1pPr>
            <a:lvl2pPr marL="0" indent="0">
              <a:buClrTx/>
              <a:buSzTx/>
              <a:buFontTx/>
              <a:buNone/>
              <a:defRPr sz="4800"/>
            </a:lvl2pPr>
            <a:lvl3pPr marL="0" indent="0">
              <a:buClrTx/>
              <a:buSzTx/>
              <a:buFontTx/>
              <a:buNone/>
              <a:defRPr sz="4800"/>
            </a:lvl3pPr>
            <a:lvl4pPr marL="0" indent="0">
              <a:buClrTx/>
              <a:buSzTx/>
              <a:buFontTx/>
              <a:buNone/>
              <a:defRPr sz="4800"/>
            </a:lvl4pPr>
            <a:lvl5pPr marL="0" indent="0">
              <a:buClrTx/>
              <a:buSzTx/>
              <a:buFontTx/>
              <a:buNone/>
              <a:defRPr sz="4800"/>
            </a:lvl5pPr>
          </a:lstStyle>
          <a:p>
            <a:r>
              <a:t>Texte niveau 1</a:t>
            </a:r>
          </a:p>
          <a:p>
            <a:pPr lvl="1"/>
            <a:r>
              <a:t>Texte niveau 2</a:t>
            </a:r>
          </a:p>
          <a:p>
            <a:pPr lvl="2"/>
            <a:r>
              <a:t>Texte niveau 3</a:t>
            </a:r>
          </a:p>
          <a:p>
            <a:pPr lvl="3"/>
            <a:r>
              <a:t>Texte niveau 4</a:t>
            </a:r>
          </a:p>
          <a:p>
            <a:pPr lvl="4"/>
            <a:r>
              <a:t>Texte niveau 5</a:t>
            </a:r>
          </a:p>
        </p:txBody>
      </p:sp>
      <p:sp>
        <p:nvSpPr>
          <p:cNvPr id="60" name="Text Placeholder 4"/>
          <p:cNvSpPr>
            <a:spLocks noGrp="1"/>
          </p:cNvSpPr>
          <p:nvPr>
            <p:ph type="body" sz="quarter" idx="21"/>
          </p:nvPr>
        </p:nvSpPr>
        <p:spPr>
          <a:xfrm>
            <a:off x="10176765" y="4321967"/>
            <a:ext cx="8371238" cy="1152534"/>
          </a:xfrm>
          <a:prstGeom prst="rect">
            <a:avLst/>
          </a:prstGeom>
        </p:spPr>
        <p:txBody>
          <a:bodyPr anchor="b"/>
          <a:lstStyle/>
          <a:p>
            <a:endParaRPr/>
          </a:p>
        </p:txBody>
      </p:sp>
      <p:sp>
        <p:nvSpPr>
          <p:cNvPr id="6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070388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68" name="Texte du titre"/>
          <p:cNvSpPr txBox="1">
            <a:spLocks noGrp="1"/>
          </p:cNvSpPr>
          <p:nvPr>
            <p:ph type="title"/>
          </p:nvPr>
        </p:nvSpPr>
        <p:spPr>
          <a:prstGeom prst="rect">
            <a:avLst/>
          </a:prstGeom>
        </p:spPr>
        <p:txBody>
          <a:bodyPr/>
          <a:lstStyle/>
          <a:p>
            <a:r>
              <a:t>Texte du titre</a:t>
            </a:r>
          </a:p>
        </p:txBody>
      </p:sp>
      <p:sp>
        <p:nvSpPr>
          <p:cNvPr id="6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01627871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4622326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83" name="Texte du titre"/>
          <p:cNvSpPr txBox="1">
            <a:spLocks noGrp="1"/>
          </p:cNvSpPr>
          <p:nvPr>
            <p:ph type="title"/>
          </p:nvPr>
        </p:nvSpPr>
        <p:spPr>
          <a:xfrm>
            <a:off x="1354665" y="2997206"/>
            <a:ext cx="7709066" cy="2556936"/>
          </a:xfrm>
          <a:prstGeom prst="rect">
            <a:avLst/>
          </a:prstGeom>
        </p:spPr>
        <p:txBody>
          <a:bodyPr anchor="b"/>
          <a:lstStyle>
            <a:lvl1pPr>
              <a:defRPr sz="4000"/>
            </a:lvl1pPr>
          </a:lstStyle>
          <a:p>
            <a:r>
              <a:t>Texte du titre</a:t>
            </a:r>
          </a:p>
        </p:txBody>
      </p:sp>
      <p:sp>
        <p:nvSpPr>
          <p:cNvPr id="84" name="Texte niveau 1…"/>
          <p:cNvSpPr txBox="1">
            <a:spLocks noGrp="1"/>
          </p:cNvSpPr>
          <p:nvPr>
            <p:ph type="body" sz="half" idx="1"/>
          </p:nvPr>
        </p:nvSpPr>
        <p:spPr>
          <a:xfrm>
            <a:off x="9520918" y="1029845"/>
            <a:ext cx="9027088" cy="11052882"/>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85" name="Text Placeholder 3"/>
          <p:cNvSpPr>
            <a:spLocks noGrp="1"/>
          </p:cNvSpPr>
          <p:nvPr>
            <p:ph type="body" sz="quarter" idx="21"/>
          </p:nvPr>
        </p:nvSpPr>
        <p:spPr>
          <a:xfrm>
            <a:off x="1354668" y="5554139"/>
            <a:ext cx="7709056" cy="5168906"/>
          </a:xfrm>
          <a:prstGeom prst="rect">
            <a:avLst/>
          </a:prstGeom>
        </p:spPr>
        <p:txBody>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36822700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93" name="Texte du titre"/>
          <p:cNvSpPr txBox="1">
            <a:spLocks noGrp="1"/>
          </p:cNvSpPr>
          <p:nvPr>
            <p:ph type="title"/>
          </p:nvPr>
        </p:nvSpPr>
        <p:spPr>
          <a:xfrm>
            <a:off x="1354664" y="9601200"/>
            <a:ext cx="17193340" cy="1133476"/>
          </a:xfrm>
          <a:prstGeom prst="rect">
            <a:avLst/>
          </a:prstGeom>
        </p:spPr>
        <p:txBody>
          <a:bodyPr anchor="b"/>
          <a:lstStyle>
            <a:lvl1pPr>
              <a:defRPr sz="4800"/>
            </a:lvl1pPr>
          </a:lstStyle>
          <a:p>
            <a:r>
              <a:t>Texte du titre</a:t>
            </a:r>
          </a:p>
        </p:txBody>
      </p:sp>
      <p:sp>
        <p:nvSpPr>
          <p:cNvPr id="94" name="Picture Placeholder 2"/>
          <p:cNvSpPr>
            <a:spLocks noGrp="1"/>
          </p:cNvSpPr>
          <p:nvPr>
            <p:ph type="pic" sz="half" idx="21"/>
          </p:nvPr>
        </p:nvSpPr>
        <p:spPr>
          <a:xfrm>
            <a:off x="1354665" y="1219200"/>
            <a:ext cx="17193342" cy="7691436"/>
          </a:xfrm>
          <a:prstGeom prst="rect">
            <a:avLst/>
          </a:prstGeom>
        </p:spPr>
        <p:txBody>
          <a:bodyPr lIns="91439" tIns="45719" rIns="91439" bIns="45719">
            <a:noAutofit/>
          </a:bodyPr>
          <a:lstStyle/>
          <a:p>
            <a:endParaRPr/>
          </a:p>
        </p:txBody>
      </p:sp>
      <p:sp>
        <p:nvSpPr>
          <p:cNvPr id="95" name="Texte niveau 1…"/>
          <p:cNvSpPr txBox="1">
            <a:spLocks noGrp="1"/>
          </p:cNvSpPr>
          <p:nvPr>
            <p:ph type="body" sz="quarter" idx="1"/>
          </p:nvPr>
        </p:nvSpPr>
        <p:spPr>
          <a:xfrm>
            <a:off x="1354664" y="10734675"/>
            <a:ext cx="17193340" cy="1348058"/>
          </a:xfrm>
          <a:prstGeom prst="rect">
            <a:avLst/>
          </a:prstGeom>
        </p:spPr>
        <p:txBody>
          <a:bodyPr/>
          <a:lstStyle>
            <a:lvl1pPr marL="0" indent="0">
              <a:buClrTx/>
              <a:buSzTx/>
              <a:buFontTx/>
              <a:buNone/>
              <a:defRPr sz="2400"/>
            </a:lvl1pPr>
            <a:lvl2pPr marL="0" indent="0">
              <a:buClrTx/>
              <a:buSzTx/>
              <a:buFontTx/>
              <a:buNone/>
              <a:defRPr sz="2400"/>
            </a:lvl2pPr>
            <a:lvl3pPr marL="0" indent="0">
              <a:buClrTx/>
              <a:buSzTx/>
              <a:buFontTx/>
              <a:buNone/>
              <a:defRPr sz="2400"/>
            </a:lvl3pPr>
            <a:lvl4pPr marL="0" indent="0">
              <a:buClrTx/>
              <a:buSzTx/>
              <a:buFontTx/>
              <a:buNone/>
              <a:defRPr sz="2400"/>
            </a:lvl4pPr>
            <a:lvl5pPr marL="0" indent="0">
              <a:buClrTx/>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9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52874585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re et légende">
    <p:spTree>
      <p:nvGrpSpPr>
        <p:cNvPr id="1" name=""/>
        <p:cNvGrpSpPr/>
        <p:nvPr/>
      </p:nvGrpSpPr>
      <p:grpSpPr>
        <a:xfrm>
          <a:off x="0" y="0"/>
          <a:ext cx="0" cy="0"/>
          <a:chOff x="0" y="0"/>
          <a:chExt cx="0" cy="0"/>
        </a:xfrm>
      </p:grpSpPr>
      <p:sp>
        <p:nvSpPr>
          <p:cNvPr id="103" name="Texte du titre"/>
          <p:cNvSpPr txBox="1">
            <a:spLocks noGrp="1"/>
          </p:cNvSpPr>
          <p:nvPr>
            <p:ph type="title"/>
          </p:nvPr>
        </p:nvSpPr>
        <p:spPr>
          <a:xfrm>
            <a:off x="1354670" y="1219200"/>
            <a:ext cx="17193340" cy="6807200"/>
          </a:xfrm>
          <a:prstGeom prst="rect">
            <a:avLst/>
          </a:prstGeom>
        </p:spPr>
        <p:txBody>
          <a:bodyPr anchor="ctr"/>
          <a:lstStyle>
            <a:lvl1pPr>
              <a:defRPr sz="8800"/>
            </a:lvl1pPr>
          </a:lstStyle>
          <a:p>
            <a:r>
              <a:t>Texte du titre</a:t>
            </a:r>
          </a:p>
        </p:txBody>
      </p:sp>
      <p:sp>
        <p:nvSpPr>
          <p:cNvPr id="104" name="Texte niveau 1…"/>
          <p:cNvSpPr txBox="1">
            <a:spLocks noGrp="1"/>
          </p:cNvSpPr>
          <p:nvPr>
            <p:ph type="body" sz="quarter" idx="1"/>
          </p:nvPr>
        </p:nvSpPr>
        <p:spPr>
          <a:xfrm>
            <a:off x="1354670" y="8940800"/>
            <a:ext cx="17193340" cy="3141924"/>
          </a:xfrm>
          <a:prstGeom prst="rect">
            <a:avLst/>
          </a:prstGeom>
        </p:spPr>
        <p:txBody>
          <a:bodyPr anchor="ct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Texte niveau 1</a:t>
            </a:r>
          </a:p>
          <a:p>
            <a:pPr lvl="1"/>
            <a:r>
              <a:t>Texte niveau 2</a:t>
            </a:r>
          </a:p>
          <a:p>
            <a:pPr lvl="2"/>
            <a:r>
              <a:t>Texte niveau 3</a:t>
            </a:r>
          </a:p>
          <a:p>
            <a:pPr lvl="3"/>
            <a:r>
              <a:t>Texte niveau 4</a:t>
            </a:r>
          </a:p>
          <a:p>
            <a:pPr lvl="4"/>
            <a:r>
              <a:t>Texte niveau 5</a:t>
            </a:r>
          </a:p>
        </p:txBody>
      </p:sp>
      <p:sp>
        <p:nvSpPr>
          <p:cNvPr id="10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24409313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itation avec légende">
    <p:spTree>
      <p:nvGrpSpPr>
        <p:cNvPr id="1" name=""/>
        <p:cNvGrpSpPr/>
        <p:nvPr/>
      </p:nvGrpSpPr>
      <p:grpSpPr>
        <a:xfrm>
          <a:off x="0" y="0"/>
          <a:ext cx="0" cy="0"/>
          <a:chOff x="0" y="0"/>
          <a:chExt cx="0" cy="0"/>
        </a:xfrm>
      </p:grpSpPr>
      <p:sp>
        <p:nvSpPr>
          <p:cNvPr id="112" name="Texte du titre"/>
          <p:cNvSpPr txBox="1">
            <a:spLocks noGrp="1"/>
          </p:cNvSpPr>
          <p:nvPr>
            <p:ph type="title"/>
          </p:nvPr>
        </p:nvSpPr>
        <p:spPr>
          <a:xfrm>
            <a:off x="1862668" y="1219200"/>
            <a:ext cx="16188268" cy="6045200"/>
          </a:xfrm>
          <a:prstGeom prst="rect">
            <a:avLst/>
          </a:prstGeom>
        </p:spPr>
        <p:txBody>
          <a:bodyPr anchor="ctr"/>
          <a:lstStyle>
            <a:lvl1pPr>
              <a:defRPr sz="8800"/>
            </a:lvl1pPr>
          </a:lstStyle>
          <a:p>
            <a:r>
              <a:t>Texte du titre</a:t>
            </a:r>
          </a:p>
        </p:txBody>
      </p:sp>
      <p:sp>
        <p:nvSpPr>
          <p:cNvPr id="113" name="Texte niveau 1…"/>
          <p:cNvSpPr txBox="1">
            <a:spLocks noGrp="1"/>
          </p:cNvSpPr>
          <p:nvPr>
            <p:ph type="body" sz="quarter" idx="1"/>
          </p:nvPr>
        </p:nvSpPr>
        <p:spPr>
          <a:xfrm>
            <a:off x="2732276" y="7264400"/>
            <a:ext cx="14449052" cy="762000"/>
          </a:xfrm>
          <a:prstGeom prst="rect">
            <a:avLst/>
          </a:prstGeom>
        </p:spPr>
        <p:txBody>
          <a:bodyPr anchor="ctr"/>
          <a:lstStyle>
            <a:lvl1pPr marL="0" indent="0">
              <a:buClrTx/>
              <a:buSzTx/>
              <a:buFontTx/>
              <a:buNone/>
              <a:defRPr sz="3200">
                <a:solidFill>
                  <a:srgbClr val="808080"/>
                </a:solidFill>
              </a:defRPr>
            </a:lvl1pPr>
            <a:lvl2pPr marL="0" indent="0">
              <a:buClrTx/>
              <a:buSzTx/>
              <a:buFontTx/>
              <a:buNone/>
              <a:defRPr sz="3200">
                <a:solidFill>
                  <a:srgbClr val="808080"/>
                </a:solidFill>
              </a:defRPr>
            </a:lvl2pPr>
            <a:lvl3pPr marL="0" indent="0">
              <a:buClrTx/>
              <a:buSzTx/>
              <a:buFontTx/>
              <a:buNone/>
              <a:defRPr sz="3200">
                <a:solidFill>
                  <a:srgbClr val="808080"/>
                </a:solidFill>
              </a:defRPr>
            </a:lvl3pPr>
            <a:lvl4pPr marL="0" indent="0">
              <a:buClrTx/>
              <a:buSzTx/>
              <a:buFontTx/>
              <a:buNone/>
              <a:defRPr sz="3200">
                <a:solidFill>
                  <a:srgbClr val="808080"/>
                </a:solidFill>
              </a:defRPr>
            </a:lvl4pPr>
            <a:lvl5pPr marL="0" indent="0">
              <a:buClrTx/>
              <a:buSzTx/>
              <a:buFontTx/>
              <a:buNone/>
              <a:defRPr sz="3200">
                <a:solidFill>
                  <a:srgbClr val="808080"/>
                </a:solidFill>
              </a:defRPr>
            </a:lvl5pPr>
          </a:lstStyle>
          <a:p>
            <a:r>
              <a:t>Texte niveau 1</a:t>
            </a:r>
          </a:p>
          <a:p>
            <a:pPr lvl="1"/>
            <a:r>
              <a:t>Texte niveau 2</a:t>
            </a:r>
          </a:p>
          <a:p>
            <a:pPr lvl="2"/>
            <a:r>
              <a:t>Texte niveau 3</a:t>
            </a:r>
          </a:p>
          <a:p>
            <a:pPr lvl="3"/>
            <a:r>
              <a:t>Texte niveau 4</a:t>
            </a:r>
          </a:p>
          <a:p>
            <a:pPr lvl="4"/>
            <a:r>
              <a:t>Texte niveau 5</a:t>
            </a:r>
          </a:p>
        </p:txBody>
      </p:sp>
      <p:sp>
        <p:nvSpPr>
          <p:cNvPr id="114" name="Text Placeholder 2"/>
          <p:cNvSpPr>
            <a:spLocks noGrp="1"/>
          </p:cNvSpPr>
          <p:nvPr>
            <p:ph type="body" sz="quarter" idx="21"/>
          </p:nvPr>
        </p:nvSpPr>
        <p:spPr>
          <a:xfrm>
            <a:off x="1354668" y="8940800"/>
            <a:ext cx="17193340" cy="3141928"/>
          </a:xfrm>
          <a:prstGeom prst="rect">
            <a:avLst/>
          </a:prstGeom>
        </p:spPr>
        <p:txBody>
          <a:bodyPr anchor="ctr"/>
          <a:lstStyle/>
          <a:p>
            <a:endParaRPr/>
          </a:p>
        </p:txBody>
      </p:sp>
      <p:sp>
        <p:nvSpPr>
          <p:cNvPr id="115" name="TextBox 23"/>
          <p:cNvSpPr txBox="1"/>
          <p:nvPr/>
        </p:nvSpPr>
        <p:spPr>
          <a:xfrm>
            <a:off x="1175176" y="824009"/>
            <a:ext cx="1036324" cy="2683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chor="ctr">
            <a:spAutoFit/>
          </a:bodyPr>
          <a:lstStyle>
            <a:lvl1pPr>
              <a:defRPr sz="8000">
                <a:solidFill>
                  <a:srgbClr val="9FE0F5"/>
                </a:solidFill>
                <a:latin typeface="Arial"/>
                <a:ea typeface="Arial"/>
                <a:cs typeface="Arial"/>
                <a:sym typeface="Arial"/>
              </a:defRPr>
            </a:lvl1pPr>
          </a:lstStyle>
          <a:p>
            <a:r>
              <a:rPr sz="16000"/>
              <a:t>“</a:t>
            </a:r>
          </a:p>
        </p:txBody>
      </p:sp>
      <p:sp>
        <p:nvSpPr>
          <p:cNvPr id="116" name="TextBox 24"/>
          <p:cNvSpPr txBox="1"/>
          <p:nvPr/>
        </p:nvSpPr>
        <p:spPr>
          <a:xfrm>
            <a:off x="17877460" y="5016369"/>
            <a:ext cx="1036324" cy="2683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chor="ctr">
            <a:spAutoFit/>
          </a:bodyPr>
          <a:lstStyle>
            <a:lvl1pPr>
              <a:defRPr sz="8000">
                <a:solidFill>
                  <a:srgbClr val="9FE0F5"/>
                </a:solidFill>
                <a:latin typeface="Arial"/>
                <a:ea typeface="Arial"/>
                <a:cs typeface="Arial"/>
                <a:sym typeface="Arial"/>
              </a:defRPr>
            </a:lvl1pPr>
          </a:lstStyle>
          <a:p>
            <a:r>
              <a:rPr sz="16000"/>
              <a:t>”</a:t>
            </a: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66082768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arte nom">
    <p:spTree>
      <p:nvGrpSpPr>
        <p:cNvPr id="1" name=""/>
        <p:cNvGrpSpPr/>
        <p:nvPr/>
      </p:nvGrpSpPr>
      <p:grpSpPr>
        <a:xfrm>
          <a:off x="0" y="0"/>
          <a:ext cx="0" cy="0"/>
          <a:chOff x="0" y="0"/>
          <a:chExt cx="0" cy="0"/>
        </a:xfrm>
      </p:grpSpPr>
      <p:sp>
        <p:nvSpPr>
          <p:cNvPr id="124" name="Texte du titre"/>
          <p:cNvSpPr txBox="1">
            <a:spLocks noGrp="1"/>
          </p:cNvSpPr>
          <p:nvPr>
            <p:ph type="title"/>
          </p:nvPr>
        </p:nvSpPr>
        <p:spPr>
          <a:xfrm>
            <a:off x="1354670" y="3863977"/>
            <a:ext cx="17193340" cy="5190930"/>
          </a:xfrm>
          <a:prstGeom prst="rect">
            <a:avLst/>
          </a:prstGeom>
        </p:spPr>
        <p:txBody>
          <a:bodyPr anchor="b"/>
          <a:lstStyle>
            <a:lvl1pPr>
              <a:defRPr sz="8800"/>
            </a:lvl1pPr>
          </a:lstStyle>
          <a:p>
            <a:r>
              <a:t>Texte du titre</a:t>
            </a:r>
          </a:p>
        </p:txBody>
      </p:sp>
      <p:sp>
        <p:nvSpPr>
          <p:cNvPr id="125" name="Texte niveau 1…"/>
          <p:cNvSpPr txBox="1">
            <a:spLocks noGrp="1"/>
          </p:cNvSpPr>
          <p:nvPr>
            <p:ph type="body" sz="quarter" idx="1"/>
          </p:nvPr>
        </p:nvSpPr>
        <p:spPr>
          <a:xfrm>
            <a:off x="1354670" y="9054897"/>
            <a:ext cx="17193340" cy="3027838"/>
          </a:xfrm>
          <a:prstGeom prst="rect">
            <a:avLst/>
          </a:prstGeom>
        </p:spPr>
        <p:txBody>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r>
              <a:t>Texte niveau 1</a:t>
            </a:r>
          </a:p>
          <a:p>
            <a:pPr lvl="1"/>
            <a:r>
              <a:t>Texte niveau 2</a:t>
            </a:r>
          </a:p>
          <a:p>
            <a:pPr lvl="2"/>
            <a:r>
              <a:t>Texte niveau 3</a:t>
            </a:r>
          </a:p>
          <a:p>
            <a:pPr lvl="3"/>
            <a:r>
              <a:t>Texte niveau 4</a:t>
            </a:r>
          </a:p>
          <a:p>
            <a:pPr lvl="4"/>
            <a:r>
              <a:t>Texte niveau 5</a:t>
            </a:r>
          </a:p>
        </p:txBody>
      </p:sp>
      <p:sp>
        <p:nvSpPr>
          <p:cNvPr id="12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84342019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arte nom citation">
    <p:spTree>
      <p:nvGrpSpPr>
        <p:cNvPr id="1" name=""/>
        <p:cNvGrpSpPr/>
        <p:nvPr/>
      </p:nvGrpSpPr>
      <p:grpSpPr>
        <a:xfrm>
          <a:off x="0" y="0"/>
          <a:ext cx="0" cy="0"/>
          <a:chOff x="0" y="0"/>
          <a:chExt cx="0" cy="0"/>
        </a:xfrm>
      </p:grpSpPr>
      <p:sp>
        <p:nvSpPr>
          <p:cNvPr id="133" name="Texte du titre"/>
          <p:cNvSpPr txBox="1">
            <a:spLocks noGrp="1"/>
          </p:cNvSpPr>
          <p:nvPr>
            <p:ph type="title"/>
          </p:nvPr>
        </p:nvSpPr>
        <p:spPr>
          <a:xfrm>
            <a:off x="1862668" y="1219200"/>
            <a:ext cx="16188268" cy="6045200"/>
          </a:xfrm>
          <a:prstGeom prst="rect">
            <a:avLst/>
          </a:prstGeom>
        </p:spPr>
        <p:txBody>
          <a:bodyPr anchor="ctr"/>
          <a:lstStyle>
            <a:lvl1pPr>
              <a:defRPr sz="8800"/>
            </a:lvl1pPr>
          </a:lstStyle>
          <a:p>
            <a:r>
              <a:t>Texte du titre</a:t>
            </a:r>
          </a:p>
        </p:txBody>
      </p:sp>
      <p:sp>
        <p:nvSpPr>
          <p:cNvPr id="134" name="Texte niveau 1…"/>
          <p:cNvSpPr txBox="1">
            <a:spLocks noGrp="1"/>
          </p:cNvSpPr>
          <p:nvPr>
            <p:ph type="body" sz="quarter" idx="1"/>
          </p:nvPr>
        </p:nvSpPr>
        <p:spPr>
          <a:xfrm>
            <a:off x="1354664" y="8026401"/>
            <a:ext cx="17193340" cy="1028498"/>
          </a:xfrm>
          <a:prstGeom prst="rect">
            <a:avLst/>
          </a:prstGeom>
        </p:spPr>
        <p:txBody>
          <a:bodyPr anchor="b"/>
          <a:lstStyle>
            <a:lvl1pPr marL="0" indent="0">
              <a:buClrTx/>
              <a:buSzTx/>
              <a:buFontTx/>
              <a:buNone/>
              <a:defRPr sz="4800"/>
            </a:lvl1pPr>
            <a:lvl2pPr marL="0" indent="0">
              <a:buClrTx/>
              <a:buSzTx/>
              <a:buFontTx/>
              <a:buNone/>
              <a:defRPr sz="4800"/>
            </a:lvl2pPr>
            <a:lvl3pPr marL="0" indent="0">
              <a:buClrTx/>
              <a:buSzTx/>
              <a:buFontTx/>
              <a:buNone/>
              <a:defRPr sz="4800"/>
            </a:lvl3pPr>
            <a:lvl4pPr marL="0" indent="0">
              <a:buClrTx/>
              <a:buSzTx/>
              <a:buFontTx/>
              <a:buNone/>
              <a:defRPr sz="4800"/>
            </a:lvl4pPr>
            <a:lvl5pPr marL="0" indent="0">
              <a:buClrTx/>
              <a:buSzTx/>
              <a:buFontTx/>
              <a:buNone/>
              <a:defRPr sz="4800"/>
            </a:lvl5pPr>
          </a:lstStyle>
          <a:p>
            <a:r>
              <a:t>Texte niveau 1</a:t>
            </a:r>
          </a:p>
          <a:p>
            <a:pPr lvl="1"/>
            <a:r>
              <a:t>Texte niveau 2</a:t>
            </a:r>
          </a:p>
          <a:p>
            <a:pPr lvl="2"/>
            <a:r>
              <a:t>Texte niveau 3</a:t>
            </a:r>
          </a:p>
          <a:p>
            <a:pPr lvl="3"/>
            <a:r>
              <a:t>Texte niveau 4</a:t>
            </a:r>
          </a:p>
          <a:p>
            <a:pPr lvl="4"/>
            <a:r>
              <a:t>Texte niveau 5</a:t>
            </a:r>
          </a:p>
        </p:txBody>
      </p:sp>
      <p:sp>
        <p:nvSpPr>
          <p:cNvPr id="135" name="Text Placeholder 2"/>
          <p:cNvSpPr>
            <a:spLocks noGrp="1"/>
          </p:cNvSpPr>
          <p:nvPr>
            <p:ph type="body" sz="quarter" idx="21"/>
          </p:nvPr>
        </p:nvSpPr>
        <p:spPr>
          <a:xfrm>
            <a:off x="1354668" y="9054897"/>
            <a:ext cx="17193340" cy="3027838"/>
          </a:xfrm>
          <a:prstGeom prst="rect">
            <a:avLst/>
          </a:prstGeom>
        </p:spPr>
        <p:txBody>
          <a:bodyPr/>
          <a:lstStyle/>
          <a:p>
            <a:endParaRPr/>
          </a:p>
        </p:txBody>
      </p:sp>
      <p:sp>
        <p:nvSpPr>
          <p:cNvPr id="136" name="TextBox 23"/>
          <p:cNvSpPr txBox="1"/>
          <p:nvPr/>
        </p:nvSpPr>
        <p:spPr>
          <a:xfrm>
            <a:off x="1175176" y="824009"/>
            <a:ext cx="1036324" cy="2683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chor="ctr">
            <a:spAutoFit/>
          </a:bodyPr>
          <a:lstStyle>
            <a:lvl1pPr>
              <a:defRPr sz="8000">
                <a:solidFill>
                  <a:srgbClr val="9FE0F5"/>
                </a:solidFill>
                <a:latin typeface="Arial"/>
                <a:ea typeface="Arial"/>
                <a:cs typeface="Arial"/>
                <a:sym typeface="Arial"/>
              </a:defRPr>
            </a:lvl1pPr>
          </a:lstStyle>
          <a:p>
            <a:r>
              <a:rPr sz="16000"/>
              <a:t>“</a:t>
            </a:r>
          </a:p>
        </p:txBody>
      </p:sp>
      <p:sp>
        <p:nvSpPr>
          <p:cNvPr id="137" name="TextBox 24"/>
          <p:cNvSpPr txBox="1"/>
          <p:nvPr/>
        </p:nvSpPr>
        <p:spPr>
          <a:xfrm>
            <a:off x="17877460" y="5016369"/>
            <a:ext cx="1036324" cy="2683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chor="ctr">
            <a:spAutoFit/>
          </a:bodyPr>
          <a:lstStyle>
            <a:lvl1pPr>
              <a:defRPr sz="8000">
                <a:solidFill>
                  <a:srgbClr val="9FE0F5"/>
                </a:solidFill>
                <a:latin typeface="Arial"/>
                <a:ea typeface="Arial"/>
                <a:cs typeface="Arial"/>
                <a:sym typeface="Arial"/>
              </a:defRPr>
            </a:lvl1pPr>
          </a:lstStyle>
          <a:p>
            <a:r>
              <a:rPr sz="16000"/>
              <a:t>”</a:t>
            </a:r>
          </a:p>
        </p:txBody>
      </p:sp>
      <p:sp>
        <p:nvSpPr>
          <p:cNvPr id="13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1279608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201CBB-9404-2340-B72F-AC2E341EBCA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DF09AF9-68CC-B443-BF69-98E66267F0AC}"/>
              </a:ext>
            </a:extLst>
          </p:cNvPr>
          <p:cNvSpPr>
            <a:spLocks noGrp="1"/>
          </p:cNvSpPr>
          <p:nvPr>
            <p:ph sz="half" idx="1"/>
          </p:nvPr>
        </p:nvSpPr>
        <p:spPr>
          <a:xfrm>
            <a:off x="1676400" y="3651251"/>
            <a:ext cx="10363200" cy="870267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56064D2-2843-FE48-B11E-57789F65C3B2}"/>
              </a:ext>
            </a:extLst>
          </p:cNvPr>
          <p:cNvSpPr>
            <a:spLocks noGrp="1"/>
          </p:cNvSpPr>
          <p:nvPr>
            <p:ph sz="half" idx="2"/>
          </p:nvPr>
        </p:nvSpPr>
        <p:spPr>
          <a:xfrm>
            <a:off x="12344400" y="3651251"/>
            <a:ext cx="10363200" cy="870267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0A6FE9F-0DA3-A541-A19E-01B4616E3F1D}"/>
              </a:ext>
            </a:extLst>
          </p:cNvPr>
          <p:cNvSpPr>
            <a:spLocks noGrp="1"/>
          </p:cNvSpPr>
          <p:nvPr>
            <p:ph type="dt" sz="half" idx="10"/>
          </p:nvPr>
        </p:nvSpPr>
        <p:spPr/>
        <p:txBody>
          <a:bodyPr/>
          <a:lstStyle/>
          <a:p>
            <a:fld id="{4F61BACC-3EA0-BD4B-91B0-1CB537B09CB9}" type="datetime1">
              <a:rPr lang="fr-FR" smtClean="0"/>
              <a:t>20/01/2026</a:t>
            </a:fld>
            <a:endParaRPr lang="fr-FR"/>
          </a:p>
        </p:txBody>
      </p:sp>
      <p:sp>
        <p:nvSpPr>
          <p:cNvPr id="6" name="Espace réservé du pied de page 5">
            <a:extLst>
              <a:ext uri="{FF2B5EF4-FFF2-40B4-BE49-F238E27FC236}">
                <a16:creationId xmlns:a16="http://schemas.microsoft.com/office/drawing/2014/main" id="{F8B02AF5-8853-054F-8C55-DD7D1AE13A34}"/>
              </a:ext>
            </a:extLst>
          </p:cNvPr>
          <p:cNvSpPr>
            <a:spLocks noGrp="1"/>
          </p:cNvSpPr>
          <p:nvPr>
            <p:ph type="ftr" sz="quarter" idx="11"/>
          </p:nvPr>
        </p:nvSpPr>
        <p:spPr/>
        <p:txBody>
          <a:bodyPr/>
          <a:lstStyle/>
          <a:p>
            <a:r>
              <a:rPr lang="fr-FR"/>
              <a:t>Réunion  CRMW le 22 novembre 2022</a:t>
            </a:r>
          </a:p>
        </p:txBody>
      </p:sp>
      <p:sp>
        <p:nvSpPr>
          <p:cNvPr id="7" name="Espace réservé du numéro de diapositive 6">
            <a:extLst>
              <a:ext uri="{FF2B5EF4-FFF2-40B4-BE49-F238E27FC236}">
                <a16:creationId xmlns:a16="http://schemas.microsoft.com/office/drawing/2014/main" id="{D7F00563-A01A-6C4D-B804-8AC2DCEFB243}"/>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1950109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Vrai ou faux">
    <p:spTree>
      <p:nvGrpSpPr>
        <p:cNvPr id="1" name=""/>
        <p:cNvGrpSpPr/>
        <p:nvPr/>
      </p:nvGrpSpPr>
      <p:grpSpPr>
        <a:xfrm>
          <a:off x="0" y="0"/>
          <a:ext cx="0" cy="0"/>
          <a:chOff x="0" y="0"/>
          <a:chExt cx="0" cy="0"/>
        </a:xfrm>
      </p:grpSpPr>
      <p:sp>
        <p:nvSpPr>
          <p:cNvPr id="145" name="Texte du titre"/>
          <p:cNvSpPr txBox="1">
            <a:spLocks noGrp="1"/>
          </p:cNvSpPr>
          <p:nvPr>
            <p:ph type="title"/>
          </p:nvPr>
        </p:nvSpPr>
        <p:spPr>
          <a:xfrm>
            <a:off x="1371596" y="1219200"/>
            <a:ext cx="17176408" cy="6045200"/>
          </a:xfrm>
          <a:prstGeom prst="rect">
            <a:avLst/>
          </a:prstGeom>
        </p:spPr>
        <p:txBody>
          <a:bodyPr anchor="ctr"/>
          <a:lstStyle>
            <a:lvl1pPr>
              <a:defRPr sz="8800"/>
            </a:lvl1pPr>
          </a:lstStyle>
          <a:p>
            <a:r>
              <a:t>Texte du titre</a:t>
            </a:r>
          </a:p>
        </p:txBody>
      </p:sp>
      <p:sp>
        <p:nvSpPr>
          <p:cNvPr id="146" name="Texte niveau 1…"/>
          <p:cNvSpPr txBox="1">
            <a:spLocks noGrp="1"/>
          </p:cNvSpPr>
          <p:nvPr>
            <p:ph type="body" sz="quarter" idx="1"/>
          </p:nvPr>
        </p:nvSpPr>
        <p:spPr>
          <a:xfrm>
            <a:off x="1354664" y="8026401"/>
            <a:ext cx="17193340" cy="1028498"/>
          </a:xfrm>
          <a:prstGeom prst="rect">
            <a:avLst/>
          </a:prstGeom>
        </p:spPr>
        <p:txBody>
          <a:bodyPr anchor="b"/>
          <a:lstStyle>
            <a:lvl1pPr marL="0" indent="0">
              <a:buClrTx/>
              <a:buSzTx/>
              <a:buFontTx/>
              <a:buNone/>
              <a:defRPr sz="4800">
                <a:solidFill>
                  <a:schemeClr val="accent1"/>
                </a:solidFill>
              </a:defRPr>
            </a:lvl1pPr>
            <a:lvl2pPr marL="0" indent="0">
              <a:buClrTx/>
              <a:buSzTx/>
              <a:buFontTx/>
              <a:buNone/>
              <a:defRPr sz="4800">
                <a:solidFill>
                  <a:schemeClr val="accent1"/>
                </a:solidFill>
              </a:defRPr>
            </a:lvl2pPr>
            <a:lvl3pPr marL="0" indent="0">
              <a:buClrTx/>
              <a:buSzTx/>
              <a:buFontTx/>
              <a:buNone/>
              <a:defRPr sz="4800">
                <a:solidFill>
                  <a:schemeClr val="accent1"/>
                </a:solidFill>
              </a:defRPr>
            </a:lvl3pPr>
            <a:lvl4pPr marL="0" indent="0">
              <a:buClrTx/>
              <a:buSzTx/>
              <a:buFontTx/>
              <a:buNone/>
              <a:defRPr sz="4800">
                <a:solidFill>
                  <a:schemeClr val="accent1"/>
                </a:solidFill>
              </a:defRPr>
            </a:lvl4pPr>
            <a:lvl5pPr marL="0" indent="0">
              <a:buClrTx/>
              <a:buSzTx/>
              <a:buFontTx/>
              <a:buNone/>
              <a:defRPr sz="4800">
                <a:solidFill>
                  <a:schemeClr val="accent1"/>
                </a:solidFill>
              </a:defRPr>
            </a:lvl5pPr>
          </a:lstStyle>
          <a:p>
            <a:r>
              <a:t>Texte niveau 1</a:t>
            </a:r>
          </a:p>
          <a:p>
            <a:pPr lvl="1"/>
            <a:r>
              <a:t>Texte niveau 2</a:t>
            </a:r>
          </a:p>
          <a:p>
            <a:pPr lvl="2"/>
            <a:r>
              <a:t>Texte niveau 3</a:t>
            </a:r>
          </a:p>
          <a:p>
            <a:pPr lvl="3"/>
            <a:r>
              <a:t>Texte niveau 4</a:t>
            </a:r>
          </a:p>
          <a:p>
            <a:pPr lvl="4"/>
            <a:r>
              <a:t>Texte niveau 5</a:t>
            </a:r>
          </a:p>
        </p:txBody>
      </p:sp>
      <p:sp>
        <p:nvSpPr>
          <p:cNvPr id="147" name="Text Placeholder 2"/>
          <p:cNvSpPr>
            <a:spLocks noGrp="1"/>
          </p:cNvSpPr>
          <p:nvPr>
            <p:ph type="body" sz="quarter" idx="21"/>
          </p:nvPr>
        </p:nvSpPr>
        <p:spPr>
          <a:xfrm>
            <a:off x="1354668" y="9054897"/>
            <a:ext cx="17193340" cy="3027838"/>
          </a:xfrm>
          <a:prstGeom prst="rect">
            <a:avLst/>
          </a:prstGeom>
        </p:spPr>
        <p:txBody>
          <a:bodyPr/>
          <a:lstStyle/>
          <a:p>
            <a:endParaRPr/>
          </a:p>
        </p:txBody>
      </p:sp>
      <p:sp>
        <p:nvSpPr>
          <p:cNvPr id="14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62008049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9BD2FF-DBAC-4A2D-803D-D1044354AC90}"/>
              </a:ext>
            </a:extLst>
          </p:cNvPr>
          <p:cNvSpPr>
            <a:spLocks noGrp="1"/>
          </p:cNvSpPr>
          <p:nvPr>
            <p:ph type="ctrTitle"/>
          </p:nvPr>
        </p:nvSpPr>
        <p:spPr>
          <a:xfrm>
            <a:off x="3048000" y="2244726"/>
            <a:ext cx="18288000" cy="4775200"/>
          </a:xfrm>
        </p:spPr>
        <p:txBody>
          <a:bodyPr anchor="b"/>
          <a:lstStyle>
            <a:lvl1pPr algn="ctr">
              <a:defRPr sz="12000"/>
            </a:lvl1pPr>
          </a:lstStyle>
          <a:p>
            <a:r>
              <a:rPr lang="fr-FR"/>
              <a:t>Modifiez le style du titre</a:t>
            </a:r>
          </a:p>
        </p:txBody>
      </p:sp>
      <p:sp>
        <p:nvSpPr>
          <p:cNvPr id="3" name="Sous-titre 2">
            <a:extLst>
              <a:ext uri="{FF2B5EF4-FFF2-40B4-BE49-F238E27FC236}">
                <a16:creationId xmlns:a16="http://schemas.microsoft.com/office/drawing/2014/main" id="{56A0933C-E5BF-48EE-BFEA-AEFB64D42550}"/>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882ED33-4EB6-4E05-83F1-5631E41D8961}"/>
              </a:ext>
            </a:extLst>
          </p:cNvPr>
          <p:cNvSpPr>
            <a:spLocks noGrp="1"/>
          </p:cNvSpPr>
          <p:nvPr>
            <p:ph type="dt" sz="half" idx="10"/>
          </p:nvPr>
        </p:nvSpPr>
        <p:spPr/>
        <p:txBody>
          <a:bodyPr/>
          <a:lstStyle/>
          <a:p>
            <a:fld id="{1A504864-53C9-416E-83DD-2CA39B9DAF3C}" type="datetimeFigureOut">
              <a:rPr lang="fr-FR" smtClean="0"/>
              <a:t>20/01/2026</a:t>
            </a:fld>
            <a:endParaRPr lang="fr-FR"/>
          </a:p>
        </p:txBody>
      </p:sp>
      <p:sp>
        <p:nvSpPr>
          <p:cNvPr id="5" name="Espace réservé du pied de page 4">
            <a:extLst>
              <a:ext uri="{FF2B5EF4-FFF2-40B4-BE49-F238E27FC236}">
                <a16:creationId xmlns:a16="http://schemas.microsoft.com/office/drawing/2014/main" id="{E26CF926-3796-4F68-A817-095A9A3B65F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FB3B956-3311-42F4-973B-38DB9F663FEA}"/>
              </a:ext>
            </a:extLst>
          </p:cNvPr>
          <p:cNvSpPr>
            <a:spLocks noGrp="1"/>
          </p:cNvSpPr>
          <p:nvPr>
            <p:ph type="sldNum" sz="quarter" idx="12"/>
          </p:nvPr>
        </p:nvSpPr>
        <p:spPr/>
        <p:txBody>
          <a:bodyPr/>
          <a:lstStyle/>
          <a:p>
            <a:fld id="{B1DD8179-F504-4B94-8901-7D29E7032F28}" type="slidenum">
              <a:rPr lang="fr-FR" smtClean="0"/>
              <a:t>‹N°›</a:t>
            </a:fld>
            <a:endParaRPr lang="fr-FR"/>
          </a:p>
        </p:txBody>
      </p:sp>
    </p:spTree>
    <p:extLst>
      <p:ext uri="{BB962C8B-B14F-4D97-AF65-F5344CB8AC3E}">
        <p14:creationId xmlns:p14="http://schemas.microsoft.com/office/powerpoint/2010/main" val="559972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0DDE7-BBCF-4022-97A5-47234A5C327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9497A91-BDF8-4E84-9278-85FA0FE94939}"/>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CA3BC0D-CE0C-4881-88A5-DBF36A661CA0}"/>
              </a:ext>
            </a:extLst>
          </p:cNvPr>
          <p:cNvSpPr>
            <a:spLocks noGrp="1"/>
          </p:cNvSpPr>
          <p:nvPr>
            <p:ph type="dt" sz="half" idx="10"/>
          </p:nvPr>
        </p:nvSpPr>
        <p:spPr/>
        <p:txBody>
          <a:bodyPr/>
          <a:lstStyle/>
          <a:p>
            <a:fld id="{1A504864-53C9-416E-83DD-2CA39B9DAF3C}" type="datetimeFigureOut">
              <a:rPr lang="fr-FR" smtClean="0"/>
              <a:t>20/01/2026</a:t>
            </a:fld>
            <a:endParaRPr lang="fr-FR"/>
          </a:p>
        </p:txBody>
      </p:sp>
      <p:sp>
        <p:nvSpPr>
          <p:cNvPr id="5" name="Espace réservé du pied de page 4">
            <a:extLst>
              <a:ext uri="{FF2B5EF4-FFF2-40B4-BE49-F238E27FC236}">
                <a16:creationId xmlns:a16="http://schemas.microsoft.com/office/drawing/2014/main" id="{CD07647D-991D-4EE7-9C70-4BBB7B3252A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E3B58D-51E5-4922-A0BC-87B492297965}"/>
              </a:ext>
            </a:extLst>
          </p:cNvPr>
          <p:cNvSpPr>
            <a:spLocks noGrp="1"/>
          </p:cNvSpPr>
          <p:nvPr>
            <p:ph type="sldNum" sz="quarter" idx="12"/>
          </p:nvPr>
        </p:nvSpPr>
        <p:spPr/>
        <p:txBody>
          <a:bodyPr/>
          <a:lstStyle/>
          <a:p>
            <a:fld id="{B1DD8179-F504-4B94-8901-7D29E7032F28}" type="slidenum">
              <a:rPr lang="fr-FR" smtClean="0"/>
              <a:t>‹N°›</a:t>
            </a:fld>
            <a:endParaRPr lang="fr-FR"/>
          </a:p>
        </p:txBody>
      </p:sp>
    </p:spTree>
    <p:extLst>
      <p:ext uri="{BB962C8B-B14F-4D97-AF65-F5344CB8AC3E}">
        <p14:creationId xmlns:p14="http://schemas.microsoft.com/office/powerpoint/2010/main" val="2380720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DB987-A224-4240-AD20-35A04FC200F3}"/>
              </a:ext>
            </a:extLst>
          </p:cNvPr>
          <p:cNvSpPr>
            <a:spLocks noGrp="1"/>
          </p:cNvSpPr>
          <p:nvPr>
            <p:ph type="title"/>
          </p:nvPr>
        </p:nvSpPr>
        <p:spPr>
          <a:xfrm>
            <a:off x="1663700" y="3419477"/>
            <a:ext cx="21031200" cy="5705474"/>
          </a:xfrm>
        </p:spPr>
        <p:txBody>
          <a:bodyPr anchor="b"/>
          <a:lstStyle>
            <a:lvl1pPr>
              <a:defRPr sz="12000"/>
            </a:lvl1pPr>
          </a:lstStyle>
          <a:p>
            <a:r>
              <a:rPr lang="fr-FR"/>
              <a:t>Modifiez le style du titre</a:t>
            </a:r>
          </a:p>
        </p:txBody>
      </p:sp>
      <p:sp>
        <p:nvSpPr>
          <p:cNvPr id="3" name="Espace réservé du texte 2">
            <a:extLst>
              <a:ext uri="{FF2B5EF4-FFF2-40B4-BE49-F238E27FC236}">
                <a16:creationId xmlns:a16="http://schemas.microsoft.com/office/drawing/2014/main" id="{331D31C9-5D72-4CCE-8F91-F42D0EBE70E3}"/>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15E426AB-BCCB-4FB5-BCDD-7B50949C9A67}"/>
              </a:ext>
            </a:extLst>
          </p:cNvPr>
          <p:cNvSpPr>
            <a:spLocks noGrp="1"/>
          </p:cNvSpPr>
          <p:nvPr>
            <p:ph type="dt" sz="half" idx="10"/>
          </p:nvPr>
        </p:nvSpPr>
        <p:spPr/>
        <p:txBody>
          <a:bodyPr/>
          <a:lstStyle/>
          <a:p>
            <a:fld id="{1A504864-53C9-416E-83DD-2CA39B9DAF3C}" type="datetimeFigureOut">
              <a:rPr lang="fr-FR" smtClean="0"/>
              <a:t>20/01/2026</a:t>
            </a:fld>
            <a:endParaRPr lang="fr-FR"/>
          </a:p>
        </p:txBody>
      </p:sp>
      <p:sp>
        <p:nvSpPr>
          <p:cNvPr id="5" name="Espace réservé du pied de page 4">
            <a:extLst>
              <a:ext uri="{FF2B5EF4-FFF2-40B4-BE49-F238E27FC236}">
                <a16:creationId xmlns:a16="http://schemas.microsoft.com/office/drawing/2014/main" id="{9983ACCB-2E01-44D8-AAE3-BE95BBF1CB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B3F2EB-52D3-4153-A6E2-2300C7A192BB}"/>
              </a:ext>
            </a:extLst>
          </p:cNvPr>
          <p:cNvSpPr>
            <a:spLocks noGrp="1"/>
          </p:cNvSpPr>
          <p:nvPr>
            <p:ph type="sldNum" sz="quarter" idx="12"/>
          </p:nvPr>
        </p:nvSpPr>
        <p:spPr/>
        <p:txBody>
          <a:bodyPr/>
          <a:lstStyle/>
          <a:p>
            <a:fld id="{B1DD8179-F504-4B94-8901-7D29E7032F28}" type="slidenum">
              <a:rPr lang="fr-FR" smtClean="0"/>
              <a:t>‹N°›</a:t>
            </a:fld>
            <a:endParaRPr lang="fr-FR"/>
          </a:p>
        </p:txBody>
      </p:sp>
    </p:spTree>
    <p:extLst>
      <p:ext uri="{BB962C8B-B14F-4D97-AF65-F5344CB8AC3E}">
        <p14:creationId xmlns:p14="http://schemas.microsoft.com/office/powerpoint/2010/main" val="2937718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DDA11-F93D-4463-BD49-169890F4769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59D82F5-67DE-4E55-862F-98C495E742D1}"/>
              </a:ext>
            </a:extLst>
          </p:cNvPr>
          <p:cNvSpPr>
            <a:spLocks noGrp="1"/>
          </p:cNvSpPr>
          <p:nvPr>
            <p:ph sz="half" idx="1"/>
          </p:nvPr>
        </p:nvSpPr>
        <p:spPr>
          <a:xfrm>
            <a:off x="1676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5BBA8C5-1781-464C-85D8-D1B5DDB9A23B}"/>
              </a:ext>
            </a:extLst>
          </p:cNvPr>
          <p:cNvSpPr>
            <a:spLocks noGrp="1"/>
          </p:cNvSpPr>
          <p:nvPr>
            <p:ph sz="half" idx="2"/>
          </p:nvPr>
        </p:nvSpPr>
        <p:spPr>
          <a:xfrm>
            <a:off x="12344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903D2E5-98B0-4C6B-B412-CC0344AEF1E2}"/>
              </a:ext>
            </a:extLst>
          </p:cNvPr>
          <p:cNvSpPr>
            <a:spLocks noGrp="1"/>
          </p:cNvSpPr>
          <p:nvPr>
            <p:ph type="dt" sz="half" idx="10"/>
          </p:nvPr>
        </p:nvSpPr>
        <p:spPr/>
        <p:txBody>
          <a:bodyPr/>
          <a:lstStyle/>
          <a:p>
            <a:fld id="{1A504864-53C9-416E-83DD-2CA39B9DAF3C}" type="datetimeFigureOut">
              <a:rPr lang="fr-FR" smtClean="0"/>
              <a:t>20/01/2026</a:t>
            </a:fld>
            <a:endParaRPr lang="fr-FR"/>
          </a:p>
        </p:txBody>
      </p:sp>
      <p:sp>
        <p:nvSpPr>
          <p:cNvPr id="6" name="Espace réservé du pied de page 5">
            <a:extLst>
              <a:ext uri="{FF2B5EF4-FFF2-40B4-BE49-F238E27FC236}">
                <a16:creationId xmlns:a16="http://schemas.microsoft.com/office/drawing/2014/main" id="{CA5D11C5-B5CD-4417-9970-596EB71A6E8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DFAE4B-89E2-49CB-95B9-10CA05981250}"/>
              </a:ext>
            </a:extLst>
          </p:cNvPr>
          <p:cNvSpPr>
            <a:spLocks noGrp="1"/>
          </p:cNvSpPr>
          <p:nvPr>
            <p:ph type="sldNum" sz="quarter" idx="12"/>
          </p:nvPr>
        </p:nvSpPr>
        <p:spPr/>
        <p:txBody>
          <a:bodyPr/>
          <a:lstStyle/>
          <a:p>
            <a:fld id="{B1DD8179-F504-4B94-8901-7D29E7032F28}" type="slidenum">
              <a:rPr lang="fr-FR" smtClean="0"/>
              <a:t>‹N°›</a:t>
            </a:fld>
            <a:endParaRPr lang="fr-FR"/>
          </a:p>
        </p:txBody>
      </p:sp>
    </p:spTree>
    <p:extLst>
      <p:ext uri="{BB962C8B-B14F-4D97-AF65-F5344CB8AC3E}">
        <p14:creationId xmlns:p14="http://schemas.microsoft.com/office/powerpoint/2010/main" val="4000547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D0A6FC-4000-4A28-93B3-8F37A3E27721}"/>
              </a:ext>
            </a:extLst>
          </p:cNvPr>
          <p:cNvSpPr>
            <a:spLocks noGrp="1"/>
          </p:cNvSpPr>
          <p:nvPr>
            <p:ph type="title"/>
          </p:nvPr>
        </p:nvSpPr>
        <p:spPr>
          <a:xfrm>
            <a:off x="1679576" y="730251"/>
            <a:ext cx="21031200" cy="2651126"/>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28BFA19-0E34-432A-ABD0-4456F857C191}"/>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209AAEAA-E70F-4EFC-A852-C34287C77500}"/>
              </a:ext>
            </a:extLst>
          </p:cNvPr>
          <p:cNvSpPr>
            <a:spLocks noGrp="1"/>
          </p:cNvSpPr>
          <p:nvPr>
            <p:ph sz="half" idx="2"/>
          </p:nvPr>
        </p:nvSpPr>
        <p:spPr>
          <a:xfrm>
            <a:off x="1679577" y="5010150"/>
            <a:ext cx="10315574"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C31F9FF-8241-4DCF-8208-0B473F3EADB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0266B57-F30C-4826-9072-293EADA6C1C7}"/>
              </a:ext>
            </a:extLst>
          </p:cNvPr>
          <p:cNvSpPr>
            <a:spLocks noGrp="1"/>
          </p:cNvSpPr>
          <p:nvPr>
            <p:ph sz="quarter" idx="4"/>
          </p:nvPr>
        </p:nvSpPr>
        <p:spPr>
          <a:xfrm>
            <a:off x="12344400" y="5010150"/>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95A2419-8B27-47D1-91A1-7569DB1FE528}"/>
              </a:ext>
            </a:extLst>
          </p:cNvPr>
          <p:cNvSpPr>
            <a:spLocks noGrp="1"/>
          </p:cNvSpPr>
          <p:nvPr>
            <p:ph type="dt" sz="half" idx="10"/>
          </p:nvPr>
        </p:nvSpPr>
        <p:spPr/>
        <p:txBody>
          <a:bodyPr/>
          <a:lstStyle/>
          <a:p>
            <a:fld id="{1A504864-53C9-416E-83DD-2CA39B9DAF3C}" type="datetimeFigureOut">
              <a:rPr lang="fr-FR" smtClean="0"/>
              <a:t>20/01/2026</a:t>
            </a:fld>
            <a:endParaRPr lang="fr-FR"/>
          </a:p>
        </p:txBody>
      </p:sp>
      <p:sp>
        <p:nvSpPr>
          <p:cNvPr id="8" name="Espace réservé du pied de page 7">
            <a:extLst>
              <a:ext uri="{FF2B5EF4-FFF2-40B4-BE49-F238E27FC236}">
                <a16:creationId xmlns:a16="http://schemas.microsoft.com/office/drawing/2014/main" id="{11517CBF-B745-43F0-8B3A-95664E291EF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D8201F7-2531-413A-8402-B2301261F8BF}"/>
              </a:ext>
            </a:extLst>
          </p:cNvPr>
          <p:cNvSpPr>
            <a:spLocks noGrp="1"/>
          </p:cNvSpPr>
          <p:nvPr>
            <p:ph type="sldNum" sz="quarter" idx="12"/>
          </p:nvPr>
        </p:nvSpPr>
        <p:spPr/>
        <p:txBody>
          <a:bodyPr/>
          <a:lstStyle/>
          <a:p>
            <a:fld id="{B1DD8179-F504-4B94-8901-7D29E7032F28}" type="slidenum">
              <a:rPr lang="fr-FR" smtClean="0"/>
              <a:t>‹N°›</a:t>
            </a:fld>
            <a:endParaRPr lang="fr-FR"/>
          </a:p>
        </p:txBody>
      </p:sp>
    </p:spTree>
    <p:extLst>
      <p:ext uri="{BB962C8B-B14F-4D97-AF65-F5344CB8AC3E}">
        <p14:creationId xmlns:p14="http://schemas.microsoft.com/office/powerpoint/2010/main" val="797505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1322E-8B7F-4CB1-8617-C72D05E72D7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DA11B58-783B-4821-B200-339B69F1BFA8}"/>
              </a:ext>
            </a:extLst>
          </p:cNvPr>
          <p:cNvSpPr>
            <a:spLocks noGrp="1"/>
          </p:cNvSpPr>
          <p:nvPr>
            <p:ph type="dt" sz="half" idx="10"/>
          </p:nvPr>
        </p:nvSpPr>
        <p:spPr/>
        <p:txBody>
          <a:bodyPr/>
          <a:lstStyle/>
          <a:p>
            <a:fld id="{1A504864-53C9-416E-83DD-2CA39B9DAF3C}" type="datetimeFigureOut">
              <a:rPr lang="fr-FR" smtClean="0"/>
              <a:t>20/01/2026</a:t>
            </a:fld>
            <a:endParaRPr lang="fr-FR"/>
          </a:p>
        </p:txBody>
      </p:sp>
      <p:sp>
        <p:nvSpPr>
          <p:cNvPr id="4" name="Espace réservé du pied de page 3">
            <a:extLst>
              <a:ext uri="{FF2B5EF4-FFF2-40B4-BE49-F238E27FC236}">
                <a16:creationId xmlns:a16="http://schemas.microsoft.com/office/drawing/2014/main" id="{9BAFF44F-F6A9-4A98-86F5-510F988322B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6B2E571-F72B-4663-802E-BE12D376DB12}"/>
              </a:ext>
            </a:extLst>
          </p:cNvPr>
          <p:cNvSpPr>
            <a:spLocks noGrp="1"/>
          </p:cNvSpPr>
          <p:nvPr>
            <p:ph type="sldNum" sz="quarter" idx="12"/>
          </p:nvPr>
        </p:nvSpPr>
        <p:spPr/>
        <p:txBody>
          <a:bodyPr/>
          <a:lstStyle/>
          <a:p>
            <a:fld id="{B1DD8179-F504-4B94-8901-7D29E7032F28}" type="slidenum">
              <a:rPr lang="fr-FR" smtClean="0"/>
              <a:t>‹N°›</a:t>
            </a:fld>
            <a:endParaRPr lang="fr-FR"/>
          </a:p>
        </p:txBody>
      </p:sp>
    </p:spTree>
    <p:extLst>
      <p:ext uri="{BB962C8B-B14F-4D97-AF65-F5344CB8AC3E}">
        <p14:creationId xmlns:p14="http://schemas.microsoft.com/office/powerpoint/2010/main" val="4196512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1917D5A-0AE0-445C-98D3-D911036BF969}"/>
              </a:ext>
            </a:extLst>
          </p:cNvPr>
          <p:cNvSpPr>
            <a:spLocks noGrp="1"/>
          </p:cNvSpPr>
          <p:nvPr>
            <p:ph type="dt" sz="half" idx="10"/>
          </p:nvPr>
        </p:nvSpPr>
        <p:spPr/>
        <p:txBody>
          <a:bodyPr/>
          <a:lstStyle/>
          <a:p>
            <a:fld id="{1A504864-53C9-416E-83DD-2CA39B9DAF3C}" type="datetimeFigureOut">
              <a:rPr lang="fr-FR" smtClean="0"/>
              <a:t>20/01/2026</a:t>
            </a:fld>
            <a:endParaRPr lang="fr-FR"/>
          </a:p>
        </p:txBody>
      </p:sp>
      <p:sp>
        <p:nvSpPr>
          <p:cNvPr id="3" name="Espace réservé du pied de page 2">
            <a:extLst>
              <a:ext uri="{FF2B5EF4-FFF2-40B4-BE49-F238E27FC236}">
                <a16:creationId xmlns:a16="http://schemas.microsoft.com/office/drawing/2014/main" id="{77681959-FB52-4575-A286-CB57371EA6C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1D08CE4-1B1F-4E66-8935-763538230FF5}"/>
              </a:ext>
            </a:extLst>
          </p:cNvPr>
          <p:cNvSpPr>
            <a:spLocks noGrp="1"/>
          </p:cNvSpPr>
          <p:nvPr>
            <p:ph type="sldNum" sz="quarter" idx="12"/>
          </p:nvPr>
        </p:nvSpPr>
        <p:spPr/>
        <p:txBody>
          <a:bodyPr/>
          <a:lstStyle/>
          <a:p>
            <a:fld id="{B1DD8179-F504-4B94-8901-7D29E7032F28}" type="slidenum">
              <a:rPr lang="fr-FR" smtClean="0"/>
              <a:t>‹N°›</a:t>
            </a:fld>
            <a:endParaRPr lang="fr-FR"/>
          </a:p>
        </p:txBody>
      </p:sp>
    </p:spTree>
    <p:extLst>
      <p:ext uri="{BB962C8B-B14F-4D97-AF65-F5344CB8AC3E}">
        <p14:creationId xmlns:p14="http://schemas.microsoft.com/office/powerpoint/2010/main" val="3361994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94FE1-3239-43B5-B7C4-D08136BB7595}"/>
              </a:ext>
            </a:extLst>
          </p:cNvPr>
          <p:cNvSpPr>
            <a:spLocks noGrp="1"/>
          </p:cNvSpPr>
          <p:nvPr>
            <p:ph type="title"/>
          </p:nvPr>
        </p:nvSpPr>
        <p:spPr>
          <a:xfrm>
            <a:off x="1679577" y="914400"/>
            <a:ext cx="7864474" cy="3200400"/>
          </a:xfrm>
        </p:spPr>
        <p:txBody>
          <a:bodyPr anchor="b"/>
          <a:lstStyle>
            <a:lvl1pPr>
              <a:defRPr sz="6400"/>
            </a:lvl1pPr>
          </a:lstStyle>
          <a:p>
            <a:r>
              <a:rPr lang="fr-FR"/>
              <a:t>Modifiez le style du titre</a:t>
            </a:r>
          </a:p>
        </p:txBody>
      </p:sp>
      <p:sp>
        <p:nvSpPr>
          <p:cNvPr id="3" name="Espace réservé du contenu 2">
            <a:extLst>
              <a:ext uri="{FF2B5EF4-FFF2-40B4-BE49-F238E27FC236}">
                <a16:creationId xmlns:a16="http://schemas.microsoft.com/office/drawing/2014/main" id="{08BCA3F2-C016-4324-888C-695DF7673BB1}"/>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BECA33C-58C3-4889-8A95-C22E70D2AF5B}"/>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81625176-9C3E-484D-A42A-8AF5527C8AA8}"/>
              </a:ext>
            </a:extLst>
          </p:cNvPr>
          <p:cNvSpPr>
            <a:spLocks noGrp="1"/>
          </p:cNvSpPr>
          <p:nvPr>
            <p:ph type="dt" sz="half" idx="10"/>
          </p:nvPr>
        </p:nvSpPr>
        <p:spPr/>
        <p:txBody>
          <a:bodyPr/>
          <a:lstStyle/>
          <a:p>
            <a:fld id="{1A504864-53C9-416E-83DD-2CA39B9DAF3C}" type="datetimeFigureOut">
              <a:rPr lang="fr-FR" smtClean="0"/>
              <a:t>20/01/2026</a:t>
            </a:fld>
            <a:endParaRPr lang="fr-FR"/>
          </a:p>
        </p:txBody>
      </p:sp>
      <p:sp>
        <p:nvSpPr>
          <p:cNvPr id="6" name="Espace réservé du pied de page 5">
            <a:extLst>
              <a:ext uri="{FF2B5EF4-FFF2-40B4-BE49-F238E27FC236}">
                <a16:creationId xmlns:a16="http://schemas.microsoft.com/office/drawing/2014/main" id="{2BFE79D1-E095-4ADF-91D6-0E0844AB6B2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2A017DB-340C-461B-BF7A-BB66E06D83CF}"/>
              </a:ext>
            </a:extLst>
          </p:cNvPr>
          <p:cNvSpPr>
            <a:spLocks noGrp="1"/>
          </p:cNvSpPr>
          <p:nvPr>
            <p:ph type="sldNum" sz="quarter" idx="12"/>
          </p:nvPr>
        </p:nvSpPr>
        <p:spPr/>
        <p:txBody>
          <a:bodyPr/>
          <a:lstStyle/>
          <a:p>
            <a:fld id="{B1DD8179-F504-4B94-8901-7D29E7032F28}" type="slidenum">
              <a:rPr lang="fr-FR" smtClean="0"/>
              <a:t>‹N°›</a:t>
            </a:fld>
            <a:endParaRPr lang="fr-FR"/>
          </a:p>
        </p:txBody>
      </p:sp>
    </p:spTree>
    <p:extLst>
      <p:ext uri="{BB962C8B-B14F-4D97-AF65-F5344CB8AC3E}">
        <p14:creationId xmlns:p14="http://schemas.microsoft.com/office/powerpoint/2010/main" val="1157286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5133B2-955B-4111-8F0B-7403D5A2D7EB}"/>
              </a:ext>
            </a:extLst>
          </p:cNvPr>
          <p:cNvSpPr>
            <a:spLocks noGrp="1"/>
          </p:cNvSpPr>
          <p:nvPr>
            <p:ph type="title"/>
          </p:nvPr>
        </p:nvSpPr>
        <p:spPr>
          <a:xfrm>
            <a:off x="1679577" y="914400"/>
            <a:ext cx="7864474" cy="3200400"/>
          </a:xfrm>
        </p:spPr>
        <p:txBody>
          <a:bodyPr anchor="b"/>
          <a:lstStyle>
            <a:lvl1pPr>
              <a:defRPr sz="6400"/>
            </a:lvl1pPr>
          </a:lstStyle>
          <a:p>
            <a:r>
              <a:rPr lang="fr-FR"/>
              <a:t>Modifiez le style du titre</a:t>
            </a:r>
          </a:p>
        </p:txBody>
      </p:sp>
      <p:sp>
        <p:nvSpPr>
          <p:cNvPr id="3" name="Espace réservé pour une image  2">
            <a:extLst>
              <a:ext uri="{FF2B5EF4-FFF2-40B4-BE49-F238E27FC236}">
                <a16:creationId xmlns:a16="http://schemas.microsoft.com/office/drawing/2014/main" id="{AFA69F95-A0B7-447A-BEDE-065357DB9BE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fr-FR"/>
          </a:p>
        </p:txBody>
      </p:sp>
      <p:sp>
        <p:nvSpPr>
          <p:cNvPr id="4" name="Espace réservé du texte 3">
            <a:extLst>
              <a:ext uri="{FF2B5EF4-FFF2-40B4-BE49-F238E27FC236}">
                <a16:creationId xmlns:a16="http://schemas.microsoft.com/office/drawing/2014/main" id="{97D0CE70-185F-46B1-B078-8E49159247AB}"/>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555ADA7-8AE8-463E-A78B-6A484E8534F1}"/>
              </a:ext>
            </a:extLst>
          </p:cNvPr>
          <p:cNvSpPr>
            <a:spLocks noGrp="1"/>
          </p:cNvSpPr>
          <p:nvPr>
            <p:ph type="dt" sz="half" idx="10"/>
          </p:nvPr>
        </p:nvSpPr>
        <p:spPr/>
        <p:txBody>
          <a:bodyPr/>
          <a:lstStyle/>
          <a:p>
            <a:fld id="{1A504864-53C9-416E-83DD-2CA39B9DAF3C}" type="datetimeFigureOut">
              <a:rPr lang="fr-FR" smtClean="0"/>
              <a:t>20/01/2026</a:t>
            </a:fld>
            <a:endParaRPr lang="fr-FR"/>
          </a:p>
        </p:txBody>
      </p:sp>
      <p:sp>
        <p:nvSpPr>
          <p:cNvPr id="6" name="Espace réservé du pied de page 5">
            <a:extLst>
              <a:ext uri="{FF2B5EF4-FFF2-40B4-BE49-F238E27FC236}">
                <a16:creationId xmlns:a16="http://schemas.microsoft.com/office/drawing/2014/main" id="{98645A22-FFC1-41BB-8635-D84DD80A068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9F35F6-4821-4937-A2EB-D68D94CC1A5B}"/>
              </a:ext>
            </a:extLst>
          </p:cNvPr>
          <p:cNvSpPr>
            <a:spLocks noGrp="1"/>
          </p:cNvSpPr>
          <p:nvPr>
            <p:ph type="sldNum" sz="quarter" idx="12"/>
          </p:nvPr>
        </p:nvSpPr>
        <p:spPr/>
        <p:txBody>
          <a:bodyPr/>
          <a:lstStyle/>
          <a:p>
            <a:fld id="{B1DD8179-F504-4B94-8901-7D29E7032F28}" type="slidenum">
              <a:rPr lang="fr-FR" smtClean="0"/>
              <a:t>‹N°›</a:t>
            </a:fld>
            <a:endParaRPr lang="fr-FR"/>
          </a:p>
        </p:txBody>
      </p:sp>
    </p:spTree>
    <p:extLst>
      <p:ext uri="{BB962C8B-B14F-4D97-AF65-F5344CB8AC3E}">
        <p14:creationId xmlns:p14="http://schemas.microsoft.com/office/powerpoint/2010/main" val="387101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4B40C5-2B72-7449-814C-D63051A5CF90}"/>
              </a:ext>
            </a:extLst>
          </p:cNvPr>
          <p:cNvSpPr>
            <a:spLocks noGrp="1"/>
          </p:cNvSpPr>
          <p:nvPr>
            <p:ph type="title"/>
          </p:nvPr>
        </p:nvSpPr>
        <p:spPr>
          <a:xfrm>
            <a:off x="1679576" y="730251"/>
            <a:ext cx="21031200" cy="2651125"/>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458977B-AFC7-7041-AFF0-A3B8296F0E48}"/>
              </a:ext>
            </a:extLst>
          </p:cNvPr>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13D48B9-47DC-1E40-9481-D683944B81A4}"/>
              </a:ext>
            </a:extLst>
          </p:cNvPr>
          <p:cNvSpPr>
            <a:spLocks noGrp="1"/>
          </p:cNvSpPr>
          <p:nvPr>
            <p:ph sz="half" idx="2"/>
          </p:nvPr>
        </p:nvSpPr>
        <p:spPr>
          <a:xfrm>
            <a:off x="1679579" y="5010151"/>
            <a:ext cx="10315573" cy="73691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234830D-1569-8F4D-BF5F-A27B2ADC733E}"/>
              </a:ext>
            </a:extLst>
          </p:cNvPr>
          <p:cNvSpPr>
            <a:spLocks noGrp="1"/>
          </p:cNvSpPr>
          <p:nvPr>
            <p:ph type="body" sz="quarter" idx="3"/>
          </p:nvPr>
        </p:nvSpPr>
        <p:spPr>
          <a:xfrm>
            <a:off x="12344401"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6D59D75-5236-A348-8A02-12A8793737D0}"/>
              </a:ext>
            </a:extLst>
          </p:cNvPr>
          <p:cNvSpPr>
            <a:spLocks noGrp="1"/>
          </p:cNvSpPr>
          <p:nvPr>
            <p:ph sz="quarter" idx="4"/>
          </p:nvPr>
        </p:nvSpPr>
        <p:spPr>
          <a:xfrm>
            <a:off x="12344401" y="5010151"/>
            <a:ext cx="10366376" cy="73691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057FA62-CB5B-AB48-BBAB-445DFA91FFEC}"/>
              </a:ext>
            </a:extLst>
          </p:cNvPr>
          <p:cNvSpPr>
            <a:spLocks noGrp="1"/>
          </p:cNvSpPr>
          <p:nvPr>
            <p:ph type="dt" sz="half" idx="10"/>
          </p:nvPr>
        </p:nvSpPr>
        <p:spPr/>
        <p:txBody>
          <a:bodyPr/>
          <a:lstStyle/>
          <a:p>
            <a:fld id="{3DA2174A-812C-9048-8727-8A7FBADC172A}" type="datetime1">
              <a:rPr lang="fr-FR" smtClean="0"/>
              <a:t>20/01/2026</a:t>
            </a:fld>
            <a:endParaRPr lang="fr-FR"/>
          </a:p>
        </p:txBody>
      </p:sp>
      <p:sp>
        <p:nvSpPr>
          <p:cNvPr id="8" name="Espace réservé du pied de page 7">
            <a:extLst>
              <a:ext uri="{FF2B5EF4-FFF2-40B4-BE49-F238E27FC236}">
                <a16:creationId xmlns:a16="http://schemas.microsoft.com/office/drawing/2014/main" id="{5CACCEE5-E679-8B4A-982D-C27EAFC15B04}"/>
              </a:ext>
            </a:extLst>
          </p:cNvPr>
          <p:cNvSpPr>
            <a:spLocks noGrp="1"/>
          </p:cNvSpPr>
          <p:nvPr>
            <p:ph type="ftr" sz="quarter" idx="11"/>
          </p:nvPr>
        </p:nvSpPr>
        <p:spPr/>
        <p:txBody>
          <a:bodyPr/>
          <a:lstStyle/>
          <a:p>
            <a:r>
              <a:rPr lang="fr-FR"/>
              <a:t>Réunion  CRMW le 22 novembre 2022</a:t>
            </a:r>
          </a:p>
        </p:txBody>
      </p:sp>
      <p:sp>
        <p:nvSpPr>
          <p:cNvPr id="9" name="Espace réservé du numéro de diapositive 8">
            <a:extLst>
              <a:ext uri="{FF2B5EF4-FFF2-40B4-BE49-F238E27FC236}">
                <a16:creationId xmlns:a16="http://schemas.microsoft.com/office/drawing/2014/main" id="{134EBA47-BA57-3F44-9F24-275A1F1200E5}"/>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7113028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82E004-5343-4561-8E28-FB4C02B4CD3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298D528-0CD3-4FC6-94A1-E21CD07EDACC}"/>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C12C394-4A2A-46B9-A9F4-DAF97F14A5D8}"/>
              </a:ext>
            </a:extLst>
          </p:cNvPr>
          <p:cNvSpPr>
            <a:spLocks noGrp="1"/>
          </p:cNvSpPr>
          <p:nvPr>
            <p:ph type="dt" sz="half" idx="10"/>
          </p:nvPr>
        </p:nvSpPr>
        <p:spPr/>
        <p:txBody>
          <a:bodyPr/>
          <a:lstStyle/>
          <a:p>
            <a:fld id="{1A504864-53C9-416E-83DD-2CA39B9DAF3C}" type="datetimeFigureOut">
              <a:rPr lang="fr-FR" smtClean="0"/>
              <a:t>20/01/2026</a:t>
            </a:fld>
            <a:endParaRPr lang="fr-FR"/>
          </a:p>
        </p:txBody>
      </p:sp>
      <p:sp>
        <p:nvSpPr>
          <p:cNvPr id="5" name="Espace réservé du pied de page 4">
            <a:extLst>
              <a:ext uri="{FF2B5EF4-FFF2-40B4-BE49-F238E27FC236}">
                <a16:creationId xmlns:a16="http://schemas.microsoft.com/office/drawing/2014/main" id="{8E27D4DC-97C5-4EB7-9437-D19FBD139C4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DD3AA3-C0EB-48C9-8CAE-2D942CCB8332}"/>
              </a:ext>
            </a:extLst>
          </p:cNvPr>
          <p:cNvSpPr>
            <a:spLocks noGrp="1"/>
          </p:cNvSpPr>
          <p:nvPr>
            <p:ph type="sldNum" sz="quarter" idx="12"/>
          </p:nvPr>
        </p:nvSpPr>
        <p:spPr/>
        <p:txBody>
          <a:bodyPr/>
          <a:lstStyle/>
          <a:p>
            <a:fld id="{B1DD8179-F504-4B94-8901-7D29E7032F28}" type="slidenum">
              <a:rPr lang="fr-FR" smtClean="0"/>
              <a:t>‹N°›</a:t>
            </a:fld>
            <a:endParaRPr lang="fr-FR"/>
          </a:p>
        </p:txBody>
      </p:sp>
    </p:spTree>
    <p:extLst>
      <p:ext uri="{BB962C8B-B14F-4D97-AF65-F5344CB8AC3E}">
        <p14:creationId xmlns:p14="http://schemas.microsoft.com/office/powerpoint/2010/main" val="2065862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43DC05-5ED1-4FC5-B16C-CEC35898481C}"/>
              </a:ext>
            </a:extLst>
          </p:cNvPr>
          <p:cNvSpPr>
            <a:spLocks noGrp="1"/>
          </p:cNvSpPr>
          <p:nvPr>
            <p:ph type="title" orient="vert"/>
          </p:nvPr>
        </p:nvSpPr>
        <p:spPr>
          <a:xfrm>
            <a:off x="17449800" y="730250"/>
            <a:ext cx="5257800" cy="11623676"/>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EAE3851-331D-4CA1-8A64-7AE3DD427483}"/>
              </a:ext>
            </a:extLst>
          </p:cNvPr>
          <p:cNvSpPr>
            <a:spLocks noGrp="1"/>
          </p:cNvSpPr>
          <p:nvPr>
            <p:ph type="body" orient="vert" idx="1"/>
          </p:nvPr>
        </p:nvSpPr>
        <p:spPr>
          <a:xfrm>
            <a:off x="1676400" y="730250"/>
            <a:ext cx="15468600" cy="11623676"/>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11B950-BB40-4344-BFE5-8BCFDAE4FA35}"/>
              </a:ext>
            </a:extLst>
          </p:cNvPr>
          <p:cNvSpPr>
            <a:spLocks noGrp="1"/>
          </p:cNvSpPr>
          <p:nvPr>
            <p:ph type="dt" sz="half" idx="10"/>
          </p:nvPr>
        </p:nvSpPr>
        <p:spPr/>
        <p:txBody>
          <a:bodyPr/>
          <a:lstStyle/>
          <a:p>
            <a:fld id="{1A504864-53C9-416E-83DD-2CA39B9DAF3C}" type="datetimeFigureOut">
              <a:rPr lang="fr-FR" smtClean="0"/>
              <a:t>20/01/2026</a:t>
            </a:fld>
            <a:endParaRPr lang="fr-FR"/>
          </a:p>
        </p:txBody>
      </p:sp>
      <p:sp>
        <p:nvSpPr>
          <p:cNvPr id="5" name="Espace réservé du pied de page 4">
            <a:extLst>
              <a:ext uri="{FF2B5EF4-FFF2-40B4-BE49-F238E27FC236}">
                <a16:creationId xmlns:a16="http://schemas.microsoft.com/office/drawing/2014/main" id="{8DC3AD66-000D-4ED6-9DCF-347996565A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8FEDCD-06A3-4D86-B441-D8C7D17BD6E9}"/>
              </a:ext>
            </a:extLst>
          </p:cNvPr>
          <p:cNvSpPr>
            <a:spLocks noGrp="1"/>
          </p:cNvSpPr>
          <p:nvPr>
            <p:ph type="sldNum" sz="quarter" idx="12"/>
          </p:nvPr>
        </p:nvSpPr>
        <p:spPr/>
        <p:txBody>
          <a:bodyPr/>
          <a:lstStyle/>
          <a:p>
            <a:fld id="{B1DD8179-F504-4B94-8901-7D29E7032F28}" type="slidenum">
              <a:rPr lang="fr-FR" smtClean="0"/>
              <a:t>‹N°›</a:t>
            </a:fld>
            <a:endParaRPr lang="fr-FR"/>
          </a:p>
        </p:txBody>
      </p:sp>
    </p:spTree>
    <p:extLst>
      <p:ext uri="{BB962C8B-B14F-4D97-AF65-F5344CB8AC3E}">
        <p14:creationId xmlns:p14="http://schemas.microsoft.com/office/powerpoint/2010/main" val="3230980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531712" y="561600"/>
            <a:ext cx="21023488" cy="1365700"/>
          </a:xfrm>
          <a:prstGeom prst="rect">
            <a:avLst/>
          </a:prstGeom>
        </p:spPr>
        <p:txBody>
          <a:bodyPr lIns="0" tIns="0" rIns="0" bIns="0" anchor="ctr" anchorCtr="0"/>
          <a:lstStyle>
            <a:lvl1pPr>
              <a:defRPr>
                <a:solidFill>
                  <a:srgbClr val="134675"/>
                </a:solidFill>
              </a:defRPr>
            </a:lvl1pPr>
          </a:lstStyle>
          <a:p>
            <a:r>
              <a:rPr lang="fr-FR" dirty="0"/>
              <a:t>CLIQUEZ ET MODIFIEZ LE TITRE</a:t>
            </a:r>
          </a:p>
        </p:txBody>
      </p:sp>
      <p:sp>
        <p:nvSpPr>
          <p:cNvPr id="3" name="Sous-titre 2"/>
          <p:cNvSpPr>
            <a:spLocks noGrp="1"/>
          </p:cNvSpPr>
          <p:nvPr>
            <p:ph type="subTitle" idx="1" hasCustomPrompt="1"/>
          </p:nvPr>
        </p:nvSpPr>
        <p:spPr>
          <a:xfrm>
            <a:off x="1531712" y="3024956"/>
            <a:ext cx="21023488" cy="3505200"/>
          </a:xfrm>
          <a:prstGeom prst="rect">
            <a:avLst/>
          </a:prstGeom>
        </p:spPr>
        <p:txBody>
          <a:bodyPr lIns="0" tIns="0" rIns="0" bIns="0"/>
          <a:lstStyle>
            <a:lvl1pPr marL="0" indent="-374406" algn="l">
              <a:buClr>
                <a:srgbClr val="AF1D1F"/>
              </a:buClr>
              <a:buFont typeface="Arial"/>
              <a:buChar char="•"/>
              <a:defRPr sz="3000" b="0">
                <a:solidFill>
                  <a:srgbClr val="134675"/>
                </a:solidFill>
              </a:defRPr>
            </a:lvl1pPr>
            <a:lvl2pPr marL="1440018" indent="-374406" algn="l">
              <a:spcBef>
                <a:spcPts val="1200"/>
              </a:spcBef>
              <a:buClr>
                <a:srgbClr val="AF1D1F"/>
              </a:buClr>
              <a:buFont typeface="Lucida Grande"/>
              <a:buChar char="-"/>
              <a:defRPr sz="2600">
                <a:solidFill>
                  <a:srgbClr val="134675"/>
                </a:solidFill>
              </a:defRPr>
            </a:lvl2pPr>
            <a:lvl3pPr marL="1828824" indent="0" algn="ctr">
              <a:buNone/>
              <a:defRPr>
                <a:solidFill>
                  <a:schemeClr val="tx1">
                    <a:tint val="75000"/>
                  </a:schemeClr>
                </a:solidFill>
              </a:defRPr>
            </a:lvl3pPr>
            <a:lvl4pPr marL="2743234" indent="0" algn="ctr">
              <a:buNone/>
              <a:defRPr>
                <a:solidFill>
                  <a:schemeClr val="tx1">
                    <a:tint val="75000"/>
                  </a:schemeClr>
                </a:solidFill>
              </a:defRPr>
            </a:lvl4pPr>
            <a:lvl5pPr marL="3657646" indent="0" algn="ctr">
              <a:buNone/>
              <a:defRPr>
                <a:solidFill>
                  <a:schemeClr val="tx1">
                    <a:tint val="75000"/>
                  </a:schemeClr>
                </a:solidFill>
              </a:defRPr>
            </a:lvl5pPr>
            <a:lvl6pPr marL="4572058" indent="0" algn="ctr">
              <a:buNone/>
              <a:defRPr>
                <a:solidFill>
                  <a:schemeClr val="tx1">
                    <a:tint val="75000"/>
                  </a:schemeClr>
                </a:solidFill>
              </a:defRPr>
            </a:lvl6pPr>
            <a:lvl7pPr marL="5486470" indent="0" algn="ctr">
              <a:buNone/>
              <a:defRPr>
                <a:solidFill>
                  <a:schemeClr val="tx1">
                    <a:tint val="75000"/>
                  </a:schemeClr>
                </a:solidFill>
              </a:defRPr>
            </a:lvl7pPr>
            <a:lvl8pPr marL="6400880" indent="0" algn="ctr">
              <a:buNone/>
              <a:defRPr>
                <a:solidFill>
                  <a:schemeClr val="tx1">
                    <a:tint val="75000"/>
                  </a:schemeClr>
                </a:solidFill>
              </a:defRPr>
            </a:lvl8pPr>
            <a:lvl9pPr marL="7315292" indent="0" algn="ctr">
              <a:buNone/>
              <a:defRPr>
                <a:solidFill>
                  <a:schemeClr val="tx1">
                    <a:tint val="75000"/>
                  </a:schemeClr>
                </a:solidFill>
              </a:defRPr>
            </a:lvl9pPr>
          </a:lstStyle>
          <a:p>
            <a:pPr lvl="0"/>
            <a:r>
              <a:rPr lang="fr-FR" dirty="0"/>
              <a:t>Cliquez pour modifier les styles du texte du masque</a:t>
            </a:r>
          </a:p>
          <a:p>
            <a:pPr lvl="1"/>
            <a:r>
              <a:rPr lang="fr-FR" dirty="0"/>
              <a:t>Deuxième niveau</a:t>
            </a:r>
          </a:p>
        </p:txBody>
      </p:sp>
      <p:sp>
        <p:nvSpPr>
          <p:cNvPr id="4" name="Espace réservé de la date 3"/>
          <p:cNvSpPr>
            <a:spLocks noGrp="1"/>
          </p:cNvSpPr>
          <p:nvPr>
            <p:ph type="dt" sz="half" idx="10"/>
          </p:nvPr>
        </p:nvSpPr>
        <p:spPr/>
        <p:txBody>
          <a:bodyPr/>
          <a:lstStyle/>
          <a:p>
            <a:fld id="{76F9F780-A0D2-694B-B8C2-EDA047F0DD74}" type="datetime1">
              <a:rPr lang="en-US" smtClean="0"/>
              <a:pPr/>
              <a:t>1/20/2026</a:t>
            </a:fld>
            <a:endParaRPr lang="fr-FR" dirty="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18099904" y="12712704"/>
            <a:ext cx="5689600" cy="730252"/>
          </a:xfrm>
        </p:spPr>
        <p:txBody>
          <a:bodyPr/>
          <a:lstStyle>
            <a:lvl1pPr>
              <a:defRPr sz="2000">
                <a:solidFill>
                  <a:srgbClr val="000000"/>
                </a:solidFill>
                <a:latin typeface="Arial"/>
                <a:cs typeface="Arial"/>
              </a:defRPr>
            </a:lvl1pPr>
          </a:lstStyle>
          <a:p>
            <a:fld id="{CC4CDF5D-D1A2-2F44-8E1D-8836F22CBCCA}" type="slidenum">
              <a:rPr lang="fr-FR" smtClean="0"/>
              <a:pPr/>
              <a:t>‹N°›</a:t>
            </a:fld>
            <a:endParaRPr lang="fr-FR" dirty="0"/>
          </a:p>
        </p:txBody>
      </p:sp>
    </p:spTree>
    <p:extLst>
      <p:ext uri="{BB962C8B-B14F-4D97-AF65-F5344CB8AC3E}">
        <p14:creationId xmlns:p14="http://schemas.microsoft.com/office/powerpoint/2010/main" val="3853747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F5EF-6587-384C-B03A-0D1C0854CD22}"/>
              </a:ext>
            </a:extLst>
          </p:cNvPr>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a:p>
        </p:txBody>
      </p:sp>
      <p:sp>
        <p:nvSpPr>
          <p:cNvPr id="3" name="Subtitle 2">
            <a:extLst>
              <a:ext uri="{FF2B5EF4-FFF2-40B4-BE49-F238E27FC236}">
                <a16:creationId xmlns:a16="http://schemas.microsoft.com/office/drawing/2014/main" id="{43A1216F-A25F-6C48-A27E-0E93ABD24C6D}"/>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EE4298C-56F4-493D-A898-4B56219710AF}"/>
              </a:ext>
            </a:extLst>
          </p:cNvPr>
          <p:cNvSpPr>
            <a:spLocks noGrp="1"/>
          </p:cNvSpPr>
          <p:nvPr>
            <p:ph type="dt" sz="half" idx="10"/>
          </p:nvPr>
        </p:nvSpPr>
        <p:spPr/>
        <p:txBody>
          <a:bodyPr/>
          <a:lstStyle>
            <a:lvl1pPr>
              <a:defRPr/>
            </a:lvl1pPr>
          </a:lstStyle>
          <a:p>
            <a:pPr>
              <a:defRPr/>
            </a:pPr>
            <a:fld id="{F97E73DC-E57A-4ED8-BE92-3FBA9A76C264}" type="datetimeFigureOut">
              <a:rPr lang="en-US"/>
              <a:pPr>
                <a:defRPr/>
              </a:pPr>
              <a:t>1/20/2026</a:t>
            </a:fld>
            <a:endParaRPr lang="en-US"/>
          </a:p>
        </p:txBody>
      </p:sp>
      <p:sp>
        <p:nvSpPr>
          <p:cNvPr id="5" name="Footer Placeholder 4">
            <a:extLst>
              <a:ext uri="{FF2B5EF4-FFF2-40B4-BE49-F238E27FC236}">
                <a16:creationId xmlns:a16="http://schemas.microsoft.com/office/drawing/2014/main" id="{90ACB325-1386-4A76-8F1B-89A7BEDC22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A9295A-5B36-47C8-BF66-315B00AA8FAD}"/>
              </a:ext>
            </a:extLst>
          </p:cNvPr>
          <p:cNvSpPr>
            <a:spLocks noGrp="1"/>
          </p:cNvSpPr>
          <p:nvPr>
            <p:ph type="sldNum" sz="quarter" idx="12"/>
          </p:nvPr>
        </p:nvSpPr>
        <p:spPr/>
        <p:txBody>
          <a:bodyPr/>
          <a:lstStyle>
            <a:lvl1pPr>
              <a:defRPr/>
            </a:lvl1pPr>
          </a:lstStyle>
          <a:p>
            <a:pPr>
              <a:defRPr/>
            </a:pPr>
            <a:fld id="{211EC299-ED04-4B7F-8281-1292DD2A4795}" type="slidenum">
              <a:rPr lang="en-US"/>
              <a:pPr>
                <a:defRPr/>
              </a:pPr>
              <a:t>‹N°›</a:t>
            </a:fld>
            <a:endParaRPr lang="en-US"/>
          </a:p>
        </p:txBody>
      </p:sp>
    </p:spTree>
    <p:extLst>
      <p:ext uri="{BB962C8B-B14F-4D97-AF65-F5344CB8AC3E}">
        <p14:creationId xmlns:p14="http://schemas.microsoft.com/office/powerpoint/2010/main" val="2973751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A77E6-DEE5-8D44-BBA9-960520C81F2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FB2DB4-A0BD-EE41-9753-3322F8F1626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FFF4A6-9D6E-407C-AB60-1AB2874F98EC}"/>
              </a:ext>
            </a:extLst>
          </p:cNvPr>
          <p:cNvSpPr>
            <a:spLocks noGrp="1"/>
          </p:cNvSpPr>
          <p:nvPr>
            <p:ph type="dt" sz="half" idx="10"/>
          </p:nvPr>
        </p:nvSpPr>
        <p:spPr/>
        <p:txBody>
          <a:bodyPr/>
          <a:lstStyle>
            <a:lvl1pPr>
              <a:defRPr/>
            </a:lvl1pPr>
          </a:lstStyle>
          <a:p>
            <a:pPr>
              <a:defRPr/>
            </a:pPr>
            <a:fld id="{D917EBF8-A2BE-4A7F-A78E-E28BF172A499}" type="datetimeFigureOut">
              <a:rPr lang="en-US"/>
              <a:pPr>
                <a:defRPr/>
              </a:pPr>
              <a:t>1/20/2026</a:t>
            </a:fld>
            <a:endParaRPr lang="en-US"/>
          </a:p>
        </p:txBody>
      </p:sp>
      <p:sp>
        <p:nvSpPr>
          <p:cNvPr id="5" name="Footer Placeholder 4">
            <a:extLst>
              <a:ext uri="{FF2B5EF4-FFF2-40B4-BE49-F238E27FC236}">
                <a16:creationId xmlns:a16="http://schemas.microsoft.com/office/drawing/2014/main" id="{3C314944-34E0-40AB-AC60-3FFF337DBF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09BB74-DD94-41B0-A588-FB18DEA57660}"/>
              </a:ext>
            </a:extLst>
          </p:cNvPr>
          <p:cNvSpPr>
            <a:spLocks noGrp="1"/>
          </p:cNvSpPr>
          <p:nvPr>
            <p:ph type="sldNum" sz="quarter" idx="12"/>
          </p:nvPr>
        </p:nvSpPr>
        <p:spPr/>
        <p:txBody>
          <a:bodyPr/>
          <a:lstStyle>
            <a:lvl1pPr>
              <a:defRPr/>
            </a:lvl1pPr>
          </a:lstStyle>
          <a:p>
            <a:pPr>
              <a:defRPr/>
            </a:pPr>
            <a:fld id="{8F5BDB88-53B7-4292-87F3-DE8EEE236787}" type="slidenum">
              <a:rPr lang="en-US"/>
              <a:pPr>
                <a:defRPr/>
              </a:pPr>
              <a:t>‹N°›</a:t>
            </a:fld>
            <a:endParaRPr lang="en-US"/>
          </a:p>
        </p:txBody>
      </p:sp>
    </p:spTree>
    <p:extLst>
      <p:ext uri="{BB962C8B-B14F-4D97-AF65-F5344CB8AC3E}">
        <p14:creationId xmlns:p14="http://schemas.microsoft.com/office/powerpoint/2010/main" val="26556967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8F983-792F-9145-9F2C-219C71184F69}"/>
              </a:ext>
            </a:extLst>
          </p:cNvPr>
          <p:cNvSpPr>
            <a:spLocks noGrp="1"/>
          </p:cNvSpPr>
          <p:nvPr>
            <p:ph type="title"/>
          </p:nvPr>
        </p:nvSpPr>
        <p:spPr>
          <a:xfrm>
            <a:off x="1663700" y="3419477"/>
            <a:ext cx="21031200" cy="5705474"/>
          </a:xfrm>
        </p:spPr>
        <p:txBody>
          <a:bodyPr anchor="b"/>
          <a:lstStyle>
            <a:lvl1pPr>
              <a:defRPr sz="12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2D8C38E-4290-5D40-831D-E6DEA8A0600B}"/>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4D50F2-4355-4E18-A699-AEA4357218CD}"/>
              </a:ext>
            </a:extLst>
          </p:cNvPr>
          <p:cNvSpPr>
            <a:spLocks noGrp="1"/>
          </p:cNvSpPr>
          <p:nvPr>
            <p:ph type="dt" sz="half" idx="10"/>
          </p:nvPr>
        </p:nvSpPr>
        <p:spPr/>
        <p:txBody>
          <a:bodyPr/>
          <a:lstStyle>
            <a:lvl1pPr>
              <a:defRPr/>
            </a:lvl1pPr>
          </a:lstStyle>
          <a:p>
            <a:pPr>
              <a:defRPr/>
            </a:pPr>
            <a:fld id="{B944AA9B-4455-4F5C-8E5C-67C90AAE44C9}" type="datetimeFigureOut">
              <a:rPr lang="en-US"/>
              <a:pPr>
                <a:defRPr/>
              </a:pPr>
              <a:t>1/20/2026</a:t>
            </a:fld>
            <a:endParaRPr lang="en-US"/>
          </a:p>
        </p:txBody>
      </p:sp>
      <p:sp>
        <p:nvSpPr>
          <p:cNvPr id="5" name="Footer Placeholder 4">
            <a:extLst>
              <a:ext uri="{FF2B5EF4-FFF2-40B4-BE49-F238E27FC236}">
                <a16:creationId xmlns:a16="http://schemas.microsoft.com/office/drawing/2014/main" id="{2BA3C0BB-FC18-4876-B7C1-A5B03928AF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E599C0-5D35-4405-AD28-8473B73F93A3}"/>
              </a:ext>
            </a:extLst>
          </p:cNvPr>
          <p:cNvSpPr>
            <a:spLocks noGrp="1"/>
          </p:cNvSpPr>
          <p:nvPr>
            <p:ph type="sldNum" sz="quarter" idx="12"/>
          </p:nvPr>
        </p:nvSpPr>
        <p:spPr/>
        <p:txBody>
          <a:bodyPr/>
          <a:lstStyle>
            <a:lvl1pPr>
              <a:defRPr/>
            </a:lvl1pPr>
          </a:lstStyle>
          <a:p>
            <a:pPr>
              <a:defRPr/>
            </a:pPr>
            <a:fld id="{818A0D97-D42A-4AF0-A1E7-B26984C59BA3}" type="slidenum">
              <a:rPr lang="en-US"/>
              <a:pPr>
                <a:defRPr/>
              </a:pPr>
              <a:t>‹N°›</a:t>
            </a:fld>
            <a:endParaRPr lang="en-US"/>
          </a:p>
        </p:txBody>
      </p:sp>
    </p:spTree>
    <p:extLst>
      <p:ext uri="{BB962C8B-B14F-4D97-AF65-F5344CB8AC3E}">
        <p14:creationId xmlns:p14="http://schemas.microsoft.com/office/powerpoint/2010/main" val="2143107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B79C6-53B6-2243-94A1-64CD9A81363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F9AAEEC-4900-0B4E-ABAB-31362BD4D978}"/>
              </a:ext>
            </a:extLst>
          </p:cNvPr>
          <p:cNvSpPr>
            <a:spLocks noGrp="1"/>
          </p:cNvSpPr>
          <p:nvPr>
            <p:ph sz="half" idx="1"/>
          </p:nvPr>
        </p:nvSpPr>
        <p:spPr>
          <a:xfrm>
            <a:off x="1676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CE010B5-491A-0C43-A081-723A0ECEAEED}"/>
              </a:ext>
            </a:extLst>
          </p:cNvPr>
          <p:cNvSpPr>
            <a:spLocks noGrp="1"/>
          </p:cNvSpPr>
          <p:nvPr>
            <p:ph sz="half" idx="2"/>
          </p:nvPr>
        </p:nvSpPr>
        <p:spPr>
          <a:xfrm>
            <a:off x="12344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A494C34D-A42B-480A-A76F-0DDC18C42E23}"/>
              </a:ext>
            </a:extLst>
          </p:cNvPr>
          <p:cNvSpPr>
            <a:spLocks noGrp="1"/>
          </p:cNvSpPr>
          <p:nvPr>
            <p:ph type="dt" sz="half" idx="10"/>
          </p:nvPr>
        </p:nvSpPr>
        <p:spPr/>
        <p:txBody>
          <a:bodyPr/>
          <a:lstStyle>
            <a:lvl1pPr>
              <a:defRPr/>
            </a:lvl1pPr>
          </a:lstStyle>
          <a:p>
            <a:pPr>
              <a:defRPr/>
            </a:pPr>
            <a:fld id="{1750164B-6D4F-46B7-B2FD-42630D3B4A07}" type="datetimeFigureOut">
              <a:rPr lang="en-US"/>
              <a:pPr>
                <a:defRPr/>
              </a:pPr>
              <a:t>1/20/2026</a:t>
            </a:fld>
            <a:endParaRPr lang="en-US"/>
          </a:p>
        </p:txBody>
      </p:sp>
      <p:sp>
        <p:nvSpPr>
          <p:cNvPr id="6" name="Footer Placeholder 4">
            <a:extLst>
              <a:ext uri="{FF2B5EF4-FFF2-40B4-BE49-F238E27FC236}">
                <a16:creationId xmlns:a16="http://schemas.microsoft.com/office/drawing/2014/main" id="{BF0F660B-34FA-485D-B994-AB52DB1746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FC2EF0-5B5A-4335-ACD5-E909322DD188}"/>
              </a:ext>
            </a:extLst>
          </p:cNvPr>
          <p:cNvSpPr>
            <a:spLocks noGrp="1"/>
          </p:cNvSpPr>
          <p:nvPr>
            <p:ph type="sldNum" sz="quarter" idx="12"/>
          </p:nvPr>
        </p:nvSpPr>
        <p:spPr/>
        <p:txBody>
          <a:bodyPr/>
          <a:lstStyle>
            <a:lvl1pPr>
              <a:defRPr/>
            </a:lvl1pPr>
          </a:lstStyle>
          <a:p>
            <a:pPr>
              <a:defRPr/>
            </a:pPr>
            <a:fld id="{2A873A16-F2E0-432E-BBCC-4D27184B9D4A}" type="slidenum">
              <a:rPr lang="en-US"/>
              <a:pPr>
                <a:defRPr/>
              </a:pPr>
              <a:t>‹N°›</a:t>
            </a:fld>
            <a:endParaRPr lang="en-US"/>
          </a:p>
        </p:txBody>
      </p:sp>
    </p:spTree>
    <p:extLst>
      <p:ext uri="{BB962C8B-B14F-4D97-AF65-F5344CB8AC3E}">
        <p14:creationId xmlns:p14="http://schemas.microsoft.com/office/powerpoint/2010/main" val="156363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1757-F0B8-6F4D-B7B7-426B723E48CA}"/>
              </a:ext>
            </a:extLst>
          </p:cNvPr>
          <p:cNvSpPr>
            <a:spLocks noGrp="1"/>
          </p:cNvSpPr>
          <p:nvPr>
            <p:ph type="title"/>
          </p:nvPr>
        </p:nvSpPr>
        <p:spPr>
          <a:xfrm>
            <a:off x="1679576" y="730251"/>
            <a:ext cx="21031200" cy="2651126"/>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33FD05-4AF5-D842-8DFC-13BA01E41F65}"/>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4" name="Content Placeholder 3">
            <a:extLst>
              <a:ext uri="{FF2B5EF4-FFF2-40B4-BE49-F238E27FC236}">
                <a16:creationId xmlns:a16="http://schemas.microsoft.com/office/drawing/2014/main" id="{A3E1B862-B695-8F45-BE6F-9AD030BB59BB}"/>
              </a:ext>
            </a:extLst>
          </p:cNvPr>
          <p:cNvSpPr>
            <a:spLocks noGrp="1"/>
          </p:cNvSpPr>
          <p:nvPr>
            <p:ph sz="half" idx="2"/>
          </p:nvPr>
        </p:nvSpPr>
        <p:spPr>
          <a:xfrm>
            <a:off x="1679577" y="5010150"/>
            <a:ext cx="10315574"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F77C096-BCBC-AF46-94F7-B2B63FDBC36B}"/>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6" name="Content Placeholder 5">
            <a:extLst>
              <a:ext uri="{FF2B5EF4-FFF2-40B4-BE49-F238E27FC236}">
                <a16:creationId xmlns:a16="http://schemas.microsoft.com/office/drawing/2014/main" id="{6E9AA1A4-B6D6-2C47-8003-A745117BC617}"/>
              </a:ext>
            </a:extLst>
          </p:cNvPr>
          <p:cNvSpPr>
            <a:spLocks noGrp="1"/>
          </p:cNvSpPr>
          <p:nvPr>
            <p:ph sz="quarter" idx="4"/>
          </p:nvPr>
        </p:nvSpPr>
        <p:spPr>
          <a:xfrm>
            <a:off x="12344400" y="5010150"/>
            <a:ext cx="10366376"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4FEA19D7-706E-494C-8EF4-C98A75366FD0}"/>
              </a:ext>
            </a:extLst>
          </p:cNvPr>
          <p:cNvSpPr>
            <a:spLocks noGrp="1"/>
          </p:cNvSpPr>
          <p:nvPr>
            <p:ph type="dt" sz="half" idx="10"/>
          </p:nvPr>
        </p:nvSpPr>
        <p:spPr/>
        <p:txBody>
          <a:bodyPr/>
          <a:lstStyle>
            <a:lvl1pPr>
              <a:defRPr/>
            </a:lvl1pPr>
          </a:lstStyle>
          <a:p>
            <a:pPr>
              <a:defRPr/>
            </a:pPr>
            <a:fld id="{9348DEE7-A50E-4052-8B97-739601396402}" type="datetimeFigureOut">
              <a:rPr lang="en-US"/>
              <a:pPr>
                <a:defRPr/>
              </a:pPr>
              <a:t>1/20/2026</a:t>
            </a:fld>
            <a:endParaRPr lang="en-US"/>
          </a:p>
        </p:txBody>
      </p:sp>
      <p:sp>
        <p:nvSpPr>
          <p:cNvPr id="8" name="Footer Placeholder 4">
            <a:extLst>
              <a:ext uri="{FF2B5EF4-FFF2-40B4-BE49-F238E27FC236}">
                <a16:creationId xmlns:a16="http://schemas.microsoft.com/office/drawing/2014/main" id="{868C6760-8F04-4DD9-93AE-8C4F3E3C680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867DB63-96FD-4BCB-B748-01F30FC905F4}"/>
              </a:ext>
            </a:extLst>
          </p:cNvPr>
          <p:cNvSpPr>
            <a:spLocks noGrp="1"/>
          </p:cNvSpPr>
          <p:nvPr>
            <p:ph type="sldNum" sz="quarter" idx="12"/>
          </p:nvPr>
        </p:nvSpPr>
        <p:spPr/>
        <p:txBody>
          <a:bodyPr/>
          <a:lstStyle>
            <a:lvl1pPr>
              <a:defRPr/>
            </a:lvl1pPr>
          </a:lstStyle>
          <a:p>
            <a:pPr>
              <a:defRPr/>
            </a:pPr>
            <a:fld id="{0FC4C286-29A0-4EC7-AA26-C928D133BB45}" type="slidenum">
              <a:rPr lang="en-US"/>
              <a:pPr>
                <a:defRPr/>
              </a:pPr>
              <a:t>‹N°›</a:t>
            </a:fld>
            <a:endParaRPr lang="en-US"/>
          </a:p>
        </p:txBody>
      </p:sp>
    </p:spTree>
    <p:extLst>
      <p:ext uri="{BB962C8B-B14F-4D97-AF65-F5344CB8AC3E}">
        <p14:creationId xmlns:p14="http://schemas.microsoft.com/office/powerpoint/2010/main" val="29467985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FE889-3573-2243-A5AD-BAD9C8999660}"/>
              </a:ext>
            </a:extLst>
          </p:cNvPr>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C22A2EE8-DB3E-4A2B-9C5A-6F9E0D3AC0D0}"/>
              </a:ext>
            </a:extLst>
          </p:cNvPr>
          <p:cNvSpPr>
            <a:spLocks noGrp="1"/>
          </p:cNvSpPr>
          <p:nvPr>
            <p:ph type="dt" sz="half" idx="10"/>
          </p:nvPr>
        </p:nvSpPr>
        <p:spPr/>
        <p:txBody>
          <a:bodyPr/>
          <a:lstStyle>
            <a:lvl1pPr>
              <a:defRPr/>
            </a:lvl1pPr>
          </a:lstStyle>
          <a:p>
            <a:pPr>
              <a:defRPr/>
            </a:pPr>
            <a:fld id="{598FB598-FF85-4856-B989-3F6F8F3D1146}" type="datetimeFigureOut">
              <a:rPr lang="en-US"/>
              <a:pPr>
                <a:defRPr/>
              </a:pPr>
              <a:t>1/20/2026</a:t>
            </a:fld>
            <a:endParaRPr lang="en-US"/>
          </a:p>
        </p:txBody>
      </p:sp>
      <p:sp>
        <p:nvSpPr>
          <p:cNvPr id="4" name="Footer Placeholder 4">
            <a:extLst>
              <a:ext uri="{FF2B5EF4-FFF2-40B4-BE49-F238E27FC236}">
                <a16:creationId xmlns:a16="http://schemas.microsoft.com/office/drawing/2014/main" id="{C6781B94-756B-4EC0-88E0-2A15B71E899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80B67ED-59DC-4E59-AB8D-E7A0BEDA2FB0}"/>
              </a:ext>
            </a:extLst>
          </p:cNvPr>
          <p:cNvSpPr>
            <a:spLocks noGrp="1"/>
          </p:cNvSpPr>
          <p:nvPr>
            <p:ph type="sldNum" sz="quarter" idx="12"/>
          </p:nvPr>
        </p:nvSpPr>
        <p:spPr/>
        <p:txBody>
          <a:bodyPr/>
          <a:lstStyle>
            <a:lvl1pPr>
              <a:defRPr/>
            </a:lvl1pPr>
          </a:lstStyle>
          <a:p>
            <a:pPr>
              <a:defRPr/>
            </a:pPr>
            <a:fld id="{9627C4F3-A476-45BC-A320-727970834330}" type="slidenum">
              <a:rPr lang="en-US"/>
              <a:pPr>
                <a:defRPr/>
              </a:pPr>
              <a:t>‹N°›</a:t>
            </a:fld>
            <a:endParaRPr lang="en-US"/>
          </a:p>
        </p:txBody>
      </p:sp>
    </p:spTree>
    <p:extLst>
      <p:ext uri="{BB962C8B-B14F-4D97-AF65-F5344CB8AC3E}">
        <p14:creationId xmlns:p14="http://schemas.microsoft.com/office/powerpoint/2010/main" val="1817357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D87B98-D6C7-41E5-8BB5-48047B92ABF9}"/>
              </a:ext>
            </a:extLst>
          </p:cNvPr>
          <p:cNvSpPr>
            <a:spLocks noGrp="1"/>
          </p:cNvSpPr>
          <p:nvPr>
            <p:ph type="dt" sz="half" idx="10"/>
          </p:nvPr>
        </p:nvSpPr>
        <p:spPr/>
        <p:txBody>
          <a:bodyPr/>
          <a:lstStyle>
            <a:lvl1pPr>
              <a:defRPr/>
            </a:lvl1pPr>
          </a:lstStyle>
          <a:p>
            <a:pPr>
              <a:defRPr/>
            </a:pPr>
            <a:fld id="{9AC6C949-FE7D-4668-B2C7-8385B2D082B0}" type="datetimeFigureOut">
              <a:rPr lang="en-US"/>
              <a:pPr>
                <a:defRPr/>
              </a:pPr>
              <a:t>1/20/2026</a:t>
            </a:fld>
            <a:endParaRPr lang="en-US"/>
          </a:p>
        </p:txBody>
      </p:sp>
      <p:sp>
        <p:nvSpPr>
          <p:cNvPr id="3" name="Footer Placeholder 4">
            <a:extLst>
              <a:ext uri="{FF2B5EF4-FFF2-40B4-BE49-F238E27FC236}">
                <a16:creationId xmlns:a16="http://schemas.microsoft.com/office/drawing/2014/main" id="{38E9C1FA-EB42-4CCC-B5DC-86FD9B1559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4C6643E-6440-4D77-980E-5033C52BD8A3}"/>
              </a:ext>
            </a:extLst>
          </p:cNvPr>
          <p:cNvSpPr>
            <a:spLocks noGrp="1"/>
          </p:cNvSpPr>
          <p:nvPr>
            <p:ph type="sldNum" sz="quarter" idx="12"/>
          </p:nvPr>
        </p:nvSpPr>
        <p:spPr/>
        <p:txBody>
          <a:bodyPr/>
          <a:lstStyle>
            <a:lvl1pPr>
              <a:defRPr/>
            </a:lvl1pPr>
          </a:lstStyle>
          <a:p>
            <a:pPr>
              <a:defRPr/>
            </a:pPr>
            <a:fld id="{B9F3FE1F-EA6C-4A5C-A940-4400216B9BD8}" type="slidenum">
              <a:rPr lang="en-US"/>
              <a:pPr>
                <a:defRPr/>
              </a:pPr>
              <a:t>‹N°›</a:t>
            </a:fld>
            <a:endParaRPr lang="en-US"/>
          </a:p>
        </p:txBody>
      </p:sp>
    </p:spTree>
    <p:extLst>
      <p:ext uri="{BB962C8B-B14F-4D97-AF65-F5344CB8AC3E}">
        <p14:creationId xmlns:p14="http://schemas.microsoft.com/office/powerpoint/2010/main" val="395012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610FD-2042-E349-8335-F842E847DDA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0A48C5E-0A94-EF4E-A25B-B80D313981C7}"/>
              </a:ext>
            </a:extLst>
          </p:cNvPr>
          <p:cNvSpPr>
            <a:spLocks noGrp="1"/>
          </p:cNvSpPr>
          <p:nvPr>
            <p:ph type="dt" sz="half" idx="10"/>
          </p:nvPr>
        </p:nvSpPr>
        <p:spPr/>
        <p:txBody>
          <a:bodyPr/>
          <a:lstStyle/>
          <a:p>
            <a:fld id="{F7DDBD8A-A952-374E-815E-FB6F25E164D3}" type="datetime1">
              <a:rPr lang="fr-FR" smtClean="0"/>
              <a:t>20/01/2026</a:t>
            </a:fld>
            <a:endParaRPr lang="fr-FR"/>
          </a:p>
        </p:txBody>
      </p:sp>
      <p:sp>
        <p:nvSpPr>
          <p:cNvPr id="4" name="Espace réservé du pied de page 3">
            <a:extLst>
              <a:ext uri="{FF2B5EF4-FFF2-40B4-BE49-F238E27FC236}">
                <a16:creationId xmlns:a16="http://schemas.microsoft.com/office/drawing/2014/main" id="{C0CC4549-9ABB-A342-B646-2320E123DBF2}"/>
              </a:ext>
            </a:extLst>
          </p:cNvPr>
          <p:cNvSpPr>
            <a:spLocks noGrp="1"/>
          </p:cNvSpPr>
          <p:nvPr>
            <p:ph type="ftr" sz="quarter" idx="11"/>
          </p:nvPr>
        </p:nvSpPr>
        <p:spPr/>
        <p:txBody>
          <a:bodyPr/>
          <a:lstStyle/>
          <a:p>
            <a:r>
              <a:rPr lang="fr-FR"/>
              <a:t>Réunion  CRMW le 22 novembre 2022</a:t>
            </a:r>
          </a:p>
        </p:txBody>
      </p:sp>
      <p:sp>
        <p:nvSpPr>
          <p:cNvPr id="5" name="Espace réservé du numéro de diapositive 4">
            <a:extLst>
              <a:ext uri="{FF2B5EF4-FFF2-40B4-BE49-F238E27FC236}">
                <a16:creationId xmlns:a16="http://schemas.microsoft.com/office/drawing/2014/main" id="{8C81B49B-B2B5-044D-98D5-BAB781FDA5A1}"/>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14701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38AC-6ED3-084A-BF8F-CEC6480FCA40}"/>
              </a:ext>
            </a:extLst>
          </p:cNvPr>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C7D9AC-F8BB-7941-A650-CE19C07C6736}"/>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839099A-9D95-8342-8BD9-F0667CB33F3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3">
            <a:extLst>
              <a:ext uri="{FF2B5EF4-FFF2-40B4-BE49-F238E27FC236}">
                <a16:creationId xmlns:a16="http://schemas.microsoft.com/office/drawing/2014/main" id="{D1074FF8-775F-4217-9059-F1AB46737954}"/>
              </a:ext>
            </a:extLst>
          </p:cNvPr>
          <p:cNvSpPr>
            <a:spLocks noGrp="1"/>
          </p:cNvSpPr>
          <p:nvPr>
            <p:ph type="dt" sz="half" idx="10"/>
          </p:nvPr>
        </p:nvSpPr>
        <p:spPr/>
        <p:txBody>
          <a:bodyPr/>
          <a:lstStyle>
            <a:lvl1pPr>
              <a:defRPr/>
            </a:lvl1pPr>
          </a:lstStyle>
          <a:p>
            <a:pPr>
              <a:defRPr/>
            </a:pPr>
            <a:fld id="{2433DA48-DABB-433A-B90D-D750BC968618}" type="datetimeFigureOut">
              <a:rPr lang="en-US"/>
              <a:pPr>
                <a:defRPr/>
              </a:pPr>
              <a:t>1/20/2026</a:t>
            </a:fld>
            <a:endParaRPr lang="en-US"/>
          </a:p>
        </p:txBody>
      </p:sp>
      <p:sp>
        <p:nvSpPr>
          <p:cNvPr id="6" name="Footer Placeholder 4">
            <a:extLst>
              <a:ext uri="{FF2B5EF4-FFF2-40B4-BE49-F238E27FC236}">
                <a16:creationId xmlns:a16="http://schemas.microsoft.com/office/drawing/2014/main" id="{50367BC3-82EE-4F16-BD70-EB9A2A6670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72973A-6319-4D89-8D57-73F9588F0E49}"/>
              </a:ext>
            </a:extLst>
          </p:cNvPr>
          <p:cNvSpPr>
            <a:spLocks noGrp="1"/>
          </p:cNvSpPr>
          <p:nvPr>
            <p:ph type="sldNum" sz="quarter" idx="12"/>
          </p:nvPr>
        </p:nvSpPr>
        <p:spPr/>
        <p:txBody>
          <a:bodyPr/>
          <a:lstStyle>
            <a:lvl1pPr>
              <a:defRPr/>
            </a:lvl1pPr>
          </a:lstStyle>
          <a:p>
            <a:pPr>
              <a:defRPr/>
            </a:pPr>
            <a:fld id="{0CD78F37-0E6C-469E-AE0A-765DDBA5A0FE}" type="slidenum">
              <a:rPr lang="en-US"/>
              <a:pPr>
                <a:defRPr/>
              </a:pPr>
              <a:t>‹N°›</a:t>
            </a:fld>
            <a:endParaRPr lang="en-US"/>
          </a:p>
        </p:txBody>
      </p:sp>
    </p:spTree>
    <p:extLst>
      <p:ext uri="{BB962C8B-B14F-4D97-AF65-F5344CB8AC3E}">
        <p14:creationId xmlns:p14="http://schemas.microsoft.com/office/powerpoint/2010/main" val="1085844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D9A0-ED6D-6040-A79C-6428F57AB3D3}"/>
              </a:ext>
            </a:extLst>
          </p:cNvPr>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6C3FC4A-E8F6-FD48-A313-09F985BFFC35}"/>
              </a:ext>
            </a:extLst>
          </p:cNvPr>
          <p:cNvSpPr>
            <a:spLocks noGrp="1"/>
          </p:cNvSpPr>
          <p:nvPr>
            <p:ph type="pic" idx="1"/>
          </p:nvPr>
        </p:nvSpPr>
        <p:spPr>
          <a:xfrm>
            <a:off x="10366376" y="1974851"/>
            <a:ext cx="12344400" cy="974725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a:extLst>
              <a:ext uri="{FF2B5EF4-FFF2-40B4-BE49-F238E27FC236}">
                <a16:creationId xmlns:a16="http://schemas.microsoft.com/office/drawing/2014/main" id="{75F2473D-9A0D-9A4A-87F5-D9CFA8697703}"/>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3">
            <a:extLst>
              <a:ext uri="{FF2B5EF4-FFF2-40B4-BE49-F238E27FC236}">
                <a16:creationId xmlns:a16="http://schemas.microsoft.com/office/drawing/2014/main" id="{A067AFB9-1C82-49AA-849A-9246E4595AC2}"/>
              </a:ext>
            </a:extLst>
          </p:cNvPr>
          <p:cNvSpPr>
            <a:spLocks noGrp="1"/>
          </p:cNvSpPr>
          <p:nvPr>
            <p:ph type="dt" sz="half" idx="10"/>
          </p:nvPr>
        </p:nvSpPr>
        <p:spPr/>
        <p:txBody>
          <a:bodyPr/>
          <a:lstStyle>
            <a:lvl1pPr>
              <a:defRPr/>
            </a:lvl1pPr>
          </a:lstStyle>
          <a:p>
            <a:pPr>
              <a:defRPr/>
            </a:pPr>
            <a:fld id="{8BF25168-242A-4DB2-80EA-B43F9EAB2EEC}" type="datetimeFigureOut">
              <a:rPr lang="en-US"/>
              <a:pPr>
                <a:defRPr/>
              </a:pPr>
              <a:t>1/20/2026</a:t>
            </a:fld>
            <a:endParaRPr lang="en-US"/>
          </a:p>
        </p:txBody>
      </p:sp>
      <p:sp>
        <p:nvSpPr>
          <p:cNvPr id="6" name="Footer Placeholder 4">
            <a:extLst>
              <a:ext uri="{FF2B5EF4-FFF2-40B4-BE49-F238E27FC236}">
                <a16:creationId xmlns:a16="http://schemas.microsoft.com/office/drawing/2014/main" id="{05AAE85C-6213-4C70-B791-D4BF2BFD41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E2912C-34CB-4176-8CA3-4C7D4ABEBD6A}"/>
              </a:ext>
            </a:extLst>
          </p:cNvPr>
          <p:cNvSpPr>
            <a:spLocks noGrp="1"/>
          </p:cNvSpPr>
          <p:nvPr>
            <p:ph type="sldNum" sz="quarter" idx="12"/>
          </p:nvPr>
        </p:nvSpPr>
        <p:spPr/>
        <p:txBody>
          <a:bodyPr/>
          <a:lstStyle>
            <a:lvl1pPr>
              <a:defRPr/>
            </a:lvl1pPr>
          </a:lstStyle>
          <a:p>
            <a:pPr>
              <a:defRPr/>
            </a:pPr>
            <a:fld id="{D48FCE22-1E32-45DA-8E5A-6B845EEA5190}" type="slidenum">
              <a:rPr lang="en-US"/>
              <a:pPr>
                <a:defRPr/>
              </a:pPr>
              <a:t>‹N°›</a:t>
            </a:fld>
            <a:endParaRPr lang="en-US"/>
          </a:p>
        </p:txBody>
      </p:sp>
    </p:spTree>
    <p:extLst>
      <p:ext uri="{BB962C8B-B14F-4D97-AF65-F5344CB8AC3E}">
        <p14:creationId xmlns:p14="http://schemas.microsoft.com/office/powerpoint/2010/main" val="3983240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04C6-B3F7-E840-9910-5768C34FD83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FC691E4-2BC8-5243-B594-17E6112109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23121E-369A-4EF7-99E5-06672FE3E41A}"/>
              </a:ext>
            </a:extLst>
          </p:cNvPr>
          <p:cNvSpPr>
            <a:spLocks noGrp="1"/>
          </p:cNvSpPr>
          <p:nvPr>
            <p:ph type="dt" sz="half" idx="10"/>
          </p:nvPr>
        </p:nvSpPr>
        <p:spPr/>
        <p:txBody>
          <a:bodyPr/>
          <a:lstStyle>
            <a:lvl1pPr>
              <a:defRPr/>
            </a:lvl1pPr>
          </a:lstStyle>
          <a:p>
            <a:pPr>
              <a:defRPr/>
            </a:pPr>
            <a:fld id="{89AC910D-B406-42BA-B334-5BD5B9E2EE3D}" type="datetimeFigureOut">
              <a:rPr lang="en-US"/>
              <a:pPr>
                <a:defRPr/>
              </a:pPr>
              <a:t>1/20/2026</a:t>
            </a:fld>
            <a:endParaRPr lang="en-US"/>
          </a:p>
        </p:txBody>
      </p:sp>
      <p:sp>
        <p:nvSpPr>
          <p:cNvPr id="5" name="Footer Placeholder 4">
            <a:extLst>
              <a:ext uri="{FF2B5EF4-FFF2-40B4-BE49-F238E27FC236}">
                <a16:creationId xmlns:a16="http://schemas.microsoft.com/office/drawing/2014/main" id="{7BF09E15-3A16-4E49-ADF6-89FE2C36F8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69A326-ACC4-4F9E-95BD-7FF6F437CDDE}"/>
              </a:ext>
            </a:extLst>
          </p:cNvPr>
          <p:cNvSpPr>
            <a:spLocks noGrp="1"/>
          </p:cNvSpPr>
          <p:nvPr>
            <p:ph type="sldNum" sz="quarter" idx="12"/>
          </p:nvPr>
        </p:nvSpPr>
        <p:spPr/>
        <p:txBody>
          <a:bodyPr/>
          <a:lstStyle>
            <a:lvl1pPr>
              <a:defRPr/>
            </a:lvl1pPr>
          </a:lstStyle>
          <a:p>
            <a:pPr>
              <a:defRPr/>
            </a:pPr>
            <a:fld id="{922EE7B1-190A-4B1B-8995-9F140265C247}" type="slidenum">
              <a:rPr lang="en-US"/>
              <a:pPr>
                <a:defRPr/>
              </a:pPr>
              <a:t>‹N°›</a:t>
            </a:fld>
            <a:endParaRPr lang="en-US"/>
          </a:p>
        </p:txBody>
      </p:sp>
    </p:spTree>
    <p:extLst>
      <p:ext uri="{BB962C8B-B14F-4D97-AF65-F5344CB8AC3E}">
        <p14:creationId xmlns:p14="http://schemas.microsoft.com/office/powerpoint/2010/main" val="409548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CBF49-3FCE-A043-BC16-8E5DC1E73CCE}"/>
              </a:ext>
            </a:extLst>
          </p:cNvPr>
          <p:cNvSpPr>
            <a:spLocks noGrp="1"/>
          </p:cNvSpPr>
          <p:nvPr>
            <p:ph type="title" orient="vert"/>
          </p:nvPr>
        </p:nvSpPr>
        <p:spPr>
          <a:xfrm>
            <a:off x="17449800" y="730250"/>
            <a:ext cx="5257800" cy="11623676"/>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7571206-A119-7C4D-8F23-9D52CB2AFDF8}"/>
              </a:ext>
            </a:extLst>
          </p:cNvPr>
          <p:cNvSpPr>
            <a:spLocks noGrp="1"/>
          </p:cNvSpPr>
          <p:nvPr>
            <p:ph type="body" orient="vert" idx="1"/>
          </p:nvPr>
        </p:nvSpPr>
        <p:spPr>
          <a:xfrm>
            <a:off x="1676400" y="730250"/>
            <a:ext cx="15468600"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B58DF6-2C7A-4167-B48A-1150B6EC71CB}"/>
              </a:ext>
            </a:extLst>
          </p:cNvPr>
          <p:cNvSpPr>
            <a:spLocks noGrp="1"/>
          </p:cNvSpPr>
          <p:nvPr>
            <p:ph type="dt" sz="half" idx="10"/>
          </p:nvPr>
        </p:nvSpPr>
        <p:spPr/>
        <p:txBody>
          <a:bodyPr/>
          <a:lstStyle>
            <a:lvl1pPr>
              <a:defRPr/>
            </a:lvl1pPr>
          </a:lstStyle>
          <a:p>
            <a:pPr>
              <a:defRPr/>
            </a:pPr>
            <a:fld id="{CA866663-1B37-4D97-8AC5-9E500DDF50FE}" type="datetimeFigureOut">
              <a:rPr lang="en-US"/>
              <a:pPr>
                <a:defRPr/>
              </a:pPr>
              <a:t>1/20/2026</a:t>
            </a:fld>
            <a:endParaRPr lang="en-US"/>
          </a:p>
        </p:txBody>
      </p:sp>
      <p:sp>
        <p:nvSpPr>
          <p:cNvPr id="5" name="Footer Placeholder 4">
            <a:extLst>
              <a:ext uri="{FF2B5EF4-FFF2-40B4-BE49-F238E27FC236}">
                <a16:creationId xmlns:a16="http://schemas.microsoft.com/office/drawing/2014/main" id="{4910DB83-5AA2-48CA-94D2-7F299CDE0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C6B1B1-CF88-4682-BE5F-311FE6F89AAE}"/>
              </a:ext>
            </a:extLst>
          </p:cNvPr>
          <p:cNvSpPr>
            <a:spLocks noGrp="1"/>
          </p:cNvSpPr>
          <p:nvPr>
            <p:ph type="sldNum" sz="quarter" idx="12"/>
          </p:nvPr>
        </p:nvSpPr>
        <p:spPr/>
        <p:txBody>
          <a:bodyPr/>
          <a:lstStyle>
            <a:lvl1pPr>
              <a:defRPr/>
            </a:lvl1pPr>
          </a:lstStyle>
          <a:p>
            <a:pPr>
              <a:defRPr/>
            </a:pPr>
            <a:fld id="{A43E129E-F620-4F0C-A5D5-B9D89F0037F3}" type="slidenum">
              <a:rPr lang="en-US"/>
              <a:pPr>
                <a:defRPr/>
              </a:pPr>
              <a:t>‹N°›</a:t>
            </a:fld>
            <a:endParaRPr lang="en-US"/>
          </a:p>
        </p:txBody>
      </p:sp>
    </p:spTree>
    <p:extLst>
      <p:ext uri="{BB962C8B-B14F-4D97-AF65-F5344CB8AC3E}">
        <p14:creationId xmlns:p14="http://schemas.microsoft.com/office/powerpoint/2010/main" val="3711161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AD795A9-1839-8F4E-8F5A-E87B4DC9FF5D}"/>
              </a:ext>
            </a:extLst>
          </p:cNvPr>
          <p:cNvSpPr>
            <a:spLocks noGrp="1"/>
          </p:cNvSpPr>
          <p:nvPr>
            <p:ph type="dt" sz="half" idx="10"/>
          </p:nvPr>
        </p:nvSpPr>
        <p:spPr/>
        <p:txBody>
          <a:bodyPr/>
          <a:lstStyle/>
          <a:p>
            <a:fld id="{7C4496D2-65EF-754C-9013-9C97AFB0C193}" type="datetime1">
              <a:rPr lang="fr-FR" smtClean="0"/>
              <a:t>20/01/2026</a:t>
            </a:fld>
            <a:endParaRPr lang="fr-FR"/>
          </a:p>
        </p:txBody>
      </p:sp>
      <p:sp>
        <p:nvSpPr>
          <p:cNvPr id="3" name="Espace réservé du pied de page 2">
            <a:extLst>
              <a:ext uri="{FF2B5EF4-FFF2-40B4-BE49-F238E27FC236}">
                <a16:creationId xmlns:a16="http://schemas.microsoft.com/office/drawing/2014/main" id="{45D96447-E0A0-9943-B2ED-C20219277585}"/>
              </a:ext>
            </a:extLst>
          </p:cNvPr>
          <p:cNvSpPr>
            <a:spLocks noGrp="1"/>
          </p:cNvSpPr>
          <p:nvPr>
            <p:ph type="ftr" sz="quarter" idx="11"/>
          </p:nvPr>
        </p:nvSpPr>
        <p:spPr/>
        <p:txBody>
          <a:bodyPr/>
          <a:lstStyle/>
          <a:p>
            <a:r>
              <a:rPr lang="fr-FR"/>
              <a:t>Réunion  CRMW le 22 novembre 2022</a:t>
            </a:r>
          </a:p>
        </p:txBody>
      </p:sp>
      <p:sp>
        <p:nvSpPr>
          <p:cNvPr id="4" name="Espace réservé du numéro de diapositive 3">
            <a:extLst>
              <a:ext uri="{FF2B5EF4-FFF2-40B4-BE49-F238E27FC236}">
                <a16:creationId xmlns:a16="http://schemas.microsoft.com/office/drawing/2014/main" id="{99AD0DFF-2BC3-AC40-B3A0-B52DD7F3529F}"/>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311416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99B9D-7C11-D741-A4AF-880AF92BFE2C}"/>
              </a:ext>
            </a:extLst>
          </p:cNvPr>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du contenu 2">
            <a:extLst>
              <a:ext uri="{FF2B5EF4-FFF2-40B4-BE49-F238E27FC236}">
                <a16:creationId xmlns:a16="http://schemas.microsoft.com/office/drawing/2014/main" id="{19F7B3BD-812A-4C4D-9BED-3E748598BD6F}"/>
              </a:ext>
            </a:extLst>
          </p:cNvPr>
          <p:cNvSpPr>
            <a:spLocks noGrp="1"/>
          </p:cNvSpPr>
          <p:nvPr>
            <p:ph idx="1"/>
          </p:nvPr>
        </p:nvSpPr>
        <p:spPr>
          <a:xfrm>
            <a:off x="10366376" y="1974852"/>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8FB0D21-73D3-B349-9E6A-611C70B7D454}"/>
              </a:ext>
            </a:extLst>
          </p:cNvPr>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D2FBD6F-F406-7741-BA3E-DCE49FCFA05B}"/>
              </a:ext>
            </a:extLst>
          </p:cNvPr>
          <p:cNvSpPr>
            <a:spLocks noGrp="1"/>
          </p:cNvSpPr>
          <p:nvPr>
            <p:ph type="dt" sz="half" idx="10"/>
          </p:nvPr>
        </p:nvSpPr>
        <p:spPr/>
        <p:txBody>
          <a:bodyPr/>
          <a:lstStyle/>
          <a:p>
            <a:fld id="{8E789AFD-2D6A-1C41-9DE5-4983F3E3F3D4}" type="datetime1">
              <a:rPr lang="fr-FR" smtClean="0"/>
              <a:t>20/01/2026</a:t>
            </a:fld>
            <a:endParaRPr lang="fr-FR"/>
          </a:p>
        </p:txBody>
      </p:sp>
      <p:sp>
        <p:nvSpPr>
          <p:cNvPr id="6" name="Espace réservé du pied de page 5">
            <a:extLst>
              <a:ext uri="{FF2B5EF4-FFF2-40B4-BE49-F238E27FC236}">
                <a16:creationId xmlns:a16="http://schemas.microsoft.com/office/drawing/2014/main" id="{C199215E-25C4-B449-A4ED-BC57926CE422}"/>
              </a:ext>
            </a:extLst>
          </p:cNvPr>
          <p:cNvSpPr>
            <a:spLocks noGrp="1"/>
          </p:cNvSpPr>
          <p:nvPr>
            <p:ph type="ftr" sz="quarter" idx="11"/>
          </p:nvPr>
        </p:nvSpPr>
        <p:spPr/>
        <p:txBody>
          <a:bodyPr/>
          <a:lstStyle/>
          <a:p>
            <a:r>
              <a:rPr lang="fr-FR"/>
              <a:t>Réunion  CRMW le 22 novembre 2022</a:t>
            </a:r>
          </a:p>
        </p:txBody>
      </p:sp>
      <p:sp>
        <p:nvSpPr>
          <p:cNvPr id="7" name="Espace réservé du numéro de diapositive 6">
            <a:extLst>
              <a:ext uri="{FF2B5EF4-FFF2-40B4-BE49-F238E27FC236}">
                <a16:creationId xmlns:a16="http://schemas.microsoft.com/office/drawing/2014/main" id="{163580BB-3939-4849-99C8-11AB27C9C6C5}"/>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44416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770F7B-07E7-544F-BE39-8C67EB92B372}"/>
              </a:ext>
            </a:extLst>
          </p:cNvPr>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pour une image  2">
            <a:extLst>
              <a:ext uri="{FF2B5EF4-FFF2-40B4-BE49-F238E27FC236}">
                <a16:creationId xmlns:a16="http://schemas.microsoft.com/office/drawing/2014/main" id="{23F0D1F7-A1E9-7B40-9818-8C73D6064D7E}"/>
              </a:ext>
            </a:extLst>
          </p:cNvPr>
          <p:cNvSpPr>
            <a:spLocks noGrp="1"/>
          </p:cNvSpPr>
          <p:nvPr>
            <p:ph type="pic" idx="1"/>
          </p:nvPr>
        </p:nvSpPr>
        <p:spPr>
          <a:xfrm>
            <a:off x="10366376" y="1974852"/>
            <a:ext cx="12344400" cy="9747251"/>
          </a:xfrm>
        </p:spPr>
        <p:txBody>
          <a:bodyPr/>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endParaRPr lang="fr-FR"/>
          </a:p>
        </p:txBody>
      </p:sp>
      <p:sp>
        <p:nvSpPr>
          <p:cNvPr id="4" name="Espace réservé du texte 3">
            <a:extLst>
              <a:ext uri="{FF2B5EF4-FFF2-40B4-BE49-F238E27FC236}">
                <a16:creationId xmlns:a16="http://schemas.microsoft.com/office/drawing/2014/main" id="{865DB149-4D9D-D14A-9755-A1A4532EF3C0}"/>
              </a:ext>
            </a:extLst>
          </p:cNvPr>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B12EB91-7067-524E-A7F6-F97B546D7479}"/>
              </a:ext>
            </a:extLst>
          </p:cNvPr>
          <p:cNvSpPr>
            <a:spLocks noGrp="1"/>
          </p:cNvSpPr>
          <p:nvPr>
            <p:ph type="dt" sz="half" idx="10"/>
          </p:nvPr>
        </p:nvSpPr>
        <p:spPr/>
        <p:txBody>
          <a:bodyPr/>
          <a:lstStyle/>
          <a:p>
            <a:fld id="{235EC406-2FA6-CB4E-9909-4A537B48C427}" type="datetime1">
              <a:rPr lang="fr-FR" smtClean="0"/>
              <a:t>20/01/2026</a:t>
            </a:fld>
            <a:endParaRPr lang="fr-FR"/>
          </a:p>
        </p:txBody>
      </p:sp>
      <p:sp>
        <p:nvSpPr>
          <p:cNvPr id="6" name="Espace réservé du pied de page 5">
            <a:extLst>
              <a:ext uri="{FF2B5EF4-FFF2-40B4-BE49-F238E27FC236}">
                <a16:creationId xmlns:a16="http://schemas.microsoft.com/office/drawing/2014/main" id="{5FA37BA4-F7B2-1E4D-ACED-41B9DD2A1BBB}"/>
              </a:ext>
            </a:extLst>
          </p:cNvPr>
          <p:cNvSpPr>
            <a:spLocks noGrp="1"/>
          </p:cNvSpPr>
          <p:nvPr>
            <p:ph type="ftr" sz="quarter" idx="11"/>
          </p:nvPr>
        </p:nvSpPr>
        <p:spPr/>
        <p:txBody>
          <a:bodyPr/>
          <a:lstStyle/>
          <a:p>
            <a:r>
              <a:rPr lang="fr-FR"/>
              <a:t>Réunion  CRMW le 22 novembre 2022</a:t>
            </a:r>
          </a:p>
        </p:txBody>
      </p:sp>
      <p:sp>
        <p:nvSpPr>
          <p:cNvPr id="7" name="Espace réservé du numéro de diapositive 6">
            <a:extLst>
              <a:ext uri="{FF2B5EF4-FFF2-40B4-BE49-F238E27FC236}">
                <a16:creationId xmlns:a16="http://schemas.microsoft.com/office/drawing/2014/main" id="{2384EEF9-F53B-B848-846B-D8901A720BF7}"/>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2267321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5.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7.xml"/><Relationship Id="rId1"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8.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C805F6A-E0C2-5C46-B2F6-4DE635C3D67A}"/>
              </a:ext>
            </a:extLst>
          </p:cNvPr>
          <p:cNvSpPr>
            <a:spLocks noGrp="1"/>
          </p:cNvSpPr>
          <p:nvPr>
            <p:ph type="title"/>
          </p:nvPr>
        </p:nvSpPr>
        <p:spPr>
          <a:xfrm>
            <a:off x="1676400" y="730251"/>
            <a:ext cx="21031200" cy="265112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F0095B4-48FC-AA4E-A7E6-AAF497703075}"/>
              </a:ext>
            </a:extLst>
          </p:cNvPr>
          <p:cNvSpPr>
            <a:spLocks noGrp="1"/>
          </p:cNvSpPr>
          <p:nvPr>
            <p:ph type="body" idx="1"/>
          </p:nvPr>
        </p:nvSpPr>
        <p:spPr>
          <a:xfrm>
            <a:off x="1676400" y="3651251"/>
            <a:ext cx="21031200" cy="870267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F49328-DF00-9C4B-BBDF-12B0CCE8C256}"/>
              </a:ext>
            </a:extLst>
          </p:cNvPr>
          <p:cNvSpPr>
            <a:spLocks noGrp="1"/>
          </p:cNvSpPr>
          <p:nvPr>
            <p:ph type="dt" sz="half" idx="2"/>
          </p:nvPr>
        </p:nvSpPr>
        <p:spPr>
          <a:xfrm>
            <a:off x="1676400" y="12712701"/>
            <a:ext cx="5486400"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C77FF36E-C6A3-EA4C-8481-4FACB4B0D56A}" type="datetime1">
              <a:rPr lang="fr-FR" smtClean="0"/>
              <a:t>20/01/2026</a:t>
            </a:fld>
            <a:endParaRPr lang="fr-FR"/>
          </a:p>
        </p:txBody>
      </p:sp>
      <p:sp>
        <p:nvSpPr>
          <p:cNvPr id="5" name="Espace réservé du pied de page 4">
            <a:extLst>
              <a:ext uri="{FF2B5EF4-FFF2-40B4-BE49-F238E27FC236}">
                <a16:creationId xmlns:a16="http://schemas.microsoft.com/office/drawing/2014/main" id="{982E51FD-A488-6645-81F0-B6E8F2DB3EBD}"/>
              </a:ext>
            </a:extLst>
          </p:cNvPr>
          <p:cNvSpPr>
            <a:spLocks noGrp="1"/>
          </p:cNvSpPr>
          <p:nvPr>
            <p:ph type="ftr" sz="quarter" idx="3"/>
          </p:nvPr>
        </p:nvSpPr>
        <p:spPr>
          <a:xfrm>
            <a:off x="8077200" y="12712701"/>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fr-FR"/>
              <a:t>Réunion  CRMW le 22 novembre 2022</a:t>
            </a:r>
          </a:p>
        </p:txBody>
      </p:sp>
      <p:sp>
        <p:nvSpPr>
          <p:cNvPr id="6" name="Espace réservé du numéro de diapositive 5">
            <a:extLst>
              <a:ext uri="{FF2B5EF4-FFF2-40B4-BE49-F238E27FC236}">
                <a16:creationId xmlns:a16="http://schemas.microsoft.com/office/drawing/2014/main" id="{A29E02E2-C7A3-9E46-B57D-9CB320305968}"/>
              </a:ext>
            </a:extLst>
          </p:cNvPr>
          <p:cNvSpPr>
            <a:spLocks noGrp="1"/>
          </p:cNvSpPr>
          <p:nvPr>
            <p:ph type="sldNum" sz="quarter" idx="4"/>
          </p:nvPr>
        </p:nvSpPr>
        <p:spPr>
          <a:xfrm>
            <a:off x="17221200" y="12712701"/>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A7752F48-54F8-6F48-A5DD-D9F2F39C0460}" type="slidenum">
              <a:rPr lang="fr-FR" smtClean="0"/>
              <a:t>‹N°›</a:t>
            </a:fld>
            <a:endParaRPr lang="fr-FR"/>
          </a:p>
        </p:txBody>
      </p:sp>
    </p:spTree>
    <p:extLst>
      <p:ext uri="{BB962C8B-B14F-4D97-AF65-F5344CB8AC3E}">
        <p14:creationId xmlns:p14="http://schemas.microsoft.com/office/powerpoint/2010/main" val="3507388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1828823"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6" indent="-457206" algn="l" defTabSz="1828823"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17" indent="-457206" algn="l" defTabSz="1828823"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29" indent="-457206" algn="l" defTabSz="1828823"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40"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51"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1219200" y="3200403"/>
            <a:ext cx="21945600" cy="905192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1219200" y="12712701"/>
            <a:ext cx="5689600"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02142E14-7D22-DF4A-B35E-806CECC986BC}" type="datetime1">
              <a:rPr lang="en-US" smtClean="0"/>
              <a:pPr/>
              <a:t>1/20/2026</a:t>
            </a:fld>
            <a:endParaRPr lang="fr-FR"/>
          </a:p>
        </p:txBody>
      </p:sp>
      <p:sp>
        <p:nvSpPr>
          <p:cNvPr id="5" name="Espace réservé du pied de page 4"/>
          <p:cNvSpPr>
            <a:spLocks noGrp="1"/>
          </p:cNvSpPr>
          <p:nvPr>
            <p:ph type="ftr" sz="quarter" idx="3"/>
          </p:nvPr>
        </p:nvSpPr>
        <p:spPr>
          <a:xfrm>
            <a:off x="8331200" y="12712701"/>
            <a:ext cx="7721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475200" y="12712701"/>
            <a:ext cx="56896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A29100DB-461A-A443-B660-7C1355EFFE50}" type="slidenum">
              <a:rPr lang="fr-FR" smtClean="0"/>
              <a:pPr/>
              <a:t>‹N°›</a:t>
            </a:fld>
            <a:endParaRPr lang="fr-FR"/>
          </a:p>
        </p:txBody>
      </p:sp>
      <p:pic>
        <p:nvPicPr>
          <p:cNvPr id="7" name="Imag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4111471800"/>
      </p:ext>
    </p:extLst>
  </p:cSld>
  <p:clrMap bg1="lt1" tx1="dk1" bg2="lt2" tx2="dk2" accent1="accent1" accent2="accent2" accent3="accent3" accent4="accent4" accent5="accent5" accent6="accent6" hlink="hlink" folHlink="folHlink"/>
  <p:sldLayoutIdLst>
    <p:sldLayoutId id="2147483676" r:id="rId1"/>
    <p:sldLayoutId id="2147483775" r:id="rId2"/>
  </p:sldLayoutIdLst>
  <p:hf hdr="0" ftr="0" dt="0"/>
  <p:txStyles>
    <p:titleStyle>
      <a:lvl1pPr algn="ctr" defTabSz="914411" rtl="0" eaLnBrk="1" latinLnBrk="0" hangingPunct="1">
        <a:spcBef>
          <a:spcPct val="0"/>
        </a:spcBef>
        <a:buNone/>
        <a:defRPr sz="8800" kern="1200">
          <a:solidFill>
            <a:schemeClr val="tx1"/>
          </a:solidFill>
          <a:latin typeface="+mj-lt"/>
          <a:ea typeface="+mj-ea"/>
          <a:cs typeface="+mj-cs"/>
        </a:defRPr>
      </a:lvl1pPr>
    </p:titleStyle>
    <p:bodyStyle>
      <a:lvl1pPr marL="685809" indent="-685809" algn="l" defTabSz="914411" rtl="0" eaLnBrk="1" latinLnBrk="0" hangingPunct="1">
        <a:spcBef>
          <a:spcPct val="20000"/>
        </a:spcBef>
        <a:buFont typeface="Arial"/>
        <a:buChar char="•"/>
        <a:defRPr sz="6400" kern="1200">
          <a:solidFill>
            <a:schemeClr val="tx1"/>
          </a:solidFill>
          <a:latin typeface="+mn-lt"/>
          <a:ea typeface="+mn-ea"/>
          <a:cs typeface="+mn-cs"/>
        </a:defRPr>
      </a:lvl1pPr>
      <a:lvl2pPr marL="1485920" indent="-571508" algn="l" defTabSz="914411" rtl="0" eaLnBrk="1" latinLnBrk="0" hangingPunct="1">
        <a:spcBef>
          <a:spcPct val="20000"/>
        </a:spcBef>
        <a:buFont typeface="Arial"/>
        <a:buChar char="–"/>
        <a:defRPr sz="5600" kern="1200">
          <a:solidFill>
            <a:schemeClr val="tx1"/>
          </a:solidFill>
          <a:latin typeface="+mn-lt"/>
          <a:ea typeface="+mn-ea"/>
          <a:cs typeface="+mn-cs"/>
        </a:defRPr>
      </a:lvl2pPr>
      <a:lvl3pPr marL="2286029" indent="-457206" algn="l" defTabSz="914411" rtl="0" eaLnBrk="1" latinLnBrk="0" hangingPunct="1">
        <a:spcBef>
          <a:spcPct val="20000"/>
        </a:spcBef>
        <a:buFont typeface="Arial"/>
        <a:buChar char="•"/>
        <a:defRPr sz="4800" kern="1200">
          <a:solidFill>
            <a:schemeClr val="tx1"/>
          </a:solidFill>
          <a:latin typeface="+mn-lt"/>
          <a:ea typeface="+mn-ea"/>
          <a:cs typeface="+mn-cs"/>
        </a:defRPr>
      </a:lvl3pPr>
      <a:lvl4pPr marL="3200440" indent="-457206" algn="l" defTabSz="914411" rtl="0" eaLnBrk="1" latinLnBrk="0" hangingPunct="1">
        <a:spcBef>
          <a:spcPct val="20000"/>
        </a:spcBef>
        <a:buFont typeface="Arial"/>
        <a:buChar char="–"/>
        <a:defRPr sz="4000" kern="1200">
          <a:solidFill>
            <a:schemeClr val="tx1"/>
          </a:solidFill>
          <a:latin typeface="+mn-lt"/>
          <a:ea typeface="+mn-ea"/>
          <a:cs typeface="+mn-cs"/>
        </a:defRPr>
      </a:lvl4pPr>
      <a:lvl5pPr marL="4114851" indent="-457206" algn="l" defTabSz="914411" rtl="0" eaLnBrk="1" latinLnBrk="0" hangingPunct="1">
        <a:spcBef>
          <a:spcPct val="20000"/>
        </a:spcBef>
        <a:buFont typeface="Arial"/>
        <a:buChar char="»"/>
        <a:defRPr sz="4000" kern="1200">
          <a:solidFill>
            <a:schemeClr val="tx1"/>
          </a:solidFill>
          <a:latin typeface="+mn-lt"/>
          <a:ea typeface="+mn-ea"/>
          <a:cs typeface="+mn-cs"/>
        </a:defRPr>
      </a:lvl5pPr>
      <a:lvl6pPr marL="5029263" indent="-457206" algn="l" defTabSz="914411" rtl="0" eaLnBrk="1" latinLnBrk="0" hangingPunct="1">
        <a:spcBef>
          <a:spcPct val="20000"/>
        </a:spcBef>
        <a:buFont typeface="Arial"/>
        <a:buChar char="•"/>
        <a:defRPr sz="4000" kern="1200">
          <a:solidFill>
            <a:schemeClr val="tx1"/>
          </a:solidFill>
          <a:latin typeface="+mn-lt"/>
          <a:ea typeface="+mn-ea"/>
          <a:cs typeface="+mn-cs"/>
        </a:defRPr>
      </a:lvl6pPr>
      <a:lvl7pPr marL="5943674" indent="-457206" algn="l" defTabSz="914411" rtl="0" eaLnBrk="1" latinLnBrk="0" hangingPunct="1">
        <a:spcBef>
          <a:spcPct val="20000"/>
        </a:spcBef>
        <a:buFont typeface="Arial"/>
        <a:buChar char="•"/>
        <a:defRPr sz="4000" kern="1200">
          <a:solidFill>
            <a:schemeClr val="tx1"/>
          </a:solidFill>
          <a:latin typeface="+mn-lt"/>
          <a:ea typeface="+mn-ea"/>
          <a:cs typeface="+mn-cs"/>
        </a:defRPr>
      </a:lvl7pPr>
      <a:lvl8pPr marL="6858086" indent="-457206" algn="l" defTabSz="914411" rtl="0" eaLnBrk="1" latinLnBrk="0" hangingPunct="1">
        <a:spcBef>
          <a:spcPct val="20000"/>
        </a:spcBef>
        <a:buFont typeface="Arial"/>
        <a:buChar char="•"/>
        <a:defRPr sz="4000" kern="1200">
          <a:solidFill>
            <a:schemeClr val="tx1"/>
          </a:solidFill>
          <a:latin typeface="+mn-lt"/>
          <a:ea typeface="+mn-ea"/>
          <a:cs typeface="+mn-cs"/>
        </a:defRPr>
      </a:lvl8pPr>
      <a:lvl9pPr marL="7772497" indent="-457206" algn="l" defTabSz="914411"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fr-FR"/>
      </a:defPPr>
      <a:lvl1pPr marL="0" algn="l" defTabSz="914411" rtl="0" eaLnBrk="1" latinLnBrk="0" hangingPunct="1">
        <a:defRPr sz="3600" kern="1200">
          <a:solidFill>
            <a:schemeClr val="tx1"/>
          </a:solidFill>
          <a:latin typeface="+mn-lt"/>
          <a:ea typeface="+mn-ea"/>
          <a:cs typeface="+mn-cs"/>
        </a:defRPr>
      </a:lvl1pPr>
      <a:lvl2pPr marL="914411" algn="l" defTabSz="914411" rtl="0" eaLnBrk="1" latinLnBrk="0" hangingPunct="1">
        <a:defRPr sz="3600" kern="1200">
          <a:solidFill>
            <a:schemeClr val="tx1"/>
          </a:solidFill>
          <a:latin typeface="+mn-lt"/>
          <a:ea typeface="+mn-ea"/>
          <a:cs typeface="+mn-cs"/>
        </a:defRPr>
      </a:lvl2pPr>
      <a:lvl3pPr marL="1828823" algn="l" defTabSz="914411" rtl="0" eaLnBrk="1" latinLnBrk="0" hangingPunct="1">
        <a:defRPr sz="3600" kern="1200">
          <a:solidFill>
            <a:schemeClr val="tx1"/>
          </a:solidFill>
          <a:latin typeface="+mn-lt"/>
          <a:ea typeface="+mn-ea"/>
          <a:cs typeface="+mn-cs"/>
        </a:defRPr>
      </a:lvl3pPr>
      <a:lvl4pPr marL="2743234" algn="l" defTabSz="914411" rtl="0" eaLnBrk="1" latinLnBrk="0" hangingPunct="1">
        <a:defRPr sz="3600" kern="1200">
          <a:solidFill>
            <a:schemeClr val="tx1"/>
          </a:solidFill>
          <a:latin typeface="+mn-lt"/>
          <a:ea typeface="+mn-ea"/>
          <a:cs typeface="+mn-cs"/>
        </a:defRPr>
      </a:lvl4pPr>
      <a:lvl5pPr marL="3657646" algn="l" defTabSz="914411" rtl="0" eaLnBrk="1" latinLnBrk="0" hangingPunct="1">
        <a:defRPr sz="3600" kern="1200">
          <a:solidFill>
            <a:schemeClr val="tx1"/>
          </a:solidFill>
          <a:latin typeface="+mn-lt"/>
          <a:ea typeface="+mn-ea"/>
          <a:cs typeface="+mn-cs"/>
        </a:defRPr>
      </a:lvl5pPr>
      <a:lvl6pPr marL="4572057" algn="l" defTabSz="914411" rtl="0" eaLnBrk="1" latinLnBrk="0" hangingPunct="1">
        <a:defRPr sz="3600" kern="1200">
          <a:solidFill>
            <a:schemeClr val="tx1"/>
          </a:solidFill>
          <a:latin typeface="+mn-lt"/>
          <a:ea typeface="+mn-ea"/>
          <a:cs typeface="+mn-cs"/>
        </a:defRPr>
      </a:lvl6pPr>
      <a:lvl7pPr marL="5486469" algn="l" defTabSz="914411" rtl="0" eaLnBrk="1" latinLnBrk="0" hangingPunct="1">
        <a:defRPr sz="3600" kern="1200">
          <a:solidFill>
            <a:schemeClr val="tx1"/>
          </a:solidFill>
          <a:latin typeface="+mn-lt"/>
          <a:ea typeface="+mn-ea"/>
          <a:cs typeface="+mn-cs"/>
        </a:defRPr>
      </a:lvl7pPr>
      <a:lvl8pPr marL="6400880" algn="l" defTabSz="914411" rtl="0" eaLnBrk="1" latinLnBrk="0" hangingPunct="1">
        <a:defRPr sz="3600" kern="1200">
          <a:solidFill>
            <a:schemeClr val="tx1"/>
          </a:solidFill>
          <a:latin typeface="+mn-lt"/>
          <a:ea typeface="+mn-ea"/>
          <a:cs typeface="+mn-cs"/>
        </a:defRPr>
      </a:lvl8pPr>
      <a:lvl9pPr marL="7315291" algn="l" defTabSz="914411"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4DFACBE-C71F-492F-A32E-E4CCC822CDD8}" type="datetimeFigureOut">
              <a:rPr lang="fr-FR" smtClean="0"/>
              <a:t>20/01/2026</a:t>
            </a:fld>
            <a:endParaRPr lang="fr-FR"/>
          </a:p>
        </p:txBody>
      </p:sp>
      <p:sp>
        <p:nvSpPr>
          <p:cNvPr id="5" name="Espace réservé du pied de page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0D711FC2-6AB7-441A-9170-02C060C21D1C}" type="slidenum">
              <a:rPr lang="fr-FR" smtClean="0"/>
              <a:t>‹N°›</a:t>
            </a:fld>
            <a:endParaRPr lang="fr-FR"/>
          </a:p>
        </p:txBody>
      </p:sp>
    </p:spTree>
    <p:extLst>
      <p:ext uri="{BB962C8B-B14F-4D97-AF65-F5344CB8AC3E}">
        <p14:creationId xmlns:p14="http://schemas.microsoft.com/office/powerpoint/2010/main" val="58218416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Espace réservé de la date 3"/>
          <p:cNvSpPr>
            <a:spLocks noGrp="1"/>
          </p:cNvSpPr>
          <p:nvPr>
            <p:ph type="dt" sz="half" idx="2"/>
          </p:nvPr>
        </p:nvSpPr>
        <p:spPr>
          <a:xfrm>
            <a:off x="1219200" y="12712703"/>
            <a:ext cx="56896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E0E4B866-42A4-A94B-8CF2-DF68C1C2C419}" type="datetime1">
              <a:rPr lang="en-US" smtClean="0"/>
              <a:pPr/>
              <a:t>1/20/2026</a:t>
            </a:fld>
            <a:endParaRPr lang="fr-FR"/>
          </a:p>
        </p:txBody>
      </p:sp>
      <p:sp>
        <p:nvSpPr>
          <p:cNvPr id="5" name="Espace réservé du pied de page 4"/>
          <p:cNvSpPr>
            <a:spLocks noGrp="1"/>
          </p:cNvSpPr>
          <p:nvPr>
            <p:ph type="ftr" sz="quarter" idx="3"/>
          </p:nvPr>
        </p:nvSpPr>
        <p:spPr>
          <a:xfrm>
            <a:off x="8331200" y="12712703"/>
            <a:ext cx="7721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475200" y="12712703"/>
            <a:ext cx="56896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C4CDF5D-D1A2-2F44-8E1D-8836F22CBCCA}" type="slidenum">
              <a:rPr lang="fr-FR" smtClean="0"/>
              <a:pPr/>
              <a:t>‹N°›</a:t>
            </a:fld>
            <a:endParaRPr lang="fr-FR"/>
          </a:p>
        </p:txBody>
      </p:sp>
    </p:spTree>
    <p:extLst>
      <p:ext uri="{BB962C8B-B14F-4D97-AF65-F5344CB8AC3E}">
        <p14:creationId xmlns:p14="http://schemas.microsoft.com/office/powerpoint/2010/main" val="794326000"/>
      </p:ext>
    </p:extLst>
  </p:cSld>
  <p:clrMap bg1="lt1" tx1="dk1" bg2="lt2" tx2="dk2" accent1="accent1" accent2="accent2" accent3="accent3" accent4="accent4" accent5="accent5" accent6="accent6" hlink="hlink" folHlink="folHlink"/>
  <p:sldLayoutIdLst>
    <p:sldLayoutId id="2147483777" r:id="rId1"/>
  </p:sldLayoutIdLst>
  <p:hf hdr="0" ftr="0" dt="0"/>
  <p:txStyles>
    <p:titleStyle>
      <a:lvl1pPr algn="l" defTabSz="914400" rtl="0" eaLnBrk="1" latinLnBrk="0" hangingPunct="1">
        <a:spcBef>
          <a:spcPct val="0"/>
        </a:spcBef>
        <a:buNone/>
        <a:defRPr sz="4000" b="1" i="0" kern="1200">
          <a:solidFill>
            <a:srgbClr val="AF1D1F"/>
          </a:solidFill>
          <a:latin typeface=""/>
          <a:ea typeface="+mj-ea"/>
          <a:cs typeface="+mj-cs"/>
        </a:defRPr>
      </a:lvl1pPr>
    </p:titleStyle>
    <p:bodyStyle>
      <a:lvl1pPr marL="144000" indent="-324000" algn="l" defTabSz="914400" rtl="0" eaLnBrk="1" latinLnBrk="0" hangingPunct="1">
        <a:spcBef>
          <a:spcPts val="0"/>
        </a:spcBef>
        <a:buFont typeface="Arial"/>
        <a:buChar char="•"/>
        <a:defRPr sz="3600" b="1" kern="1200">
          <a:solidFill>
            <a:schemeClr val="tx1"/>
          </a:solidFill>
          <a:latin typeface="Arial"/>
          <a:ea typeface="+mn-ea"/>
          <a:cs typeface="Arial"/>
        </a:defRPr>
      </a:lvl1pPr>
      <a:lvl2pPr marL="1485900" indent="-388800" algn="l" defTabSz="914400" rtl="0" eaLnBrk="1" latinLnBrk="0" hangingPunct="1">
        <a:spcBef>
          <a:spcPct val="20000"/>
        </a:spcBef>
        <a:buFont typeface="Arial"/>
        <a:buChar char="–"/>
        <a:defRPr sz="3200" kern="1200">
          <a:solidFill>
            <a:schemeClr val="tx1"/>
          </a:solidFill>
          <a:latin typeface="Arial"/>
          <a:ea typeface="+mn-ea"/>
          <a:cs typeface="Arial"/>
        </a:defRPr>
      </a:lvl2pPr>
      <a:lvl3pPr marL="2286000" indent="-457200" algn="l" defTabSz="914400" rtl="0" eaLnBrk="1" latinLnBrk="0" hangingPunct="1">
        <a:spcBef>
          <a:spcPct val="20000"/>
        </a:spcBef>
        <a:buFont typeface="Arial"/>
        <a:buChar char="•"/>
        <a:defRPr sz="4800" kern="1200">
          <a:solidFill>
            <a:schemeClr val="tx1"/>
          </a:solidFill>
          <a:latin typeface="Arial"/>
          <a:ea typeface="+mn-ea"/>
          <a:cs typeface="Arial"/>
        </a:defRPr>
      </a:lvl3pPr>
      <a:lvl4pPr marL="3200400" indent="-457200" algn="l" defTabSz="914400" rtl="0" eaLnBrk="1" latinLnBrk="0" hangingPunct="1">
        <a:spcBef>
          <a:spcPct val="20000"/>
        </a:spcBef>
        <a:buFont typeface="Arial"/>
        <a:buChar char="–"/>
        <a:defRPr sz="4000" kern="1200">
          <a:solidFill>
            <a:schemeClr val="tx1"/>
          </a:solidFill>
          <a:latin typeface="Arial"/>
          <a:ea typeface="+mn-ea"/>
          <a:cs typeface="Arial"/>
        </a:defRPr>
      </a:lvl4pPr>
      <a:lvl5pPr marL="4114800" indent="-457200" algn="l" defTabSz="914400" rtl="0" eaLnBrk="1" latinLnBrk="0" hangingPunct="1">
        <a:spcBef>
          <a:spcPct val="20000"/>
        </a:spcBef>
        <a:buFont typeface="Arial"/>
        <a:buChar char="»"/>
        <a:defRPr sz="4000" kern="1200">
          <a:solidFill>
            <a:schemeClr val="tx1"/>
          </a:solidFill>
          <a:latin typeface="Arial"/>
          <a:ea typeface="+mn-ea"/>
          <a:cs typeface="Arial"/>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fr-FR"/>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354665" y="1219200"/>
            <a:ext cx="17193342" cy="264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Texte du titre</a:t>
            </a:r>
          </a:p>
        </p:txBody>
      </p:sp>
      <p:sp>
        <p:nvSpPr>
          <p:cNvPr id="3" name="Texte niveau 1…"/>
          <p:cNvSpPr txBox="1">
            <a:spLocks noGrp="1"/>
          </p:cNvSpPr>
          <p:nvPr>
            <p:ph type="body" idx="1"/>
          </p:nvPr>
        </p:nvSpPr>
        <p:spPr>
          <a:xfrm>
            <a:off x="13610167" y="4876800"/>
            <a:ext cx="9550402" cy="883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7657382" y="12260909"/>
            <a:ext cx="890624" cy="373881"/>
          </a:xfrm>
          <a:prstGeom prst="rect">
            <a:avLst/>
          </a:prstGeom>
          <a:ln w="12700">
            <a:miter lim="400000"/>
          </a:ln>
        </p:spPr>
        <p:txBody>
          <a:bodyPr wrap="none" lIns="45718" tIns="45718" rIns="45718" bIns="45718" anchor="ctr">
            <a:spAutoFit/>
          </a:bodyPr>
          <a:lstStyle>
            <a:lvl1pPr algn="r">
              <a:defRPr sz="1800">
                <a:solidFill>
                  <a:schemeClr val="accent1"/>
                </a:solidFill>
                <a:latin typeface="Trebuchet MS"/>
                <a:ea typeface="Trebuchet MS"/>
                <a:cs typeface="Trebuchet MS"/>
                <a:sym typeface="Trebuchet MS"/>
              </a:defRPr>
            </a:lvl1pPr>
          </a:lstStyle>
          <a:p>
            <a:fld id="{86CB4B4D-7CA3-9044-876B-883B54F8677D}" type="slidenum">
              <a:t>‹N°›</a:t>
            </a:fld>
            <a:endParaRPr/>
          </a:p>
        </p:txBody>
      </p:sp>
    </p:spTree>
    <p:extLst>
      <p:ext uri="{BB962C8B-B14F-4D97-AF65-F5344CB8AC3E}">
        <p14:creationId xmlns:p14="http://schemas.microsoft.com/office/powerpoint/2010/main" val="281431105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Lst>
  <p:transition spd="med"/>
  <p:txStyles>
    <p:titleStyle>
      <a:lvl1pPr marL="0" marR="0" indent="0" algn="l" defTabSz="914400" rtl="0" latinLnBrk="0">
        <a:lnSpc>
          <a:spcPct val="100000"/>
        </a:lnSpc>
        <a:spcBef>
          <a:spcPts val="0"/>
        </a:spcBef>
        <a:spcAft>
          <a:spcPts val="0"/>
        </a:spcAft>
        <a:buClrTx/>
        <a:buSzTx/>
        <a:buFontTx/>
        <a:buNone/>
        <a:tabLst/>
        <a:defRPr sz="7200" b="0" i="0" u="none" strike="noStrike" cap="none" spc="0" baseline="0">
          <a:solidFill>
            <a:schemeClr val="accent1"/>
          </a:solidFill>
          <a:uFillTx/>
          <a:latin typeface="Trebuchet MS"/>
          <a:ea typeface="Trebuchet MS"/>
          <a:cs typeface="Trebuchet MS"/>
          <a:sym typeface="Trebuchet MS"/>
        </a:defRPr>
      </a:lvl1pPr>
      <a:lvl2pPr marL="0" marR="0" indent="0" algn="l" defTabSz="914400" rtl="0" latinLnBrk="0">
        <a:lnSpc>
          <a:spcPct val="100000"/>
        </a:lnSpc>
        <a:spcBef>
          <a:spcPts val="0"/>
        </a:spcBef>
        <a:spcAft>
          <a:spcPts val="0"/>
        </a:spcAft>
        <a:buClrTx/>
        <a:buSzTx/>
        <a:buFontTx/>
        <a:buNone/>
        <a:tabLst/>
        <a:defRPr sz="7200" b="0" i="0" u="none" strike="noStrike" cap="none" spc="0" baseline="0">
          <a:solidFill>
            <a:schemeClr val="accent1"/>
          </a:solidFill>
          <a:uFillTx/>
          <a:latin typeface="Trebuchet MS"/>
          <a:ea typeface="Trebuchet MS"/>
          <a:cs typeface="Trebuchet MS"/>
          <a:sym typeface="Trebuchet MS"/>
        </a:defRPr>
      </a:lvl2pPr>
      <a:lvl3pPr marL="0" marR="0" indent="0" algn="l" defTabSz="914400" rtl="0" latinLnBrk="0">
        <a:lnSpc>
          <a:spcPct val="100000"/>
        </a:lnSpc>
        <a:spcBef>
          <a:spcPts val="0"/>
        </a:spcBef>
        <a:spcAft>
          <a:spcPts val="0"/>
        </a:spcAft>
        <a:buClrTx/>
        <a:buSzTx/>
        <a:buFontTx/>
        <a:buNone/>
        <a:tabLst/>
        <a:defRPr sz="7200" b="0" i="0" u="none" strike="noStrike" cap="none" spc="0" baseline="0">
          <a:solidFill>
            <a:schemeClr val="accent1"/>
          </a:solidFill>
          <a:uFillTx/>
          <a:latin typeface="Trebuchet MS"/>
          <a:ea typeface="Trebuchet MS"/>
          <a:cs typeface="Trebuchet MS"/>
          <a:sym typeface="Trebuchet MS"/>
        </a:defRPr>
      </a:lvl3pPr>
      <a:lvl4pPr marL="0" marR="0" indent="0" algn="l" defTabSz="914400" rtl="0" latinLnBrk="0">
        <a:lnSpc>
          <a:spcPct val="100000"/>
        </a:lnSpc>
        <a:spcBef>
          <a:spcPts val="0"/>
        </a:spcBef>
        <a:spcAft>
          <a:spcPts val="0"/>
        </a:spcAft>
        <a:buClrTx/>
        <a:buSzTx/>
        <a:buFontTx/>
        <a:buNone/>
        <a:tabLst/>
        <a:defRPr sz="7200" b="0" i="0" u="none" strike="noStrike" cap="none" spc="0" baseline="0">
          <a:solidFill>
            <a:schemeClr val="accent1"/>
          </a:solidFill>
          <a:uFillTx/>
          <a:latin typeface="Trebuchet MS"/>
          <a:ea typeface="Trebuchet MS"/>
          <a:cs typeface="Trebuchet MS"/>
          <a:sym typeface="Trebuchet MS"/>
        </a:defRPr>
      </a:lvl4pPr>
      <a:lvl5pPr marL="0" marR="0" indent="0" algn="l" defTabSz="914400" rtl="0" latinLnBrk="0">
        <a:lnSpc>
          <a:spcPct val="100000"/>
        </a:lnSpc>
        <a:spcBef>
          <a:spcPts val="0"/>
        </a:spcBef>
        <a:spcAft>
          <a:spcPts val="0"/>
        </a:spcAft>
        <a:buClrTx/>
        <a:buSzTx/>
        <a:buFontTx/>
        <a:buNone/>
        <a:tabLst/>
        <a:defRPr sz="7200" b="0" i="0" u="none" strike="noStrike" cap="none" spc="0" baseline="0">
          <a:solidFill>
            <a:schemeClr val="accent1"/>
          </a:solidFill>
          <a:uFillTx/>
          <a:latin typeface="Trebuchet MS"/>
          <a:ea typeface="Trebuchet MS"/>
          <a:cs typeface="Trebuchet MS"/>
          <a:sym typeface="Trebuchet MS"/>
        </a:defRPr>
      </a:lvl5pPr>
      <a:lvl6pPr marL="0" marR="0" indent="0" algn="l" defTabSz="914400" rtl="0" latinLnBrk="0">
        <a:lnSpc>
          <a:spcPct val="100000"/>
        </a:lnSpc>
        <a:spcBef>
          <a:spcPts val="0"/>
        </a:spcBef>
        <a:spcAft>
          <a:spcPts val="0"/>
        </a:spcAft>
        <a:buClrTx/>
        <a:buSzTx/>
        <a:buFontTx/>
        <a:buNone/>
        <a:tabLst/>
        <a:defRPr sz="7200" b="0" i="0" u="none" strike="noStrike" cap="none" spc="0" baseline="0">
          <a:solidFill>
            <a:schemeClr val="accent1"/>
          </a:solidFill>
          <a:uFillTx/>
          <a:latin typeface="Trebuchet MS"/>
          <a:ea typeface="Trebuchet MS"/>
          <a:cs typeface="Trebuchet MS"/>
          <a:sym typeface="Trebuchet MS"/>
        </a:defRPr>
      </a:lvl6pPr>
      <a:lvl7pPr marL="0" marR="0" indent="0" algn="l" defTabSz="914400" rtl="0" latinLnBrk="0">
        <a:lnSpc>
          <a:spcPct val="100000"/>
        </a:lnSpc>
        <a:spcBef>
          <a:spcPts val="0"/>
        </a:spcBef>
        <a:spcAft>
          <a:spcPts val="0"/>
        </a:spcAft>
        <a:buClrTx/>
        <a:buSzTx/>
        <a:buFontTx/>
        <a:buNone/>
        <a:tabLst/>
        <a:defRPr sz="7200" b="0" i="0" u="none" strike="noStrike" cap="none" spc="0" baseline="0">
          <a:solidFill>
            <a:schemeClr val="accent1"/>
          </a:solidFill>
          <a:uFillTx/>
          <a:latin typeface="Trebuchet MS"/>
          <a:ea typeface="Trebuchet MS"/>
          <a:cs typeface="Trebuchet MS"/>
          <a:sym typeface="Trebuchet MS"/>
        </a:defRPr>
      </a:lvl7pPr>
      <a:lvl8pPr marL="0" marR="0" indent="0" algn="l" defTabSz="914400" rtl="0" latinLnBrk="0">
        <a:lnSpc>
          <a:spcPct val="100000"/>
        </a:lnSpc>
        <a:spcBef>
          <a:spcPts val="0"/>
        </a:spcBef>
        <a:spcAft>
          <a:spcPts val="0"/>
        </a:spcAft>
        <a:buClrTx/>
        <a:buSzTx/>
        <a:buFontTx/>
        <a:buNone/>
        <a:tabLst/>
        <a:defRPr sz="7200" b="0" i="0" u="none" strike="noStrike" cap="none" spc="0" baseline="0">
          <a:solidFill>
            <a:schemeClr val="accent1"/>
          </a:solidFill>
          <a:uFillTx/>
          <a:latin typeface="Trebuchet MS"/>
          <a:ea typeface="Trebuchet MS"/>
          <a:cs typeface="Trebuchet MS"/>
          <a:sym typeface="Trebuchet MS"/>
        </a:defRPr>
      </a:lvl8pPr>
      <a:lvl9pPr marL="0" marR="0" indent="0" algn="l" defTabSz="914400" rtl="0" latinLnBrk="0">
        <a:lnSpc>
          <a:spcPct val="100000"/>
        </a:lnSpc>
        <a:spcBef>
          <a:spcPts val="0"/>
        </a:spcBef>
        <a:spcAft>
          <a:spcPts val="0"/>
        </a:spcAft>
        <a:buClrTx/>
        <a:buSzTx/>
        <a:buFontTx/>
        <a:buNone/>
        <a:tabLst/>
        <a:defRPr sz="7200" b="0" i="0" u="none" strike="noStrike" cap="none" spc="0" baseline="0">
          <a:solidFill>
            <a:schemeClr val="accent1"/>
          </a:solidFill>
          <a:uFillTx/>
          <a:latin typeface="Trebuchet MS"/>
          <a:ea typeface="Trebuchet MS"/>
          <a:cs typeface="Trebuchet MS"/>
          <a:sym typeface="Trebuchet MS"/>
        </a:defRPr>
      </a:lvl9pPr>
    </p:titleStyle>
    <p:bodyStyle>
      <a:lvl1pPr marL="685800" marR="0" indent="-685800" algn="l" defTabSz="914400" rtl="0" latinLnBrk="0">
        <a:lnSpc>
          <a:spcPct val="100000"/>
        </a:lnSpc>
        <a:spcBef>
          <a:spcPts val="2000"/>
        </a:spcBef>
        <a:spcAft>
          <a:spcPts val="0"/>
        </a:spcAft>
        <a:buClr>
          <a:schemeClr val="accent1"/>
        </a:buClr>
        <a:buSzPct val="80000"/>
        <a:buFont typeface="Trebuchet MS"/>
        <a:buChar char="u"/>
        <a:tabLst/>
        <a:defRPr sz="3600" b="0" i="0" u="none" strike="noStrike" cap="none" spc="0" baseline="0">
          <a:solidFill>
            <a:srgbClr val="404040"/>
          </a:solidFill>
          <a:uFillTx/>
          <a:latin typeface="Trebuchet MS"/>
          <a:ea typeface="Trebuchet MS"/>
          <a:cs typeface="Trebuchet MS"/>
          <a:sym typeface="Trebuchet MS"/>
        </a:defRPr>
      </a:lvl1pPr>
      <a:lvl2pPr marL="1557336" marR="0" indent="-642936" algn="l" defTabSz="914400" rtl="0" latinLnBrk="0">
        <a:lnSpc>
          <a:spcPct val="100000"/>
        </a:lnSpc>
        <a:spcBef>
          <a:spcPts val="2000"/>
        </a:spcBef>
        <a:spcAft>
          <a:spcPts val="0"/>
        </a:spcAft>
        <a:buClr>
          <a:schemeClr val="accent1"/>
        </a:buClr>
        <a:buSzPct val="80000"/>
        <a:buFont typeface="Trebuchet MS"/>
        <a:buChar char="u"/>
        <a:tabLst/>
        <a:defRPr sz="3600" b="0" i="0" u="none" strike="noStrike" cap="none" spc="0" baseline="0">
          <a:solidFill>
            <a:srgbClr val="404040"/>
          </a:solidFill>
          <a:uFillTx/>
          <a:latin typeface="Trebuchet MS"/>
          <a:ea typeface="Trebuchet MS"/>
          <a:cs typeface="Trebuchet MS"/>
          <a:sym typeface="Trebuchet MS"/>
        </a:defRPr>
      </a:lvl2pPr>
      <a:lvl3pPr marL="2416628" marR="0" indent="-587828" algn="l" defTabSz="914400" rtl="0" latinLnBrk="0">
        <a:lnSpc>
          <a:spcPct val="100000"/>
        </a:lnSpc>
        <a:spcBef>
          <a:spcPts val="2000"/>
        </a:spcBef>
        <a:spcAft>
          <a:spcPts val="0"/>
        </a:spcAft>
        <a:buClr>
          <a:schemeClr val="accent1"/>
        </a:buClr>
        <a:buSzPct val="80000"/>
        <a:buFont typeface="Trebuchet MS"/>
        <a:buChar char="u"/>
        <a:tabLst/>
        <a:defRPr sz="3600" b="0" i="0" u="none" strike="noStrike" cap="none" spc="0" baseline="0">
          <a:solidFill>
            <a:srgbClr val="404040"/>
          </a:solidFill>
          <a:uFillTx/>
          <a:latin typeface="Trebuchet MS"/>
          <a:ea typeface="Trebuchet MS"/>
          <a:cs typeface="Trebuchet MS"/>
          <a:sym typeface="Trebuchet MS"/>
        </a:defRPr>
      </a:lvl3pPr>
      <a:lvl4pPr marL="3429000" marR="0" indent="-685800" algn="l" defTabSz="914400" rtl="0" latinLnBrk="0">
        <a:lnSpc>
          <a:spcPct val="100000"/>
        </a:lnSpc>
        <a:spcBef>
          <a:spcPts val="2000"/>
        </a:spcBef>
        <a:spcAft>
          <a:spcPts val="0"/>
        </a:spcAft>
        <a:buClr>
          <a:schemeClr val="accent1"/>
        </a:buClr>
        <a:buSzPct val="80000"/>
        <a:buFont typeface="Trebuchet MS"/>
        <a:buChar char="u"/>
        <a:tabLst/>
        <a:defRPr sz="3600" b="0" i="0" u="none" strike="noStrike" cap="none" spc="0" baseline="0">
          <a:solidFill>
            <a:srgbClr val="404040"/>
          </a:solidFill>
          <a:uFillTx/>
          <a:latin typeface="Trebuchet MS"/>
          <a:ea typeface="Trebuchet MS"/>
          <a:cs typeface="Trebuchet MS"/>
          <a:sym typeface="Trebuchet MS"/>
        </a:defRPr>
      </a:lvl4pPr>
      <a:lvl5pPr marL="4343400" marR="0" indent="-685800" algn="l" defTabSz="914400" rtl="0" latinLnBrk="0">
        <a:lnSpc>
          <a:spcPct val="100000"/>
        </a:lnSpc>
        <a:spcBef>
          <a:spcPts val="2000"/>
        </a:spcBef>
        <a:spcAft>
          <a:spcPts val="0"/>
        </a:spcAft>
        <a:buClr>
          <a:schemeClr val="accent1"/>
        </a:buClr>
        <a:buSzPct val="80000"/>
        <a:buFont typeface="Trebuchet MS"/>
        <a:buChar char="u"/>
        <a:tabLst/>
        <a:defRPr sz="3600" b="0" i="0" u="none" strike="noStrike" cap="none" spc="0" baseline="0">
          <a:solidFill>
            <a:srgbClr val="404040"/>
          </a:solidFill>
          <a:uFillTx/>
          <a:latin typeface="Trebuchet MS"/>
          <a:ea typeface="Trebuchet MS"/>
          <a:cs typeface="Trebuchet MS"/>
          <a:sym typeface="Trebuchet MS"/>
        </a:defRPr>
      </a:lvl5pPr>
      <a:lvl6pPr marL="5257800" marR="0" indent="-685800" algn="l" defTabSz="914400" rtl="0" latinLnBrk="0">
        <a:lnSpc>
          <a:spcPct val="100000"/>
        </a:lnSpc>
        <a:spcBef>
          <a:spcPts val="2000"/>
        </a:spcBef>
        <a:spcAft>
          <a:spcPts val="0"/>
        </a:spcAft>
        <a:buClr>
          <a:schemeClr val="accent1"/>
        </a:buClr>
        <a:buSzPct val="80000"/>
        <a:buFont typeface="Trebuchet MS"/>
        <a:buChar char="u"/>
        <a:tabLst/>
        <a:defRPr sz="3600" b="0" i="0" u="none" strike="noStrike" cap="none" spc="0" baseline="0">
          <a:solidFill>
            <a:srgbClr val="404040"/>
          </a:solidFill>
          <a:uFillTx/>
          <a:latin typeface="Trebuchet MS"/>
          <a:ea typeface="Trebuchet MS"/>
          <a:cs typeface="Trebuchet MS"/>
          <a:sym typeface="Trebuchet MS"/>
        </a:defRPr>
      </a:lvl6pPr>
      <a:lvl7pPr marL="6172200" marR="0" indent="-685800" algn="l" defTabSz="914400" rtl="0" latinLnBrk="0">
        <a:lnSpc>
          <a:spcPct val="100000"/>
        </a:lnSpc>
        <a:spcBef>
          <a:spcPts val="2000"/>
        </a:spcBef>
        <a:spcAft>
          <a:spcPts val="0"/>
        </a:spcAft>
        <a:buClr>
          <a:schemeClr val="accent1"/>
        </a:buClr>
        <a:buSzPct val="80000"/>
        <a:buFont typeface="Trebuchet MS"/>
        <a:buChar char="u"/>
        <a:tabLst/>
        <a:defRPr sz="3600" b="0" i="0" u="none" strike="noStrike" cap="none" spc="0" baseline="0">
          <a:solidFill>
            <a:srgbClr val="404040"/>
          </a:solidFill>
          <a:uFillTx/>
          <a:latin typeface="Trebuchet MS"/>
          <a:ea typeface="Trebuchet MS"/>
          <a:cs typeface="Trebuchet MS"/>
          <a:sym typeface="Trebuchet MS"/>
        </a:defRPr>
      </a:lvl7pPr>
      <a:lvl8pPr marL="7086600" marR="0" indent="-685800" algn="l" defTabSz="914400" rtl="0" latinLnBrk="0">
        <a:lnSpc>
          <a:spcPct val="100000"/>
        </a:lnSpc>
        <a:spcBef>
          <a:spcPts val="2000"/>
        </a:spcBef>
        <a:spcAft>
          <a:spcPts val="0"/>
        </a:spcAft>
        <a:buClr>
          <a:schemeClr val="accent1"/>
        </a:buClr>
        <a:buSzPct val="80000"/>
        <a:buFont typeface="Trebuchet MS"/>
        <a:buChar char="u"/>
        <a:tabLst/>
        <a:defRPr sz="3600" b="0" i="0" u="none" strike="noStrike" cap="none" spc="0" baseline="0">
          <a:solidFill>
            <a:srgbClr val="404040"/>
          </a:solidFill>
          <a:uFillTx/>
          <a:latin typeface="Trebuchet MS"/>
          <a:ea typeface="Trebuchet MS"/>
          <a:cs typeface="Trebuchet MS"/>
          <a:sym typeface="Trebuchet MS"/>
        </a:defRPr>
      </a:lvl8pPr>
      <a:lvl9pPr marL="8001000" marR="0" indent="-685800" algn="l" defTabSz="914400" rtl="0" latinLnBrk="0">
        <a:lnSpc>
          <a:spcPct val="100000"/>
        </a:lnSpc>
        <a:spcBef>
          <a:spcPts val="2000"/>
        </a:spcBef>
        <a:spcAft>
          <a:spcPts val="0"/>
        </a:spcAft>
        <a:buClr>
          <a:schemeClr val="accent1"/>
        </a:buClr>
        <a:buSzPct val="80000"/>
        <a:buFont typeface="Trebuchet MS"/>
        <a:buChar char="u"/>
        <a:tabLst/>
        <a:defRPr sz="3600" b="0" i="0" u="none" strike="noStrike" cap="none" spc="0" baseline="0">
          <a:solidFill>
            <a:srgbClr val="40404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Trebuchet MS"/>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Trebuchet MS"/>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Trebuchet MS"/>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Trebuchet MS"/>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Trebuchet MS"/>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Trebuchet MS"/>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Trebuchet MS"/>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Trebuchet MS"/>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Trebuchet M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6CEED5F-03B0-4321-82AD-828A95CD4D6A}"/>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BEB4013-94C2-483E-82C5-C1178FF8B758}"/>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BA16B84-247D-40FC-87B1-5B6A465CD67C}"/>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1A504864-53C9-416E-83DD-2CA39B9DAF3C}" type="datetimeFigureOut">
              <a:rPr lang="fr-FR" smtClean="0"/>
              <a:t>20/01/2026</a:t>
            </a:fld>
            <a:endParaRPr lang="fr-FR"/>
          </a:p>
        </p:txBody>
      </p:sp>
      <p:sp>
        <p:nvSpPr>
          <p:cNvPr id="5" name="Espace réservé du pied de page 4">
            <a:extLst>
              <a:ext uri="{FF2B5EF4-FFF2-40B4-BE49-F238E27FC236}">
                <a16:creationId xmlns:a16="http://schemas.microsoft.com/office/drawing/2014/main" id="{4F20324D-14CA-417F-A2A7-95D50B9B169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13F62C1-ECBC-43D8-B7B1-253C6ECBBBE1}"/>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B1DD8179-F504-4B94-8901-7D29E7032F28}" type="slidenum">
              <a:rPr lang="fr-FR" smtClean="0"/>
              <a:t>‹N°›</a:t>
            </a:fld>
            <a:endParaRPr lang="fr-FR"/>
          </a:p>
        </p:txBody>
      </p:sp>
    </p:spTree>
    <p:extLst>
      <p:ext uri="{BB962C8B-B14F-4D97-AF65-F5344CB8AC3E}">
        <p14:creationId xmlns:p14="http://schemas.microsoft.com/office/powerpoint/2010/main" val="35956053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Espace réservé de la date 3"/>
          <p:cNvSpPr>
            <a:spLocks noGrp="1"/>
          </p:cNvSpPr>
          <p:nvPr>
            <p:ph type="dt" sz="half" idx="2"/>
          </p:nvPr>
        </p:nvSpPr>
        <p:spPr>
          <a:xfrm>
            <a:off x="1219200" y="12712704"/>
            <a:ext cx="5689600" cy="730252"/>
          </a:xfrm>
          <a:prstGeom prst="rect">
            <a:avLst/>
          </a:prstGeom>
        </p:spPr>
        <p:txBody>
          <a:bodyPr vert="horz" lIns="91440" tIns="45720" rIns="91440" bIns="45720" rtlCol="0" anchor="ctr"/>
          <a:lstStyle>
            <a:lvl1pPr algn="l">
              <a:defRPr sz="2400">
                <a:solidFill>
                  <a:schemeClr val="tx1">
                    <a:tint val="75000"/>
                  </a:schemeClr>
                </a:solidFill>
              </a:defRPr>
            </a:lvl1pPr>
          </a:lstStyle>
          <a:p>
            <a:fld id="{E0E4B866-42A4-A94B-8CF2-DF68C1C2C419}" type="datetime1">
              <a:rPr lang="en-US" smtClean="0"/>
              <a:pPr/>
              <a:t>1/20/2026</a:t>
            </a:fld>
            <a:endParaRPr lang="fr-FR"/>
          </a:p>
        </p:txBody>
      </p:sp>
      <p:sp>
        <p:nvSpPr>
          <p:cNvPr id="5" name="Espace réservé du pied de page 4"/>
          <p:cNvSpPr>
            <a:spLocks noGrp="1"/>
          </p:cNvSpPr>
          <p:nvPr>
            <p:ph type="ftr" sz="quarter" idx="3"/>
          </p:nvPr>
        </p:nvSpPr>
        <p:spPr>
          <a:xfrm>
            <a:off x="8331200" y="12712704"/>
            <a:ext cx="7721600" cy="730252"/>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475200" y="12712704"/>
            <a:ext cx="5689600" cy="730252"/>
          </a:xfrm>
          <a:prstGeom prst="rect">
            <a:avLst/>
          </a:prstGeom>
        </p:spPr>
        <p:txBody>
          <a:bodyPr vert="horz" lIns="91440" tIns="45720" rIns="91440" bIns="45720" rtlCol="0" anchor="ctr"/>
          <a:lstStyle>
            <a:lvl1pPr algn="r">
              <a:defRPr sz="2400">
                <a:solidFill>
                  <a:schemeClr val="tx1">
                    <a:tint val="75000"/>
                  </a:schemeClr>
                </a:solidFill>
              </a:defRPr>
            </a:lvl1pPr>
          </a:lstStyle>
          <a:p>
            <a:fld id="{CC4CDF5D-D1A2-2F44-8E1D-8836F22CBCCA}" type="slidenum">
              <a:rPr lang="fr-FR" smtClean="0"/>
              <a:pPr/>
              <a:t>‹N°›</a:t>
            </a:fld>
            <a:endParaRPr lang="fr-FR"/>
          </a:p>
        </p:txBody>
      </p:sp>
    </p:spTree>
    <p:extLst>
      <p:ext uri="{BB962C8B-B14F-4D97-AF65-F5344CB8AC3E}">
        <p14:creationId xmlns:p14="http://schemas.microsoft.com/office/powerpoint/2010/main" val="3217738174"/>
      </p:ext>
    </p:extLst>
  </p:cSld>
  <p:clrMap bg1="lt1" tx1="dk1" bg2="lt2" tx2="dk2" accent1="accent1" accent2="accent2" accent3="accent3" accent4="accent4" accent5="accent5" accent6="accent6" hlink="hlink" folHlink="folHlink"/>
  <p:sldLayoutIdLst>
    <p:sldLayoutId id="2147483806" r:id="rId1"/>
  </p:sldLayoutIdLst>
  <p:hf hdr="0" ftr="0" dt="0"/>
  <p:txStyles>
    <p:titleStyle>
      <a:lvl1pPr algn="l" defTabSz="914412" rtl="0" eaLnBrk="1" latinLnBrk="0" hangingPunct="1">
        <a:spcBef>
          <a:spcPct val="0"/>
        </a:spcBef>
        <a:buNone/>
        <a:defRPr sz="4000" b="1" i="0" kern="1200">
          <a:solidFill>
            <a:srgbClr val="AF1D1F"/>
          </a:solidFill>
          <a:latin typeface=""/>
          <a:ea typeface="+mj-ea"/>
          <a:cs typeface="+mj-cs"/>
        </a:defRPr>
      </a:lvl1pPr>
    </p:titleStyle>
    <p:bodyStyle>
      <a:lvl1pPr marL="144002" indent="-324004" algn="l" defTabSz="914412" rtl="0" eaLnBrk="1" latinLnBrk="0" hangingPunct="1">
        <a:spcBef>
          <a:spcPts val="0"/>
        </a:spcBef>
        <a:buFont typeface="Arial"/>
        <a:buChar char="•"/>
        <a:defRPr sz="3600" b="1" kern="1200">
          <a:solidFill>
            <a:schemeClr val="tx1"/>
          </a:solidFill>
          <a:latin typeface="Arial"/>
          <a:ea typeface="+mn-ea"/>
          <a:cs typeface="Arial"/>
        </a:defRPr>
      </a:lvl1pPr>
      <a:lvl2pPr marL="1485920" indent="-388806" algn="l" defTabSz="914412" rtl="0" eaLnBrk="1" latinLnBrk="0" hangingPunct="1">
        <a:spcBef>
          <a:spcPct val="20000"/>
        </a:spcBef>
        <a:buFont typeface="Arial"/>
        <a:buChar char="–"/>
        <a:defRPr sz="3200" kern="1200">
          <a:solidFill>
            <a:schemeClr val="tx1"/>
          </a:solidFill>
          <a:latin typeface="Arial"/>
          <a:ea typeface="+mn-ea"/>
          <a:cs typeface="Arial"/>
        </a:defRPr>
      </a:lvl2pPr>
      <a:lvl3pPr marL="2286030" indent="-457206" algn="l" defTabSz="914412" rtl="0" eaLnBrk="1" latinLnBrk="0" hangingPunct="1">
        <a:spcBef>
          <a:spcPct val="20000"/>
        </a:spcBef>
        <a:buFont typeface="Arial"/>
        <a:buChar char="•"/>
        <a:defRPr sz="4800" kern="1200">
          <a:solidFill>
            <a:schemeClr val="tx1"/>
          </a:solidFill>
          <a:latin typeface="Arial"/>
          <a:ea typeface="+mn-ea"/>
          <a:cs typeface="Arial"/>
        </a:defRPr>
      </a:lvl3pPr>
      <a:lvl4pPr marL="3200440" indent="-457206" algn="l" defTabSz="914412" rtl="0" eaLnBrk="1" latinLnBrk="0" hangingPunct="1">
        <a:spcBef>
          <a:spcPct val="20000"/>
        </a:spcBef>
        <a:buFont typeface="Arial"/>
        <a:buChar char="–"/>
        <a:defRPr sz="4000" kern="1200">
          <a:solidFill>
            <a:schemeClr val="tx1"/>
          </a:solidFill>
          <a:latin typeface="Arial"/>
          <a:ea typeface="+mn-ea"/>
          <a:cs typeface="Arial"/>
        </a:defRPr>
      </a:lvl4pPr>
      <a:lvl5pPr marL="4114852" indent="-457206" algn="l" defTabSz="914412" rtl="0" eaLnBrk="1" latinLnBrk="0" hangingPunct="1">
        <a:spcBef>
          <a:spcPct val="20000"/>
        </a:spcBef>
        <a:buFont typeface="Arial"/>
        <a:buChar char="»"/>
        <a:defRPr sz="4000" kern="1200">
          <a:solidFill>
            <a:schemeClr val="tx1"/>
          </a:solidFill>
          <a:latin typeface="Arial"/>
          <a:ea typeface="+mn-ea"/>
          <a:cs typeface="Arial"/>
        </a:defRPr>
      </a:lvl5pPr>
      <a:lvl6pPr marL="5029264" indent="-457206" algn="l" defTabSz="914412" rtl="0" eaLnBrk="1" latinLnBrk="0" hangingPunct="1">
        <a:spcBef>
          <a:spcPct val="20000"/>
        </a:spcBef>
        <a:buFont typeface="Arial"/>
        <a:buChar char="•"/>
        <a:defRPr sz="4000" kern="1200">
          <a:solidFill>
            <a:schemeClr val="tx1"/>
          </a:solidFill>
          <a:latin typeface="+mn-lt"/>
          <a:ea typeface="+mn-ea"/>
          <a:cs typeface="+mn-cs"/>
        </a:defRPr>
      </a:lvl6pPr>
      <a:lvl7pPr marL="5943674" indent="-457206" algn="l" defTabSz="914412" rtl="0" eaLnBrk="1" latinLnBrk="0" hangingPunct="1">
        <a:spcBef>
          <a:spcPct val="20000"/>
        </a:spcBef>
        <a:buFont typeface="Arial"/>
        <a:buChar char="•"/>
        <a:defRPr sz="4000" kern="1200">
          <a:solidFill>
            <a:schemeClr val="tx1"/>
          </a:solidFill>
          <a:latin typeface="+mn-lt"/>
          <a:ea typeface="+mn-ea"/>
          <a:cs typeface="+mn-cs"/>
        </a:defRPr>
      </a:lvl7pPr>
      <a:lvl8pPr marL="6858086" indent="-457206" algn="l" defTabSz="914412" rtl="0" eaLnBrk="1" latinLnBrk="0" hangingPunct="1">
        <a:spcBef>
          <a:spcPct val="20000"/>
        </a:spcBef>
        <a:buFont typeface="Arial"/>
        <a:buChar char="•"/>
        <a:defRPr sz="4000" kern="1200">
          <a:solidFill>
            <a:schemeClr val="tx1"/>
          </a:solidFill>
          <a:latin typeface="+mn-lt"/>
          <a:ea typeface="+mn-ea"/>
          <a:cs typeface="+mn-cs"/>
        </a:defRPr>
      </a:lvl8pPr>
      <a:lvl9pPr marL="7772498" indent="-457206" algn="l" defTabSz="914412"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fr-FR"/>
      </a:defPPr>
      <a:lvl1pPr marL="0" algn="l" defTabSz="914412" rtl="0" eaLnBrk="1" latinLnBrk="0" hangingPunct="1">
        <a:defRPr sz="3600" kern="1200">
          <a:solidFill>
            <a:schemeClr val="tx1"/>
          </a:solidFill>
          <a:latin typeface="+mn-lt"/>
          <a:ea typeface="+mn-ea"/>
          <a:cs typeface="+mn-cs"/>
        </a:defRPr>
      </a:lvl1pPr>
      <a:lvl2pPr marL="914412" algn="l" defTabSz="914412" rtl="0" eaLnBrk="1" latinLnBrk="0" hangingPunct="1">
        <a:defRPr sz="3600" kern="1200">
          <a:solidFill>
            <a:schemeClr val="tx1"/>
          </a:solidFill>
          <a:latin typeface="+mn-lt"/>
          <a:ea typeface="+mn-ea"/>
          <a:cs typeface="+mn-cs"/>
        </a:defRPr>
      </a:lvl2pPr>
      <a:lvl3pPr marL="1828824" algn="l" defTabSz="914412" rtl="0" eaLnBrk="1" latinLnBrk="0" hangingPunct="1">
        <a:defRPr sz="3600" kern="1200">
          <a:solidFill>
            <a:schemeClr val="tx1"/>
          </a:solidFill>
          <a:latin typeface="+mn-lt"/>
          <a:ea typeface="+mn-ea"/>
          <a:cs typeface="+mn-cs"/>
        </a:defRPr>
      </a:lvl3pPr>
      <a:lvl4pPr marL="2743234" algn="l" defTabSz="914412" rtl="0" eaLnBrk="1" latinLnBrk="0" hangingPunct="1">
        <a:defRPr sz="3600" kern="1200">
          <a:solidFill>
            <a:schemeClr val="tx1"/>
          </a:solidFill>
          <a:latin typeface="+mn-lt"/>
          <a:ea typeface="+mn-ea"/>
          <a:cs typeface="+mn-cs"/>
        </a:defRPr>
      </a:lvl4pPr>
      <a:lvl5pPr marL="3657646" algn="l" defTabSz="914412" rtl="0" eaLnBrk="1" latinLnBrk="0" hangingPunct="1">
        <a:defRPr sz="3600" kern="1200">
          <a:solidFill>
            <a:schemeClr val="tx1"/>
          </a:solidFill>
          <a:latin typeface="+mn-lt"/>
          <a:ea typeface="+mn-ea"/>
          <a:cs typeface="+mn-cs"/>
        </a:defRPr>
      </a:lvl5pPr>
      <a:lvl6pPr marL="4572058" algn="l" defTabSz="914412" rtl="0" eaLnBrk="1" latinLnBrk="0" hangingPunct="1">
        <a:defRPr sz="3600" kern="1200">
          <a:solidFill>
            <a:schemeClr val="tx1"/>
          </a:solidFill>
          <a:latin typeface="+mn-lt"/>
          <a:ea typeface="+mn-ea"/>
          <a:cs typeface="+mn-cs"/>
        </a:defRPr>
      </a:lvl6pPr>
      <a:lvl7pPr marL="5486470" algn="l" defTabSz="914412" rtl="0" eaLnBrk="1" latinLnBrk="0" hangingPunct="1">
        <a:defRPr sz="3600" kern="1200">
          <a:solidFill>
            <a:schemeClr val="tx1"/>
          </a:solidFill>
          <a:latin typeface="+mn-lt"/>
          <a:ea typeface="+mn-ea"/>
          <a:cs typeface="+mn-cs"/>
        </a:defRPr>
      </a:lvl7pPr>
      <a:lvl8pPr marL="6400880" algn="l" defTabSz="914412" rtl="0" eaLnBrk="1" latinLnBrk="0" hangingPunct="1">
        <a:defRPr sz="3600" kern="1200">
          <a:solidFill>
            <a:schemeClr val="tx1"/>
          </a:solidFill>
          <a:latin typeface="+mn-lt"/>
          <a:ea typeface="+mn-ea"/>
          <a:cs typeface="+mn-cs"/>
        </a:defRPr>
      </a:lvl8pPr>
      <a:lvl9pPr marL="7315292" algn="l" defTabSz="914412"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AF7CC2B-A279-4E6C-BAEA-7AD452932D95}"/>
              </a:ext>
            </a:extLst>
          </p:cNvPr>
          <p:cNvSpPr>
            <a:spLocks noGrp="1" noChangeArrowheads="1"/>
          </p:cNvSpPr>
          <p:nvPr>
            <p:ph type="title"/>
          </p:nvPr>
        </p:nvSpPr>
        <p:spPr bwMode="auto">
          <a:xfrm>
            <a:off x="1676400" y="730251"/>
            <a:ext cx="21031200" cy="265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fr-FR"/>
              <a:t>Click to edit Master title style</a:t>
            </a:r>
            <a:endParaRPr lang="en-US" altLang="fr-FR"/>
          </a:p>
        </p:txBody>
      </p:sp>
      <p:sp>
        <p:nvSpPr>
          <p:cNvPr id="1027" name="Text Placeholder 2">
            <a:extLst>
              <a:ext uri="{FF2B5EF4-FFF2-40B4-BE49-F238E27FC236}">
                <a16:creationId xmlns:a16="http://schemas.microsoft.com/office/drawing/2014/main" id="{2AB0796E-D6B5-40B2-8A27-65CAB1F753D6}"/>
              </a:ext>
            </a:extLst>
          </p:cNvPr>
          <p:cNvSpPr>
            <a:spLocks noGrp="1" noChangeArrowheads="1"/>
          </p:cNvSpPr>
          <p:nvPr>
            <p:ph type="body" idx="1"/>
          </p:nvPr>
        </p:nvSpPr>
        <p:spPr bwMode="auto">
          <a:xfrm>
            <a:off x="1676400" y="3651250"/>
            <a:ext cx="21031200" cy="870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fr-FR"/>
              <a:t>Click to edit Master text styles</a:t>
            </a:r>
          </a:p>
          <a:p>
            <a:pPr lvl="1"/>
            <a:r>
              <a:rPr lang="en-GB" altLang="fr-FR"/>
              <a:t>Second level</a:t>
            </a:r>
          </a:p>
          <a:p>
            <a:pPr lvl="2"/>
            <a:r>
              <a:rPr lang="en-GB" altLang="fr-FR"/>
              <a:t>Third level</a:t>
            </a:r>
          </a:p>
          <a:p>
            <a:pPr lvl="3"/>
            <a:r>
              <a:rPr lang="en-GB" altLang="fr-FR"/>
              <a:t>Fourth level</a:t>
            </a:r>
          </a:p>
          <a:p>
            <a:pPr lvl="4"/>
            <a:r>
              <a:rPr lang="en-GB" altLang="fr-FR"/>
              <a:t>Fifth level</a:t>
            </a:r>
            <a:endParaRPr lang="en-US" altLang="fr-FR"/>
          </a:p>
        </p:txBody>
      </p:sp>
      <p:sp>
        <p:nvSpPr>
          <p:cNvPr id="4" name="Date Placeholder 3">
            <a:extLst>
              <a:ext uri="{FF2B5EF4-FFF2-40B4-BE49-F238E27FC236}">
                <a16:creationId xmlns:a16="http://schemas.microsoft.com/office/drawing/2014/main" id="{E5E37E97-13A0-6A4D-ACD5-E334C6C12C92}"/>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eaLnBrk="1" fontAlgn="auto" hangingPunct="1">
              <a:spcBef>
                <a:spcPts val="0"/>
              </a:spcBef>
              <a:spcAft>
                <a:spcPts val="0"/>
              </a:spcAft>
              <a:defRPr sz="2400">
                <a:solidFill>
                  <a:schemeClr val="tx1">
                    <a:tint val="75000"/>
                  </a:schemeClr>
                </a:solidFill>
                <a:latin typeface="+mn-lt"/>
              </a:defRPr>
            </a:lvl1pPr>
          </a:lstStyle>
          <a:p>
            <a:pPr>
              <a:defRPr/>
            </a:pPr>
            <a:fld id="{FDE062CB-BDFB-46D6-AC2C-DAB3B2424E18}" type="datetimeFigureOut">
              <a:rPr lang="en-US"/>
              <a:pPr>
                <a:defRPr/>
              </a:pPr>
              <a:t>1/20/2026</a:t>
            </a:fld>
            <a:endParaRPr lang="en-US"/>
          </a:p>
        </p:txBody>
      </p:sp>
      <p:sp>
        <p:nvSpPr>
          <p:cNvPr id="5" name="Footer Placeholder 4">
            <a:extLst>
              <a:ext uri="{FF2B5EF4-FFF2-40B4-BE49-F238E27FC236}">
                <a16:creationId xmlns:a16="http://schemas.microsoft.com/office/drawing/2014/main" id="{092B9C80-76A8-F24D-982C-EA8E2F0999F1}"/>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eaLnBrk="1" fontAlgn="auto" hangingPunct="1">
              <a:spcBef>
                <a:spcPts val="0"/>
              </a:spcBef>
              <a:spcAft>
                <a:spcPts val="0"/>
              </a:spcAft>
              <a:defRPr sz="24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D4B5337-9A22-F44B-930B-91768D5EC751}"/>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eaLnBrk="1" fontAlgn="auto" hangingPunct="1">
              <a:spcBef>
                <a:spcPts val="0"/>
              </a:spcBef>
              <a:spcAft>
                <a:spcPts val="0"/>
              </a:spcAft>
              <a:defRPr sz="2400">
                <a:solidFill>
                  <a:schemeClr val="tx1">
                    <a:tint val="75000"/>
                  </a:schemeClr>
                </a:solidFill>
                <a:latin typeface="+mn-lt"/>
              </a:defRPr>
            </a:lvl1pPr>
          </a:lstStyle>
          <a:p>
            <a:pPr>
              <a:defRPr/>
            </a:pPr>
            <a:fld id="{A9DA0EF9-C14A-4F13-9DF7-3CC8EAB2AB3C}" type="slidenum">
              <a:rPr lang="en-US"/>
              <a:pPr>
                <a:defRPr/>
              </a:pPr>
              <a:t>‹N°›</a:t>
            </a:fld>
            <a:endParaRPr lang="en-US"/>
          </a:p>
        </p:txBody>
      </p:sp>
    </p:spTree>
    <p:extLst>
      <p:ext uri="{BB962C8B-B14F-4D97-AF65-F5344CB8AC3E}">
        <p14:creationId xmlns:p14="http://schemas.microsoft.com/office/powerpoint/2010/main" val="366542700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rtl="0" eaLnBrk="0" fontAlgn="base" hangingPunct="0">
        <a:lnSpc>
          <a:spcPct val="90000"/>
        </a:lnSpc>
        <a:spcBef>
          <a:spcPct val="0"/>
        </a:spcBef>
        <a:spcAft>
          <a:spcPct val="0"/>
        </a:spcAft>
        <a:defRPr sz="8800" kern="1200">
          <a:solidFill>
            <a:schemeClr val="tx1"/>
          </a:solidFill>
          <a:latin typeface="+mj-lt"/>
          <a:ea typeface="+mj-ea"/>
          <a:cs typeface="+mj-cs"/>
        </a:defRPr>
      </a:lvl1pPr>
      <a:lvl2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5pPr>
      <a:lvl6pPr marL="914400" algn="l" rtl="0" fontAlgn="base">
        <a:lnSpc>
          <a:spcPct val="90000"/>
        </a:lnSpc>
        <a:spcBef>
          <a:spcPct val="0"/>
        </a:spcBef>
        <a:spcAft>
          <a:spcPct val="0"/>
        </a:spcAft>
        <a:defRPr sz="8800">
          <a:solidFill>
            <a:schemeClr val="tx1"/>
          </a:solidFill>
          <a:latin typeface="Calibri Light" panose="020F0302020204030204" pitchFamily="34" charset="0"/>
        </a:defRPr>
      </a:lvl6pPr>
      <a:lvl7pPr marL="1828800" algn="l" rtl="0" fontAlgn="base">
        <a:lnSpc>
          <a:spcPct val="90000"/>
        </a:lnSpc>
        <a:spcBef>
          <a:spcPct val="0"/>
        </a:spcBef>
        <a:spcAft>
          <a:spcPct val="0"/>
        </a:spcAft>
        <a:defRPr sz="8800">
          <a:solidFill>
            <a:schemeClr val="tx1"/>
          </a:solidFill>
          <a:latin typeface="Calibri Light" panose="020F0302020204030204" pitchFamily="34" charset="0"/>
        </a:defRPr>
      </a:lvl7pPr>
      <a:lvl8pPr marL="2743200" algn="l" rtl="0" fontAlgn="base">
        <a:lnSpc>
          <a:spcPct val="90000"/>
        </a:lnSpc>
        <a:spcBef>
          <a:spcPct val="0"/>
        </a:spcBef>
        <a:spcAft>
          <a:spcPct val="0"/>
        </a:spcAft>
        <a:defRPr sz="8800">
          <a:solidFill>
            <a:schemeClr val="tx1"/>
          </a:solidFill>
          <a:latin typeface="Calibri Light" panose="020F0302020204030204" pitchFamily="34" charset="0"/>
        </a:defRPr>
      </a:lvl8pPr>
      <a:lvl9pPr marL="3657600" algn="l" rtl="0" fontAlgn="base">
        <a:lnSpc>
          <a:spcPct val="90000"/>
        </a:lnSpc>
        <a:spcBef>
          <a:spcPct val="0"/>
        </a:spcBef>
        <a:spcAft>
          <a:spcPct val="0"/>
        </a:spcAft>
        <a:defRPr sz="8800">
          <a:solidFill>
            <a:schemeClr val="tx1"/>
          </a:solidFill>
          <a:latin typeface="Calibri Light" panose="020F0302020204030204" pitchFamily="34" charset="0"/>
        </a:defRPr>
      </a:lvl9pPr>
    </p:titleStyle>
    <p:bodyStyle>
      <a:lvl1pPr marL="457200" indent="-457200" algn="l" rtl="0" eaLnBrk="0" fontAlgn="base" hangingPunct="0">
        <a:lnSpc>
          <a:spcPct val="90000"/>
        </a:lnSpc>
        <a:spcBef>
          <a:spcPts val="2000"/>
        </a:spcBef>
        <a:spcAft>
          <a:spcPct val="0"/>
        </a:spcAft>
        <a:buFont typeface="Arial" panose="020B0604020202020204" pitchFamily="34" charset="0"/>
        <a:buChar char="•"/>
        <a:defRPr sz="5600" kern="1200">
          <a:solidFill>
            <a:schemeClr val="tx1"/>
          </a:solidFill>
          <a:latin typeface="+mn-lt"/>
          <a:ea typeface="+mn-ea"/>
          <a:cs typeface="+mn-cs"/>
        </a:defRPr>
      </a:lvl1pPr>
      <a:lvl2pPr marL="1371600" indent="-457200" algn="l" rtl="0" eaLnBrk="0" fontAlgn="base" hangingPunct="0">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6000" indent="-4572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200400" indent="-457200" algn="l" rtl="0" eaLnBrk="0" fontAlgn="base" hangingPunct="0">
        <a:lnSpc>
          <a:spcPct val="90000"/>
        </a:lnSpc>
        <a:spcBef>
          <a:spcPts val="1000"/>
        </a:spcBef>
        <a:spcAft>
          <a:spcPct val="0"/>
        </a:spcAft>
        <a:buFont typeface="Arial" panose="020B0604020202020204" pitchFamily="34" charset="0"/>
        <a:buChar char="•"/>
        <a:defRPr kern="1200">
          <a:solidFill>
            <a:schemeClr val="tx1"/>
          </a:solidFill>
          <a:latin typeface="+mn-lt"/>
          <a:ea typeface="+mn-ea"/>
          <a:cs typeface="+mn-cs"/>
        </a:defRPr>
      </a:lvl4pPr>
      <a:lvl5pPr marL="4114800" indent="-457200" algn="l" rtl="0" eaLnBrk="0" fontAlgn="base" hangingPunct="0">
        <a:lnSpc>
          <a:spcPct val="90000"/>
        </a:lnSpc>
        <a:spcBef>
          <a:spcPts val="1000"/>
        </a:spcBef>
        <a:spcAft>
          <a:spcPct val="0"/>
        </a:spcAft>
        <a:buFont typeface="Arial" panose="020B0604020202020204" pitchFamily="34" charset="0"/>
        <a:buChar char="•"/>
        <a:defRPr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x-non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cid:image001.jpg@01D99E09.0EE3BA80" TargetMode="External"/><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https://lh5.googleusercontent.com/Ox5dKXYTZFWx40-0YqbKptGTRo7sW6U4jBFp-nXz9fA3FI1wrwFJeKo5gIulq4wOSNVXljGzdiBqaEFhLYgoZ7TM0pv_8VbLaDndwt9yBWLHtHQg-qwh8frNJt7LBA-C078pNJOQmzlcxp0qymAUf28"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42.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https://lh5.googleusercontent.com/Ox5dKXYTZFWx40-0YqbKptGTRo7sW6U4jBFp-nXz9fA3FI1wrwFJeKo5gIulq4wOSNVXljGzdiBqaEFhLYgoZ7TM0pv_8VbLaDndwt9yBWLHtHQg-qwh8frNJt7LBA-C078pNJOQmzlcxp0qymAUf28" TargetMode="External"/><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jpeg"/></Relationships>
</file>

<file path=ppt/slides/_rels/slide5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jpeg"/><Relationship Id="rId7"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2.xml"/><Relationship Id="rId5" Type="http://schemas.openxmlformats.org/officeDocument/2006/relationships/image" Target="https://lh5.googleusercontent.com/Ox5dKXYTZFWx40-0YqbKptGTRo7sW6U4jBFp-nXz9fA3FI1wrwFJeKo5gIulq4wOSNVXljGzdiBqaEFhLYgoZ7TM0pv_8VbLaDndwt9yBWLHtHQg-qwh8frNJt7LBA-C078pNJOQmzlcxp0qymAUf28" TargetMode="Externa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hyperlink" Target="http://recrut&#233;.es/" TargetMode="External"/><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hyperlink" Target="http://chercheur.es/" TargetMode="Externa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47.png"/><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hyperlink" Target="http://atteint.es/" TargetMode="External"/><Relationship Id="rId2" Type="http://schemas.openxmlformats.org/officeDocument/2006/relationships/image" Target="../media/image48.png"/><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6.xml"/><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6.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mailto:crmw.lille@chu-lille.fr" TargetMode="Externa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5E4A20A-74AD-3F44-B354-04FB03A6C58C}"/>
              </a:ext>
            </a:extLst>
          </p:cNvPr>
          <p:cNvSpPr txBox="1">
            <a:spLocks/>
          </p:cNvSpPr>
          <p:nvPr/>
        </p:nvSpPr>
        <p:spPr>
          <a:xfrm>
            <a:off x="3048000" y="4497272"/>
            <a:ext cx="18288000" cy="47752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defTabSz="1828823">
              <a:buSzTx/>
            </a:pPr>
            <a:endParaRPr lang="fr-FR" sz="8800" b="1" dirty="0">
              <a:solidFill>
                <a:srgbClr val="0070C0"/>
              </a:solidFill>
              <a:latin typeface="Calibri Light" panose="020F0302020204030204"/>
            </a:endParaRPr>
          </a:p>
        </p:txBody>
      </p:sp>
      <p:pic>
        <p:nvPicPr>
          <p:cNvPr id="2" name="Image 1">
            <a:extLst>
              <a:ext uri="{FF2B5EF4-FFF2-40B4-BE49-F238E27FC236}">
                <a16:creationId xmlns:a16="http://schemas.microsoft.com/office/drawing/2014/main" id="{04C95405-E3A9-CCB7-B2DB-5922E6C6D53F}"/>
              </a:ext>
            </a:extLst>
          </p:cNvPr>
          <p:cNvPicPr>
            <a:picLocks noChangeAspect="1"/>
          </p:cNvPicPr>
          <p:nvPr/>
        </p:nvPicPr>
        <p:blipFill>
          <a:blip r:embed="rId2"/>
          <a:stretch>
            <a:fillRect/>
          </a:stretch>
        </p:blipFill>
        <p:spPr>
          <a:xfrm>
            <a:off x="371476" y="57152"/>
            <a:ext cx="8222093" cy="3857627"/>
          </a:xfrm>
          <a:prstGeom prst="rect">
            <a:avLst/>
          </a:prstGeom>
        </p:spPr>
      </p:pic>
      <p:sp>
        <p:nvSpPr>
          <p:cNvPr id="5" name="ZoneTexte 4">
            <a:extLst>
              <a:ext uri="{FF2B5EF4-FFF2-40B4-BE49-F238E27FC236}">
                <a16:creationId xmlns:a16="http://schemas.microsoft.com/office/drawing/2014/main" id="{46C369DA-A260-4350-9413-8EC315CADB54}"/>
              </a:ext>
            </a:extLst>
          </p:cNvPr>
          <p:cNvSpPr txBox="1"/>
          <p:nvPr/>
        </p:nvSpPr>
        <p:spPr>
          <a:xfrm>
            <a:off x="3126249" y="4551413"/>
            <a:ext cx="18131502" cy="5509200"/>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8800" b="1" kern="1200" dirty="0">
                <a:solidFill>
                  <a:srgbClr val="0070C0"/>
                </a:solidFill>
                <a:latin typeface="Calibri Light" panose="020F0302020204030204"/>
              </a:rPr>
              <a:t> </a:t>
            </a:r>
          </a:p>
          <a:p>
            <a:pPr marL="0" indent="0" algn="ctr" defTabSz="1828823" hangingPunct="1">
              <a:lnSpc>
                <a:spcPct val="100000"/>
              </a:lnSpc>
              <a:spcBef>
                <a:spcPts val="0"/>
              </a:spcBef>
              <a:buSzTx/>
              <a:buNone/>
            </a:pPr>
            <a:r>
              <a:rPr lang="fr-FR" sz="8800" b="1" kern="1200" dirty="0">
                <a:solidFill>
                  <a:srgbClr val="0070C0"/>
                </a:solidFill>
                <a:latin typeface="Calibri Light" panose="020F0302020204030204"/>
              </a:rPr>
              <a:t>Point annuel sur les actualités du CRMW</a:t>
            </a:r>
          </a:p>
          <a:p>
            <a:pPr marL="0" indent="0" algn="ctr" defTabSz="1828823" hangingPunct="1">
              <a:lnSpc>
                <a:spcPct val="100000"/>
              </a:lnSpc>
              <a:spcBef>
                <a:spcPts val="0"/>
              </a:spcBef>
              <a:buSzTx/>
              <a:buNone/>
            </a:pPr>
            <a:endParaRPr lang="fr-FR" sz="8800" b="1" kern="1200" dirty="0">
              <a:solidFill>
                <a:srgbClr val="0070C0"/>
              </a:solidFill>
              <a:latin typeface="Calibri Light" panose="020F0302020204030204"/>
            </a:endParaRPr>
          </a:p>
          <a:p>
            <a:pPr marL="0" indent="0" algn="ctr" defTabSz="1828823" hangingPunct="1">
              <a:lnSpc>
                <a:spcPct val="100000"/>
              </a:lnSpc>
              <a:spcBef>
                <a:spcPts val="0"/>
              </a:spcBef>
              <a:buSzTx/>
              <a:buNone/>
            </a:pPr>
            <a:r>
              <a:rPr lang="fr-FR" sz="8800" b="1" kern="1200" dirty="0">
                <a:solidFill>
                  <a:srgbClr val="0070C0"/>
                </a:solidFill>
                <a:latin typeface="Calibri Light" panose="020F0302020204030204"/>
              </a:rPr>
              <a:t>20 janvier 2026</a:t>
            </a:r>
          </a:p>
        </p:txBody>
      </p:sp>
    </p:spTree>
    <p:extLst>
      <p:ext uri="{BB962C8B-B14F-4D97-AF65-F5344CB8AC3E}">
        <p14:creationId xmlns:p14="http://schemas.microsoft.com/office/powerpoint/2010/main" val="3899560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776547-A4F1-1358-3588-0823CDD1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5772" y="0"/>
            <a:ext cx="11592456" cy="13716000"/>
          </a:xfrm>
          <a:prstGeom prst="rect">
            <a:avLst/>
          </a:prstGeom>
        </p:spPr>
      </p:pic>
      <p:pic>
        <p:nvPicPr>
          <p:cNvPr id="4" name="Image 3">
            <a:extLst>
              <a:ext uri="{FF2B5EF4-FFF2-40B4-BE49-F238E27FC236}">
                <a16:creationId xmlns:a16="http://schemas.microsoft.com/office/drawing/2014/main" id="{01FFA770-ECCC-08C5-1EF0-B8CAABD5D9E9}"/>
              </a:ext>
            </a:extLst>
          </p:cNvPr>
          <p:cNvPicPr>
            <a:picLocks noChangeAspect="1"/>
          </p:cNvPicPr>
          <p:nvPr/>
        </p:nvPicPr>
        <p:blipFill>
          <a:blip r:embed="rId3"/>
          <a:stretch>
            <a:fillRect/>
          </a:stretch>
        </p:blipFill>
        <p:spPr>
          <a:xfrm>
            <a:off x="11263091" y="12526402"/>
            <a:ext cx="1854910" cy="870284"/>
          </a:xfrm>
          <a:prstGeom prst="rect">
            <a:avLst/>
          </a:prstGeom>
        </p:spPr>
      </p:pic>
    </p:spTree>
    <p:extLst>
      <p:ext uri="{BB962C8B-B14F-4D97-AF65-F5344CB8AC3E}">
        <p14:creationId xmlns:p14="http://schemas.microsoft.com/office/powerpoint/2010/main" val="1505209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sz="4800" dirty="0">
                <a:solidFill>
                  <a:srgbClr val="0070C0"/>
                </a:solidFill>
              </a:rPr>
              <a:t>Fonctionnement de l’ EDS du CRMW </a:t>
            </a:r>
            <a:endParaRPr lang="fr-FR" sz="4800" dirty="0"/>
          </a:p>
        </p:txBody>
      </p:sp>
      <p:sp>
        <p:nvSpPr>
          <p:cNvPr id="5" name="Sous-titre 4"/>
          <p:cNvSpPr>
            <a:spLocks noGrp="1"/>
          </p:cNvSpPr>
          <p:nvPr>
            <p:ph type="subTitle" idx="1"/>
          </p:nvPr>
        </p:nvSpPr>
        <p:spPr>
          <a:xfrm>
            <a:off x="1236134" y="2048934"/>
            <a:ext cx="21319068" cy="10450828"/>
          </a:xfrm>
        </p:spPr>
        <p:txBody>
          <a:bodyPr/>
          <a:lstStyle/>
          <a:p>
            <a:pPr indent="0">
              <a:buNone/>
            </a:pPr>
            <a:endParaRPr lang="fr-FR" sz="3200" dirty="0"/>
          </a:p>
          <a:p>
            <a:r>
              <a:rPr lang="fr-FR" sz="3200" b="1" u="sng" kern="0" dirty="0">
                <a:solidFill>
                  <a:srgbClr val="0070C0"/>
                </a:solidFill>
              </a:rPr>
              <a:t>Ouverture de la demande d’accès aux données et à la collection biologique aux équipes :</a:t>
            </a:r>
          </a:p>
          <a:p>
            <a:pPr lvl="1"/>
            <a:r>
              <a:rPr lang="fr-FR" sz="3200" dirty="0"/>
              <a:t>Faire une demande via le formulaire</a:t>
            </a:r>
            <a:endParaRPr lang="fr-FR" sz="3200" b="1" u="sng" kern="0" dirty="0">
              <a:solidFill>
                <a:srgbClr val="0070C0"/>
              </a:solidFill>
            </a:endParaRPr>
          </a:p>
          <a:p>
            <a:pPr marL="1065614" lvl="1" indent="0">
              <a:buNone/>
            </a:pPr>
            <a:endParaRPr lang="fr-FR" sz="3200" b="1" u="sng" kern="0" dirty="0">
              <a:solidFill>
                <a:srgbClr val="0070C0"/>
              </a:solidFill>
            </a:endParaRPr>
          </a:p>
          <a:p>
            <a:pPr indent="0">
              <a:buNone/>
            </a:pPr>
            <a:endParaRPr lang="fr-FR" sz="2800" b="1" u="sng" kern="0" dirty="0">
              <a:solidFill>
                <a:srgbClr val="0070C0"/>
              </a:solidFill>
            </a:endParaRPr>
          </a:p>
          <a:p>
            <a:endParaRPr lang="fr-FR" dirty="0"/>
          </a:p>
        </p:txBody>
      </p:sp>
      <p:sp>
        <p:nvSpPr>
          <p:cNvPr id="3" name="Espace réservé du numéro de diapositive 2"/>
          <p:cNvSpPr>
            <a:spLocks noGrp="1"/>
          </p:cNvSpPr>
          <p:nvPr>
            <p:ph type="sldNum" sz="quarter" idx="12"/>
          </p:nvPr>
        </p:nvSpPr>
        <p:spPr/>
        <p:txBody>
          <a:bodyPr/>
          <a:lstStyle/>
          <a:p>
            <a:pPr marL="0" indent="0" defTabSz="914412" hangingPunct="1">
              <a:lnSpc>
                <a:spcPct val="100000"/>
              </a:lnSpc>
              <a:spcBef>
                <a:spcPts val="0"/>
              </a:spcBef>
              <a:buSzTx/>
              <a:buNone/>
            </a:pPr>
            <a:fld id="{A29100DB-461A-A443-B660-7C1355EFFE50}" type="slidenum">
              <a:rPr lang="fr-FR" kern="1200"/>
              <a:pPr marL="0" indent="0" defTabSz="914412" hangingPunct="1">
                <a:lnSpc>
                  <a:spcPct val="100000"/>
                </a:lnSpc>
                <a:spcBef>
                  <a:spcPts val="0"/>
                </a:spcBef>
                <a:buSzTx/>
                <a:buNone/>
              </a:pPr>
              <a:t>11</a:t>
            </a:fld>
            <a:endParaRPr lang="fr-FR" kern="1200" dirty="0"/>
          </a:p>
        </p:txBody>
      </p:sp>
      <p:pic>
        <p:nvPicPr>
          <p:cNvPr id="2" name="Image 1">
            <a:extLst>
              <a:ext uri="{FF2B5EF4-FFF2-40B4-BE49-F238E27FC236}">
                <a16:creationId xmlns:a16="http://schemas.microsoft.com/office/drawing/2014/main" id="{85FDD67D-70D2-4E5B-96F7-1B6711C14196}"/>
              </a:ext>
            </a:extLst>
          </p:cNvPr>
          <p:cNvPicPr>
            <a:picLocks noChangeAspect="1"/>
          </p:cNvPicPr>
          <p:nvPr/>
        </p:nvPicPr>
        <p:blipFill>
          <a:blip r:embed="rId2"/>
          <a:stretch>
            <a:fillRect/>
          </a:stretch>
        </p:blipFill>
        <p:spPr>
          <a:xfrm>
            <a:off x="3456230" y="3913622"/>
            <a:ext cx="14517272" cy="9504944"/>
          </a:xfrm>
          <a:prstGeom prst="rect">
            <a:avLst/>
          </a:prstGeom>
        </p:spPr>
      </p:pic>
    </p:spTree>
    <p:extLst>
      <p:ext uri="{BB962C8B-B14F-4D97-AF65-F5344CB8AC3E}">
        <p14:creationId xmlns:p14="http://schemas.microsoft.com/office/powerpoint/2010/main" val="1655226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sz="4800" dirty="0">
                <a:solidFill>
                  <a:srgbClr val="0070C0"/>
                </a:solidFill>
              </a:rPr>
              <a:t>Fonctionnement de l’ EDS du CRMW </a:t>
            </a:r>
            <a:endParaRPr lang="fr-FR" sz="4800" dirty="0"/>
          </a:p>
        </p:txBody>
      </p:sp>
      <p:sp>
        <p:nvSpPr>
          <p:cNvPr id="5" name="Sous-titre 4"/>
          <p:cNvSpPr>
            <a:spLocks noGrp="1"/>
          </p:cNvSpPr>
          <p:nvPr>
            <p:ph type="subTitle" idx="1"/>
          </p:nvPr>
        </p:nvSpPr>
        <p:spPr>
          <a:xfrm>
            <a:off x="1236134" y="2048934"/>
            <a:ext cx="21319068" cy="10450828"/>
          </a:xfrm>
        </p:spPr>
        <p:txBody>
          <a:bodyPr/>
          <a:lstStyle/>
          <a:p>
            <a:pPr indent="0">
              <a:buNone/>
            </a:pPr>
            <a:endParaRPr lang="fr-FR" sz="3200" dirty="0"/>
          </a:p>
          <a:p>
            <a:pPr lvl="1"/>
            <a:r>
              <a:rPr lang="fr-FR" sz="3200" dirty="0"/>
              <a:t>Adapté aux recherches RNIPH (recherche n’impliquant pas la personne humaine)</a:t>
            </a:r>
          </a:p>
          <a:p>
            <a:pPr lvl="1"/>
            <a:r>
              <a:rPr lang="fr-FR" sz="3200" dirty="0"/>
              <a:t>Examen des demandes par le Conseil Scientifique de l’EDS</a:t>
            </a:r>
          </a:p>
          <a:p>
            <a:pPr lvl="1"/>
            <a:r>
              <a:rPr lang="fr-FR" sz="3200" dirty="0"/>
              <a:t>Création d’un espace de travail sécurisé, unique pour chaque PRS (Projet de Recherche Scientifique), avec un accès règlementé par identifiant/mot de passe</a:t>
            </a:r>
          </a:p>
          <a:p>
            <a:pPr lvl="1"/>
            <a:r>
              <a:rPr lang="fr-FR" sz="3200" dirty="0"/>
              <a:t>Dépôt sur l’espace de travail sécurisé par les administrateurs des données strictement nécessaire au PRS (tableau des variables à fournir)</a:t>
            </a:r>
          </a:p>
          <a:p>
            <a:pPr lvl="1"/>
            <a:r>
              <a:rPr lang="fr-FR" sz="3200" dirty="0"/>
              <a:t>Publication des études sur le site internet du CRMW et du CHU de Lille (obligation légale, permettre aux patients de s’opposer étude par étude)</a:t>
            </a:r>
          </a:p>
          <a:p>
            <a:pPr lvl="1"/>
            <a:r>
              <a:rPr lang="fr-FR" sz="3200" dirty="0"/>
              <a:t>Contrat de partage de données entre l’établissement de l’équipe de recherche et le CRMW</a:t>
            </a:r>
          </a:p>
          <a:p>
            <a:pPr lvl="1"/>
            <a:endParaRPr lang="fr-FR" sz="3200" b="1" u="sng" kern="0" dirty="0">
              <a:solidFill>
                <a:srgbClr val="0070C0"/>
              </a:solidFill>
            </a:endParaRPr>
          </a:p>
          <a:p>
            <a:pPr marL="1065614" lvl="1" indent="0">
              <a:buNone/>
            </a:pPr>
            <a:endParaRPr lang="fr-FR" sz="3200" b="1" u="sng" kern="0" dirty="0">
              <a:solidFill>
                <a:srgbClr val="0070C0"/>
              </a:solidFill>
            </a:endParaRPr>
          </a:p>
          <a:p>
            <a:pPr marL="1065614" lvl="1" indent="0">
              <a:buNone/>
            </a:pPr>
            <a:endParaRPr lang="fr-FR" sz="2400" b="1" u="sng" kern="0" dirty="0">
              <a:solidFill>
                <a:srgbClr val="0070C0"/>
              </a:solidFill>
            </a:endParaRPr>
          </a:p>
          <a:p>
            <a:endParaRPr lang="fr-FR" sz="2800" b="1" u="sng" kern="0" dirty="0">
              <a:solidFill>
                <a:srgbClr val="0070C0"/>
              </a:solidFill>
            </a:endParaRPr>
          </a:p>
          <a:p>
            <a:endParaRPr lang="fr-FR" dirty="0"/>
          </a:p>
        </p:txBody>
      </p:sp>
      <p:sp>
        <p:nvSpPr>
          <p:cNvPr id="3" name="Espace réservé du numéro de diapositive 2"/>
          <p:cNvSpPr>
            <a:spLocks noGrp="1"/>
          </p:cNvSpPr>
          <p:nvPr>
            <p:ph type="sldNum" sz="quarter" idx="12"/>
          </p:nvPr>
        </p:nvSpPr>
        <p:spPr/>
        <p:txBody>
          <a:bodyPr/>
          <a:lstStyle/>
          <a:p>
            <a:pPr marL="0" indent="0" defTabSz="914412" hangingPunct="1">
              <a:lnSpc>
                <a:spcPct val="100000"/>
              </a:lnSpc>
              <a:spcBef>
                <a:spcPts val="0"/>
              </a:spcBef>
              <a:buSzTx/>
              <a:buNone/>
            </a:pPr>
            <a:fld id="{A29100DB-461A-A443-B660-7C1355EFFE50}" type="slidenum">
              <a:rPr lang="fr-FR" kern="1200"/>
              <a:pPr marL="0" indent="0" defTabSz="914412" hangingPunct="1">
                <a:lnSpc>
                  <a:spcPct val="100000"/>
                </a:lnSpc>
                <a:spcBef>
                  <a:spcPts val="0"/>
                </a:spcBef>
                <a:buSzTx/>
                <a:buNone/>
              </a:pPr>
              <a:t>12</a:t>
            </a:fld>
            <a:endParaRPr lang="fr-FR" kern="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5E4A20A-74AD-3F44-B354-04FB03A6C58C}"/>
              </a:ext>
            </a:extLst>
          </p:cNvPr>
          <p:cNvSpPr txBox="1">
            <a:spLocks/>
          </p:cNvSpPr>
          <p:nvPr/>
        </p:nvSpPr>
        <p:spPr>
          <a:xfrm>
            <a:off x="3048000" y="4497272"/>
            <a:ext cx="18288000" cy="47752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828823" rtl="0" eaLnBrk="1" fontAlgn="auto" latinLnBrk="0" hangingPunct="1">
              <a:lnSpc>
                <a:spcPct val="90000"/>
              </a:lnSpc>
              <a:spcBef>
                <a:spcPct val="0"/>
              </a:spcBef>
              <a:spcAft>
                <a:spcPts val="0"/>
              </a:spcAft>
              <a:buClrTx/>
              <a:buSzTx/>
              <a:buFontTx/>
              <a:buNone/>
              <a:tabLst/>
              <a:defRPr/>
            </a:pPr>
            <a:r>
              <a:rPr kumimoji="0" lang="fr-FR" sz="8800" b="1" i="0" u="none" strike="noStrike" kern="1200" cap="none" spc="0" normalizeH="0" baseline="0" noProof="0" dirty="0">
                <a:ln>
                  <a:noFill/>
                </a:ln>
                <a:solidFill>
                  <a:srgbClr val="0070C0"/>
                </a:solidFill>
                <a:effectLst/>
                <a:uLnTx/>
                <a:uFillTx/>
                <a:latin typeface="Calibri Light" panose="020F0302020204030204"/>
                <a:ea typeface="+mj-ea"/>
                <a:cs typeface="+mj-cs"/>
                <a:sym typeface="Martel Sans Bold"/>
              </a:rPr>
              <a:t>Point sur la base de données du CRMW</a:t>
            </a:r>
          </a:p>
        </p:txBody>
      </p:sp>
      <p:pic>
        <p:nvPicPr>
          <p:cNvPr id="2" name="Image 1">
            <a:extLst>
              <a:ext uri="{FF2B5EF4-FFF2-40B4-BE49-F238E27FC236}">
                <a16:creationId xmlns:a16="http://schemas.microsoft.com/office/drawing/2014/main" id="{04C95405-E3A9-CCB7-B2DB-5922E6C6D53F}"/>
              </a:ext>
            </a:extLst>
          </p:cNvPr>
          <p:cNvPicPr>
            <a:picLocks noChangeAspect="1"/>
          </p:cNvPicPr>
          <p:nvPr/>
        </p:nvPicPr>
        <p:blipFill>
          <a:blip r:embed="rId2"/>
          <a:stretch>
            <a:fillRect/>
          </a:stretch>
        </p:blipFill>
        <p:spPr>
          <a:xfrm>
            <a:off x="371476" y="57152"/>
            <a:ext cx="8222093" cy="3857627"/>
          </a:xfrm>
          <a:prstGeom prst="rect">
            <a:avLst/>
          </a:prstGeom>
        </p:spPr>
      </p:pic>
    </p:spTree>
    <p:extLst>
      <p:ext uri="{BB962C8B-B14F-4D97-AF65-F5344CB8AC3E}">
        <p14:creationId xmlns:p14="http://schemas.microsoft.com/office/powerpoint/2010/main" val="1355558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11789-1D98-6AFC-040C-CA45364962EA}"/>
            </a:ext>
          </a:extLst>
        </p:cNvPr>
        <p:cNvGrpSpPr/>
        <p:nvPr/>
      </p:nvGrpSpPr>
      <p:grpSpPr>
        <a:xfrm>
          <a:off x="0" y="0"/>
          <a:ext cx="0" cy="0"/>
          <a:chOff x="0" y="0"/>
          <a:chExt cx="0" cy="0"/>
        </a:xfrm>
      </p:grpSpPr>
      <p:graphicFrame>
        <p:nvGraphicFramePr>
          <p:cNvPr id="14" name="Espace réservé du contenu 13">
            <a:extLst>
              <a:ext uri="{FF2B5EF4-FFF2-40B4-BE49-F238E27FC236}">
                <a16:creationId xmlns:a16="http://schemas.microsoft.com/office/drawing/2014/main" id="{ED2405A6-EC6A-874F-BB36-1CFEA045BC99}"/>
              </a:ext>
            </a:extLst>
          </p:cNvPr>
          <p:cNvGraphicFramePr>
            <a:graphicFrameLocks noGrp="1"/>
          </p:cNvGraphicFramePr>
          <p:nvPr>
            <p:ph idx="1"/>
            <p:extLst/>
          </p:nvPr>
        </p:nvGraphicFramePr>
        <p:xfrm>
          <a:off x="1030352" y="3651250"/>
          <a:ext cx="9656556" cy="8665892"/>
        </p:xfrm>
        <a:graphic>
          <a:graphicData uri="http://schemas.openxmlformats.org/drawingml/2006/chart">
            <c:chart xmlns:c="http://schemas.openxmlformats.org/drawingml/2006/chart" xmlns:r="http://schemas.openxmlformats.org/officeDocument/2006/relationships" r:id="rId3"/>
          </a:graphicData>
        </a:graphic>
      </p:graphicFrame>
      <p:sp>
        <p:nvSpPr>
          <p:cNvPr id="15" name="ZoneTexte 14">
            <a:extLst>
              <a:ext uri="{FF2B5EF4-FFF2-40B4-BE49-F238E27FC236}">
                <a16:creationId xmlns:a16="http://schemas.microsoft.com/office/drawing/2014/main" id="{7DF03F69-3EDD-B832-2658-BF3D89568AAC}"/>
              </a:ext>
            </a:extLst>
          </p:cNvPr>
          <p:cNvSpPr txBox="1"/>
          <p:nvPr/>
        </p:nvSpPr>
        <p:spPr>
          <a:xfrm>
            <a:off x="4792333" y="7476553"/>
            <a:ext cx="2063385" cy="830997"/>
          </a:xfrm>
          <a:prstGeom prst="rect">
            <a:avLst/>
          </a:prstGeom>
          <a:noFill/>
        </p:spPr>
        <p:txBody>
          <a:bodyPr wrap="none" rtlCol="0">
            <a:spAutoFit/>
          </a:bodyPr>
          <a:lstStyle/>
          <a:p>
            <a:pPr marL="0" indent="0" defTabSz="1828800" hangingPunct="1">
              <a:lnSpc>
                <a:spcPct val="100000"/>
              </a:lnSpc>
              <a:spcBef>
                <a:spcPts val="0"/>
              </a:spcBef>
              <a:buSzTx/>
              <a:buNone/>
            </a:pPr>
            <a:r>
              <a:rPr lang="fr-FR" sz="4800" b="1" kern="1200" dirty="0">
                <a:solidFill>
                  <a:prstClr val="black"/>
                </a:solidFill>
                <a:latin typeface="Calibri"/>
              </a:rPr>
              <a:t>2408 CI</a:t>
            </a:r>
          </a:p>
        </p:txBody>
      </p:sp>
      <p:sp>
        <p:nvSpPr>
          <p:cNvPr id="16" name="ZoneTexte 15">
            <a:extLst>
              <a:ext uri="{FF2B5EF4-FFF2-40B4-BE49-F238E27FC236}">
                <a16:creationId xmlns:a16="http://schemas.microsoft.com/office/drawing/2014/main" id="{D3E7E18D-E488-EAD8-E461-14894514988B}"/>
              </a:ext>
            </a:extLst>
          </p:cNvPr>
          <p:cNvSpPr txBox="1"/>
          <p:nvPr/>
        </p:nvSpPr>
        <p:spPr>
          <a:xfrm>
            <a:off x="1389777" y="1174203"/>
            <a:ext cx="6397766"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indent="0" defTabSz="1828800" hangingPunct="1">
              <a:lnSpc>
                <a:spcPct val="100000"/>
              </a:lnSpc>
              <a:spcBef>
                <a:spcPts val="0"/>
              </a:spcBef>
              <a:buSzTx/>
              <a:buNone/>
            </a:pPr>
            <a:r>
              <a:rPr lang="fr-FR" sz="4000" kern="1200" dirty="0">
                <a:solidFill>
                  <a:prstClr val="black"/>
                </a:solidFill>
                <a:latin typeface="Calibri"/>
              </a:rPr>
              <a:t>Base de données CRMW</a:t>
            </a:r>
          </a:p>
          <a:p>
            <a:pPr marL="0" indent="0" defTabSz="1828800" hangingPunct="1">
              <a:lnSpc>
                <a:spcPct val="100000"/>
              </a:lnSpc>
              <a:spcBef>
                <a:spcPts val="0"/>
              </a:spcBef>
              <a:buSzTx/>
              <a:buNone/>
            </a:pPr>
            <a:r>
              <a:rPr lang="fr-FR" sz="4000" kern="1200" dirty="0">
                <a:solidFill>
                  <a:prstClr val="black"/>
                </a:solidFill>
                <a:latin typeface="Calibri"/>
              </a:rPr>
              <a:t>15/1/2026</a:t>
            </a:r>
          </a:p>
        </p:txBody>
      </p:sp>
      <p:sp>
        <p:nvSpPr>
          <p:cNvPr id="2" name="ZoneTexte 1">
            <a:extLst>
              <a:ext uri="{FF2B5EF4-FFF2-40B4-BE49-F238E27FC236}">
                <a16:creationId xmlns:a16="http://schemas.microsoft.com/office/drawing/2014/main" id="{E137AA27-5A35-1D51-ADCC-F7C3804E07D7}"/>
              </a:ext>
            </a:extLst>
          </p:cNvPr>
          <p:cNvSpPr txBox="1"/>
          <p:nvPr/>
        </p:nvSpPr>
        <p:spPr>
          <a:xfrm>
            <a:off x="1250674" y="11578853"/>
            <a:ext cx="4119718" cy="646331"/>
          </a:xfrm>
          <a:prstGeom prst="rect">
            <a:avLst/>
          </a:prstGeom>
          <a:noFill/>
        </p:spPr>
        <p:txBody>
          <a:bodyPr wrap="none" rtlCol="0">
            <a:spAutoFit/>
          </a:bodyPr>
          <a:lstStyle/>
          <a:p>
            <a:pPr marL="0" indent="0" defTabSz="1828800" hangingPunct="1">
              <a:lnSpc>
                <a:spcPct val="100000"/>
              </a:lnSpc>
              <a:spcBef>
                <a:spcPts val="0"/>
              </a:spcBef>
              <a:buSzTx/>
              <a:buNone/>
            </a:pPr>
            <a:r>
              <a:rPr lang="fr-FR" sz="3600" b="1" kern="1200" dirty="0">
                <a:solidFill>
                  <a:prstClr val="black"/>
                </a:solidFill>
                <a:latin typeface="Calibri"/>
              </a:rPr>
              <a:t>Cas index seulement</a:t>
            </a:r>
          </a:p>
        </p:txBody>
      </p:sp>
      <p:grpSp>
        <p:nvGrpSpPr>
          <p:cNvPr id="19" name="Grouper 17">
            <a:extLst>
              <a:ext uri="{FF2B5EF4-FFF2-40B4-BE49-F238E27FC236}">
                <a16:creationId xmlns:a16="http://schemas.microsoft.com/office/drawing/2014/main" id="{E02C91E4-DB30-4E62-AB2D-0EFAB071BFF0}"/>
              </a:ext>
            </a:extLst>
          </p:cNvPr>
          <p:cNvGrpSpPr/>
          <p:nvPr/>
        </p:nvGrpSpPr>
        <p:grpSpPr>
          <a:xfrm>
            <a:off x="10159751" y="862681"/>
            <a:ext cx="12870856" cy="12245250"/>
            <a:chOff x="5079875" y="431340"/>
            <a:chExt cx="6435428" cy="6122625"/>
          </a:xfrm>
        </p:grpSpPr>
        <p:sp>
          <p:nvSpPr>
            <p:cNvPr id="20" name="Rectangle 19">
              <a:extLst>
                <a:ext uri="{FF2B5EF4-FFF2-40B4-BE49-F238E27FC236}">
                  <a16:creationId xmlns:a16="http://schemas.microsoft.com/office/drawing/2014/main" id="{A6CE1C15-2DE5-454B-80F9-2DA8631B63F9}"/>
                </a:ext>
              </a:extLst>
            </p:cNvPr>
            <p:cNvSpPr/>
            <p:nvPr/>
          </p:nvSpPr>
          <p:spPr>
            <a:xfrm>
              <a:off x="5235626" y="431340"/>
              <a:ext cx="1485624" cy="7668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defTabSz="1828800" hangingPunct="1">
                <a:lnSpc>
                  <a:spcPct val="100000"/>
                </a:lnSpc>
                <a:spcBef>
                  <a:spcPts val="0"/>
                </a:spcBef>
                <a:buSzTx/>
                <a:buNone/>
              </a:pPr>
              <a:r>
                <a:rPr lang="fr-FR" sz="4800" b="1" kern="1200" dirty="0">
                  <a:solidFill>
                    <a:prstClr val="white"/>
                  </a:solidFill>
                  <a:latin typeface="Calibri"/>
                </a:rPr>
                <a:t>5252 inclusions</a:t>
              </a:r>
            </a:p>
          </p:txBody>
        </p:sp>
        <p:sp>
          <p:nvSpPr>
            <p:cNvPr id="21" name="Rectangle 20">
              <a:extLst>
                <a:ext uri="{FF2B5EF4-FFF2-40B4-BE49-F238E27FC236}">
                  <a16:creationId xmlns:a16="http://schemas.microsoft.com/office/drawing/2014/main" id="{C9712202-1015-4C69-B5F6-913C577434B8}"/>
                </a:ext>
              </a:extLst>
            </p:cNvPr>
            <p:cNvSpPr/>
            <p:nvPr/>
          </p:nvSpPr>
          <p:spPr>
            <a:xfrm>
              <a:off x="6553522" y="1413835"/>
              <a:ext cx="4864216" cy="479267"/>
            </a:xfrm>
            <a:prstGeom prst="rect">
              <a:avLst/>
            </a:prstGeom>
            <a:ln w="28575" cmpd="sng"/>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00" hangingPunct="1">
                <a:lnSpc>
                  <a:spcPct val="100000"/>
                </a:lnSpc>
                <a:spcBef>
                  <a:spcPts val="0"/>
                </a:spcBef>
                <a:buSzTx/>
                <a:buNone/>
              </a:pPr>
              <a:r>
                <a:rPr lang="fr-FR" sz="3600" kern="1200" dirty="0">
                  <a:solidFill>
                    <a:prstClr val="black"/>
                  </a:solidFill>
                  <a:latin typeface="Calibri"/>
                </a:rPr>
                <a:t>En attente résultats ou prélèvements : 59</a:t>
              </a:r>
            </a:p>
          </p:txBody>
        </p:sp>
        <p:sp>
          <p:nvSpPr>
            <p:cNvPr id="22" name="Rectangle 21">
              <a:extLst>
                <a:ext uri="{FF2B5EF4-FFF2-40B4-BE49-F238E27FC236}">
                  <a16:creationId xmlns:a16="http://schemas.microsoft.com/office/drawing/2014/main" id="{B3382454-0FD6-45BB-A453-D14B198CEF06}"/>
                </a:ext>
              </a:extLst>
            </p:cNvPr>
            <p:cNvSpPr/>
            <p:nvPr/>
          </p:nvSpPr>
          <p:spPr>
            <a:xfrm>
              <a:off x="6574133" y="2177300"/>
              <a:ext cx="4903510" cy="602444"/>
            </a:xfrm>
            <a:prstGeom prst="rect">
              <a:avLst/>
            </a:prstGeom>
            <a:ln w="28575" cmpd="sng"/>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00" hangingPunct="1">
                <a:lnSpc>
                  <a:spcPct val="100000"/>
                </a:lnSpc>
                <a:spcBef>
                  <a:spcPts val="0"/>
                </a:spcBef>
                <a:buSzTx/>
                <a:buNone/>
              </a:pPr>
              <a:r>
                <a:rPr lang="fr-FR" sz="3600" kern="1200" dirty="0">
                  <a:solidFill>
                    <a:prstClr val="black"/>
                  </a:solidFill>
                  <a:latin typeface="Calibri"/>
                </a:rPr>
                <a:t>Sujets sains ou asymptomatiques (apparentés sains etc..): 22</a:t>
              </a:r>
            </a:p>
          </p:txBody>
        </p:sp>
        <p:sp>
          <p:nvSpPr>
            <p:cNvPr id="23" name="Rectangle 22">
              <a:extLst>
                <a:ext uri="{FF2B5EF4-FFF2-40B4-BE49-F238E27FC236}">
                  <a16:creationId xmlns:a16="http://schemas.microsoft.com/office/drawing/2014/main" id="{A0BEAF03-8B95-4EF1-B752-29F635B19011}"/>
                </a:ext>
              </a:extLst>
            </p:cNvPr>
            <p:cNvSpPr/>
            <p:nvPr/>
          </p:nvSpPr>
          <p:spPr>
            <a:xfrm>
              <a:off x="6558801" y="2952746"/>
              <a:ext cx="4918842" cy="479267"/>
            </a:xfrm>
            <a:prstGeom prst="rect">
              <a:avLst/>
            </a:prstGeom>
            <a:ln w="28575" cmpd="sng"/>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00" hangingPunct="1">
                <a:lnSpc>
                  <a:spcPct val="100000"/>
                </a:lnSpc>
                <a:spcBef>
                  <a:spcPts val="0"/>
                </a:spcBef>
                <a:buSzTx/>
                <a:buNone/>
              </a:pPr>
              <a:r>
                <a:rPr lang="fr-FR" sz="3600" kern="1200" dirty="0">
                  <a:solidFill>
                    <a:prstClr val="black"/>
                  </a:solidFill>
                  <a:latin typeface="Calibri"/>
                </a:rPr>
                <a:t>VWD constitutionnel exclu: 242</a:t>
              </a:r>
            </a:p>
          </p:txBody>
        </p:sp>
        <p:sp>
          <p:nvSpPr>
            <p:cNvPr id="24" name="Rectangle 23">
              <a:extLst>
                <a:ext uri="{FF2B5EF4-FFF2-40B4-BE49-F238E27FC236}">
                  <a16:creationId xmlns:a16="http://schemas.microsoft.com/office/drawing/2014/main" id="{95B2C1C1-125B-49FA-AAC6-6F11B15F5009}"/>
                </a:ext>
              </a:extLst>
            </p:cNvPr>
            <p:cNvSpPr/>
            <p:nvPr/>
          </p:nvSpPr>
          <p:spPr>
            <a:xfrm>
              <a:off x="6594744" y="3743535"/>
              <a:ext cx="4906860" cy="479267"/>
            </a:xfrm>
            <a:prstGeom prst="rect">
              <a:avLst/>
            </a:prstGeom>
            <a:ln w="28575" cmpd="sng"/>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00" hangingPunct="1">
                <a:lnSpc>
                  <a:spcPct val="100000"/>
                </a:lnSpc>
                <a:spcBef>
                  <a:spcPts val="0"/>
                </a:spcBef>
                <a:buSzTx/>
                <a:buNone/>
              </a:pPr>
              <a:r>
                <a:rPr lang="fr-FR" sz="3600" kern="1200" dirty="0">
                  <a:solidFill>
                    <a:prstClr val="black"/>
                  </a:solidFill>
                  <a:latin typeface="Calibri"/>
                </a:rPr>
                <a:t>VWD improbable*: 74</a:t>
              </a:r>
            </a:p>
          </p:txBody>
        </p:sp>
        <p:sp>
          <p:nvSpPr>
            <p:cNvPr id="25" name="Rectangle 24">
              <a:extLst>
                <a:ext uri="{FF2B5EF4-FFF2-40B4-BE49-F238E27FC236}">
                  <a16:creationId xmlns:a16="http://schemas.microsoft.com/office/drawing/2014/main" id="{A61977A1-0B31-47F6-AF75-34E28FE95C9B}"/>
                </a:ext>
              </a:extLst>
            </p:cNvPr>
            <p:cNvSpPr/>
            <p:nvPr/>
          </p:nvSpPr>
          <p:spPr>
            <a:xfrm>
              <a:off x="6615353" y="4518981"/>
              <a:ext cx="4874269" cy="479267"/>
            </a:xfrm>
            <a:prstGeom prst="rect">
              <a:avLst/>
            </a:prstGeom>
            <a:ln w="28575" cmpd="sng"/>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00" hangingPunct="1">
                <a:lnSpc>
                  <a:spcPct val="100000"/>
                </a:lnSpc>
                <a:spcBef>
                  <a:spcPts val="0"/>
                </a:spcBef>
                <a:buSzTx/>
                <a:buNone/>
              </a:pPr>
              <a:r>
                <a:rPr lang="fr-FR" sz="3600" kern="1200" dirty="0">
                  <a:solidFill>
                    <a:prstClr val="black"/>
                  </a:solidFill>
                  <a:latin typeface="Calibri"/>
                </a:rPr>
                <a:t>Transmetteurs formes récessives: 19</a:t>
              </a:r>
            </a:p>
          </p:txBody>
        </p:sp>
        <p:sp>
          <p:nvSpPr>
            <p:cNvPr id="26" name="Rectangle 25">
              <a:extLst>
                <a:ext uri="{FF2B5EF4-FFF2-40B4-BE49-F238E27FC236}">
                  <a16:creationId xmlns:a16="http://schemas.microsoft.com/office/drawing/2014/main" id="{A81D4939-E9A0-414B-A87E-F6B16F6F9A53}"/>
                </a:ext>
              </a:extLst>
            </p:cNvPr>
            <p:cNvSpPr/>
            <p:nvPr/>
          </p:nvSpPr>
          <p:spPr>
            <a:xfrm>
              <a:off x="5079875" y="5460272"/>
              <a:ext cx="2288340" cy="10936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defTabSz="1828800" hangingPunct="1">
                <a:lnSpc>
                  <a:spcPct val="100000"/>
                </a:lnSpc>
                <a:spcBef>
                  <a:spcPts val="0"/>
                </a:spcBef>
                <a:buSzTx/>
                <a:buNone/>
              </a:pPr>
              <a:r>
                <a:rPr lang="fr-FR" sz="4000" b="1" kern="1200" dirty="0">
                  <a:solidFill>
                    <a:prstClr val="white"/>
                  </a:solidFill>
                  <a:latin typeface="Calibri"/>
                </a:rPr>
                <a:t>4435</a:t>
              </a:r>
            </a:p>
            <a:p>
              <a:pPr marL="0" indent="0" algn="ctr" defTabSz="1828800" hangingPunct="1">
                <a:lnSpc>
                  <a:spcPct val="100000"/>
                </a:lnSpc>
                <a:spcBef>
                  <a:spcPts val="0"/>
                </a:spcBef>
                <a:buSzTx/>
                <a:buNone/>
              </a:pPr>
              <a:r>
                <a:rPr lang="fr-FR" sz="4000" b="1" kern="1200" dirty="0">
                  <a:solidFill>
                    <a:prstClr val="white"/>
                  </a:solidFill>
                  <a:latin typeface="Calibri"/>
                </a:rPr>
                <a:t>sujets VWD typés</a:t>
              </a:r>
            </a:p>
            <a:p>
              <a:pPr marL="0" indent="0" algn="ctr" defTabSz="1828800" hangingPunct="1">
                <a:lnSpc>
                  <a:spcPct val="100000"/>
                </a:lnSpc>
                <a:spcBef>
                  <a:spcPts val="0"/>
                </a:spcBef>
                <a:buSzTx/>
                <a:buNone/>
              </a:pPr>
              <a:r>
                <a:rPr lang="fr-FR" sz="4000" b="1" kern="1200" dirty="0">
                  <a:solidFill>
                    <a:prstClr val="white"/>
                  </a:solidFill>
                  <a:latin typeface="Calibri"/>
                </a:rPr>
                <a:t>(2408 familles)</a:t>
              </a:r>
            </a:p>
          </p:txBody>
        </p:sp>
        <p:sp>
          <p:nvSpPr>
            <p:cNvPr id="27" name="ZoneTexte 26">
              <a:extLst>
                <a:ext uri="{FF2B5EF4-FFF2-40B4-BE49-F238E27FC236}">
                  <a16:creationId xmlns:a16="http://schemas.microsoft.com/office/drawing/2014/main" id="{724995DC-28BB-446F-A207-8A88E7B0D06B}"/>
                </a:ext>
              </a:extLst>
            </p:cNvPr>
            <p:cNvSpPr txBox="1"/>
            <p:nvPr/>
          </p:nvSpPr>
          <p:spPr>
            <a:xfrm>
              <a:off x="8099047" y="5391745"/>
              <a:ext cx="3416256" cy="877163"/>
            </a:xfrm>
            <a:prstGeom prst="rect">
              <a:avLst/>
            </a:prstGeom>
            <a:noFill/>
          </p:spPr>
          <p:txBody>
            <a:bodyPr wrap="none" rtlCol="0">
              <a:spAutoFit/>
            </a:bodyPr>
            <a:lstStyle/>
            <a:p>
              <a:pPr marL="0" indent="0" defTabSz="1828800" hangingPunct="1">
                <a:lnSpc>
                  <a:spcPct val="100000"/>
                </a:lnSpc>
                <a:spcBef>
                  <a:spcPts val="0"/>
                </a:spcBef>
                <a:buSzTx/>
                <a:buNone/>
              </a:pPr>
              <a:r>
                <a:rPr lang="fr-FR" sz="3600" kern="1200" dirty="0">
                  <a:solidFill>
                    <a:prstClr val="black"/>
                  </a:solidFill>
                  <a:latin typeface="Calibri"/>
                </a:rPr>
                <a:t>*: VWF:Ag &gt; 50%; pas de variant</a:t>
              </a:r>
            </a:p>
            <a:p>
              <a:pPr marL="0" indent="0" defTabSz="1828800" hangingPunct="1">
                <a:lnSpc>
                  <a:spcPct val="100000"/>
                </a:lnSpc>
                <a:spcBef>
                  <a:spcPts val="0"/>
                </a:spcBef>
                <a:buSzTx/>
                <a:buNone/>
              </a:pPr>
              <a:r>
                <a:rPr lang="fr-FR" sz="3600" kern="1200" dirty="0">
                  <a:solidFill>
                    <a:prstClr val="black"/>
                  </a:solidFill>
                  <a:latin typeface="Calibri"/>
                </a:rPr>
                <a:t> ou variant peu délétère</a:t>
              </a:r>
            </a:p>
            <a:p>
              <a:pPr marL="0" indent="0" defTabSz="1828800" hangingPunct="1">
                <a:lnSpc>
                  <a:spcPct val="100000"/>
                </a:lnSpc>
                <a:spcBef>
                  <a:spcPts val="0"/>
                </a:spcBef>
                <a:buSzTx/>
                <a:buNone/>
              </a:pPr>
              <a:r>
                <a:rPr lang="fr-FR" sz="3600" kern="1200" dirty="0">
                  <a:solidFill>
                    <a:prstClr val="black"/>
                  </a:solidFill>
                  <a:latin typeface="Calibri"/>
                </a:rPr>
                <a:t>**: VWF:Ag 30-50%; pas de variant </a:t>
              </a:r>
            </a:p>
          </p:txBody>
        </p:sp>
      </p:grpSp>
    </p:spTree>
    <p:extLst>
      <p:ext uri="{BB962C8B-B14F-4D97-AF65-F5344CB8AC3E}">
        <p14:creationId xmlns:p14="http://schemas.microsoft.com/office/powerpoint/2010/main" val="370404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Espace réservé du contenu 13"/>
          <p:cNvGraphicFramePr>
            <a:graphicFrameLocks noGrp="1"/>
          </p:cNvGraphicFramePr>
          <p:nvPr>
            <p:ph idx="1"/>
            <p:extLst/>
          </p:nvPr>
        </p:nvGraphicFramePr>
        <p:xfrm>
          <a:off x="1030352" y="3651250"/>
          <a:ext cx="9656556" cy="8665892"/>
        </p:xfrm>
        <a:graphic>
          <a:graphicData uri="http://schemas.openxmlformats.org/drawingml/2006/chart">
            <c:chart xmlns:c="http://schemas.openxmlformats.org/drawingml/2006/chart" xmlns:r="http://schemas.openxmlformats.org/officeDocument/2006/relationships" r:id="rId3"/>
          </a:graphicData>
        </a:graphic>
      </p:graphicFrame>
      <p:sp>
        <p:nvSpPr>
          <p:cNvPr id="15" name="ZoneTexte 14"/>
          <p:cNvSpPr txBox="1"/>
          <p:nvPr/>
        </p:nvSpPr>
        <p:spPr>
          <a:xfrm>
            <a:off x="5051998" y="7504671"/>
            <a:ext cx="1435008" cy="830997"/>
          </a:xfrm>
          <a:prstGeom prst="rect">
            <a:avLst/>
          </a:prstGeom>
          <a:noFill/>
        </p:spPr>
        <p:txBody>
          <a:bodyPr wrap="none" rtlCol="0">
            <a:spAutoFit/>
          </a:bodyPr>
          <a:lstStyle/>
          <a:p>
            <a:pPr marL="0" indent="0" defTabSz="1828800" hangingPunct="1">
              <a:lnSpc>
                <a:spcPct val="100000"/>
              </a:lnSpc>
              <a:spcBef>
                <a:spcPts val="0"/>
              </a:spcBef>
              <a:buSzTx/>
              <a:buNone/>
            </a:pPr>
            <a:r>
              <a:rPr lang="fr-FR" sz="4800" b="1" kern="1200" dirty="0">
                <a:solidFill>
                  <a:prstClr val="black"/>
                </a:solidFill>
                <a:latin typeface="Calibri"/>
              </a:rPr>
              <a:t>4435</a:t>
            </a:r>
          </a:p>
        </p:txBody>
      </p:sp>
      <p:sp>
        <p:nvSpPr>
          <p:cNvPr id="16" name="ZoneTexte 15"/>
          <p:cNvSpPr txBox="1"/>
          <p:nvPr/>
        </p:nvSpPr>
        <p:spPr>
          <a:xfrm>
            <a:off x="1389777" y="1174203"/>
            <a:ext cx="6397766"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indent="0" defTabSz="1828800" hangingPunct="1">
              <a:lnSpc>
                <a:spcPct val="100000"/>
              </a:lnSpc>
              <a:spcBef>
                <a:spcPts val="0"/>
              </a:spcBef>
              <a:buSzTx/>
              <a:buNone/>
            </a:pPr>
            <a:r>
              <a:rPr lang="fr-FR" sz="4000" kern="1200" dirty="0">
                <a:solidFill>
                  <a:prstClr val="black"/>
                </a:solidFill>
                <a:latin typeface="Calibri"/>
              </a:rPr>
              <a:t>Base de données CRMW</a:t>
            </a:r>
          </a:p>
          <a:p>
            <a:pPr marL="0" indent="0" defTabSz="1828800" hangingPunct="1">
              <a:lnSpc>
                <a:spcPct val="100000"/>
              </a:lnSpc>
              <a:spcBef>
                <a:spcPts val="0"/>
              </a:spcBef>
              <a:buSzTx/>
              <a:buNone/>
            </a:pPr>
            <a:r>
              <a:rPr lang="fr-FR" sz="4000" kern="1200" dirty="0">
                <a:solidFill>
                  <a:prstClr val="black"/>
                </a:solidFill>
                <a:latin typeface="Calibri"/>
              </a:rPr>
              <a:t>15/1/2026</a:t>
            </a:r>
          </a:p>
        </p:txBody>
      </p:sp>
      <p:grpSp>
        <p:nvGrpSpPr>
          <p:cNvPr id="18" name="Grouper 17"/>
          <p:cNvGrpSpPr/>
          <p:nvPr/>
        </p:nvGrpSpPr>
        <p:grpSpPr>
          <a:xfrm>
            <a:off x="10159751" y="862681"/>
            <a:ext cx="12870856" cy="12245250"/>
            <a:chOff x="5079875" y="431340"/>
            <a:chExt cx="6435428" cy="6122625"/>
          </a:xfrm>
        </p:grpSpPr>
        <p:sp>
          <p:nvSpPr>
            <p:cNvPr id="5" name="Rectangle 4"/>
            <p:cNvSpPr/>
            <p:nvPr/>
          </p:nvSpPr>
          <p:spPr>
            <a:xfrm>
              <a:off x="5235626" y="431340"/>
              <a:ext cx="1485624" cy="7668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defTabSz="1828800" hangingPunct="1">
                <a:lnSpc>
                  <a:spcPct val="100000"/>
                </a:lnSpc>
                <a:spcBef>
                  <a:spcPts val="0"/>
                </a:spcBef>
                <a:buSzTx/>
                <a:buNone/>
              </a:pPr>
              <a:r>
                <a:rPr lang="fr-FR" sz="4800" b="1" kern="1200" dirty="0">
                  <a:solidFill>
                    <a:prstClr val="white"/>
                  </a:solidFill>
                  <a:latin typeface="Calibri"/>
                </a:rPr>
                <a:t>5252 inclusions</a:t>
              </a:r>
            </a:p>
          </p:txBody>
        </p:sp>
        <p:sp>
          <p:nvSpPr>
            <p:cNvPr id="6" name="Rectangle 5"/>
            <p:cNvSpPr/>
            <p:nvPr/>
          </p:nvSpPr>
          <p:spPr>
            <a:xfrm>
              <a:off x="6553522" y="1413835"/>
              <a:ext cx="4864216" cy="479267"/>
            </a:xfrm>
            <a:prstGeom prst="rect">
              <a:avLst/>
            </a:prstGeom>
            <a:ln w="28575" cmpd="sng"/>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00" hangingPunct="1">
                <a:lnSpc>
                  <a:spcPct val="100000"/>
                </a:lnSpc>
                <a:spcBef>
                  <a:spcPts val="0"/>
                </a:spcBef>
                <a:buSzTx/>
                <a:buNone/>
              </a:pPr>
              <a:r>
                <a:rPr lang="fr-FR" sz="3600" kern="1200" dirty="0">
                  <a:solidFill>
                    <a:prstClr val="black"/>
                  </a:solidFill>
                  <a:latin typeface="Calibri"/>
                </a:rPr>
                <a:t>En attente résultats ou prélèvements : 86</a:t>
              </a:r>
            </a:p>
          </p:txBody>
        </p:sp>
        <p:sp>
          <p:nvSpPr>
            <p:cNvPr id="7" name="Rectangle 6"/>
            <p:cNvSpPr/>
            <p:nvPr/>
          </p:nvSpPr>
          <p:spPr>
            <a:xfrm>
              <a:off x="6574133" y="2177300"/>
              <a:ext cx="4903510" cy="602444"/>
            </a:xfrm>
            <a:prstGeom prst="rect">
              <a:avLst/>
            </a:prstGeom>
            <a:ln w="28575" cmpd="sng"/>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00" hangingPunct="1">
                <a:lnSpc>
                  <a:spcPct val="100000"/>
                </a:lnSpc>
                <a:spcBef>
                  <a:spcPts val="0"/>
                </a:spcBef>
                <a:buSzTx/>
                <a:buNone/>
              </a:pPr>
              <a:r>
                <a:rPr lang="fr-FR" sz="3600" kern="1200" dirty="0">
                  <a:solidFill>
                    <a:prstClr val="black"/>
                  </a:solidFill>
                  <a:latin typeface="Calibri"/>
                </a:rPr>
                <a:t>Sujets sains ou asymptomatiques (apparentés sains etc..): 218</a:t>
              </a:r>
            </a:p>
          </p:txBody>
        </p:sp>
        <p:sp>
          <p:nvSpPr>
            <p:cNvPr id="8" name="Rectangle 7"/>
            <p:cNvSpPr/>
            <p:nvPr/>
          </p:nvSpPr>
          <p:spPr>
            <a:xfrm>
              <a:off x="6558801" y="2952746"/>
              <a:ext cx="4918842" cy="479267"/>
            </a:xfrm>
            <a:prstGeom prst="rect">
              <a:avLst/>
            </a:prstGeom>
            <a:ln w="28575" cmpd="sng"/>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00" hangingPunct="1">
                <a:lnSpc>
                  <a:spcPct val="100000"/>
                </a:lnSpc>
                <a:spcBef>
                  <a:spcPts val="0"/>
                </a:spcBef>
                <a:buSzTx/>
                <a:buNone/>
              </a:pPr>
              <a:r>
                <a:rPr lang="fr-FR" sz="3600" kern="1200" dirty="0">
                  <a:solidFill>
                    <a:prstClr val="black"/>
                  </a:solidFill>
                  <a:latin typeface="Calibri"/>
                </a:rPr>
                <a:t>VWD constitutionnel exclu: 290</a:t>
              </a:r>
            </a:p>
          </p:txBody>
        </p:sp>
        <p:sp>
          <p:nvSpPr>
            <p:cNvPr id="9" name="Rectangle 8"/>
            <p:cNvSpPr/>
            <p:nvPr/>
          </p:nvSpPr>
          <p:spPr>
            <a:xfrm>
              <a:off x="6594744" y="3743535"/>
              <a:ext cx="4906860" cy="479267"/>
            </a:xfrm>
            <a:prstGeom prst="rect">
              <a:avLst/>
            </a:prstGeom>
            <a:ln w="28575" cmpd="sng"/>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00" hangingPunct="1">
                <a:lnSpc>
                  <a:spcPct val="100000"/>
                </a:lnSpc>
                <a:spcBef>
                  <a:spcPts val="0"/>
                </a:spcBef>
                <a:buSzTx/>
                <a:buNone/>
              </a:pPr>
              <a:r>
                <a:rPr lang="fr-FR" sz="3600" kern="1200" dirty="0">
                  <a:solidFill>
                    <a:prstClr val="black"/>
                  </a:solidFill>
                  <a:latin typeface="Calibri"/>
                </a:rPr>
                <a:t>VWD improbable*: 93</a:t>
              </a:r>
            </a:p>
          </p:txBody>
        </p:sp>
        <p:sp>
          <p:nvSpPr>
            <p:cNvPr id="10" name="Rectangle 9"/>
            <p:cNvSpPr/>
            <p:nvPr/>
          </p:nvSpPr>
          <p:spPr>
            <a:xfrm>
              <a:off x="6615353" y="4518981"/>
              <a:ext cx="4874269" cy="479267"/>
            </a:xfrm>
            <a:prstGeom prst="rect">
              <a:avLst/>
            </a:prstGeom>
            <a:ln w="28575" cmpd="sng"/>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00" hangingPunct="1">
                <a:lnSpc>
                  <a:spcPct val="100000"/>
                </a:lnSpc>
                <a:spcBef>
                  <a:spcPts val="0"/>
                </a:spcBef>
                <a:buSzTx/>
                <a:buNone/>
              </a:pPr>
              <a:r>
                <a:rPr lang="fr-FR" sz="3600" kern="1200" dirty="0">
                  <a:solidFill>
                    <a:prstClr val="black"/>
                  </a:solidFill>
                  <a:latin typeface="Calibri"/>
                </a:rPr>
                <a:t>Transmetteurs formes récessives: 130</a:t>
              </a:r>
            </a:p>
          </p:txBody>
        </p:sp>
        <p:sp>
          <p:nvSpPr>
            <p:cNvPr id="11" name="Rectangle 10"/>
            <p:cNvSpPr/>
            <p:nvPr/>
          </p:nvSpPr>
          <p:spPr>
            <a:xfrm>
              <a:off x="5079875" y="5460272"/>
              <a:ext cx="2288340" cy="10936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defTabSz="1828800" hangingPunct="1">
                <a:lnSpc>
                  <a:spcPct val="100000"/>
                </a:lnSpc>
                <a:spcBef>
                  <a:spcPts val="0"/>
                </a:spcBef>
                <a:buSzTx/>
                <a:buNone/>
              </a:pPr>
              <a:r>
                <a:rPr lang="fr-FR" sz="4000" b="1" kern="1200" dirty="0">
                  <a:solidFill>
                    <a:prstClr val="white"/>
                  </a:solidFill>
                  <a:latin typeface="Calibri"/>
                </a:rPr>
                <a:t>4435</a:t>
              </a:r>
            </a:p>
            <a:p>
              <a:pPr marL="0" indent="0" algn="ctr" defTabSz="1828800" hangingPunct="1">
                <a:lnSpc>
                  <a:spcPct val="100000"/>
                </a:lnSpc>
                <a:spcBef>
                  <a:spcPts val="0"/>
                </a:spcBef>
                <a:buSzTx/>
                <a:buNone/>
              </a:pPr>
              <a:r>
                <a:rPr lang="fr-FR" sz="4000" b="1" kern="1200" dirty="0">
                  <a:solidFill>
                    <a:prstClr val="white"/>
                  </a:solidFill>
                  <a:latin typeface="Calibri"/>
                </a:rPr>
                <a:t>sujets VWD typés</a:t>
              </a:r>
            </a:p>
            <a:p>
              <a:pPr marL="0" indent="0" algn="ctr" defTabSz="1828800" hangingPunct="1">
                <a:lnSpc>
                  <a:spcPct val="100000"/>
                </a:lnSpc>
                <a:spcBef>
                  <a:spcPts val="0"/>
                </a:spcBef>
                <a:buSzTx/>
                <a:buNone/>
              </a:pPr>
              <a:r>
                <a:rPr lang="fr-FR" sz="4000" b="1" kern="1200" dirty="0">
                  <a:solidFill>
                    <a:prstClr val="white"/>
                  </a:solidFill>
                  <a:latin typeface="Calibri"/>
                </a:rPr>
                <a:t>(2408 familles)</a:t>
              </a:r>
            </a:p>
          </p:txBody>
        </p:sp>
        <p:sp>
          <p:nvSpPr>
            <p:cNvPr id="17" name="ZoneTexte 16"/>
            <p:cNvSpPr txBox="1"/>
            <p:nvPr/>
          </p:nvSpPr>
          <p:spPr>
            <a:xfrm>
              <a:off x="8099047" y="5391745"/>
              <a:ext cx="3416256" cy="877163"/>
            </a:xfrm>
            <a:prstGeom prst="rect">
              <a:avLst/>
            </a:prstGeom>
            <a:noFill/>
          </p:spPr>
          <p:txBody>
            <a:bodyPr wrap="none" rtlCol="0">
              <a:spAutoFit/>
            </a:bodyPr>
            <a:lstStyle/>
            <a:p>
              <a:pPr marL="0" indent="0" defTabSz="1828800" hangingPunct="1">
                <a:lnSpc>
                  <a:spcPct val="100000"/>
                </a:lnSpc>
                <a:spcBef>
                  <a:spcPts val="0"/>
                </a:spcBef>
                <a:buSzTx/>
                <a:buNone/>
              </a:pPr>
              <a:r>
                <a:rPr lang="fr-FR" sz="3600" kern="1200" dirty="0">
                  <a:solidFill>
                    <a:prstClr val="black"/>
                  </a:solidFill>
                  <a:latin typeface="Calibri"/>
                </a:rPr>
                <a:t>*: VWF:Ag &gt; 50%; pas de variant</a:t>
              </a:r>
            </a:p>
            <a:p>
              <a:pPr marL="0" indent="0" defTabSz="1828800" hangingPunct="1">
                <a:lnSpc>
                  <a:spcPct val="100000"/>
                </a:lnSpc>
                <a:spcBef>
                  <a:spcPts val="0"/>
                </a:spcBef>
                <a:buSzTx/>
                <a:buNone/>
              </a:pPr>
              <a:r>
                <a:rPr lang="fr-FR" sz="3600" kern="1200" dirty="0">
                  <a:solidFill>
                    <a:prstClr val="black"/>
                  </a:solidFill>
                  <a:latin typeface="Calibri"/>
                </a:rPr>
                <a:t> ou variant peu délétère</a:t>
              </a:r>
            </a:p>
            <a:p>
              <a:pPr marL="0" indent="0" defTabSz="1828800" hangingPunct="1">
                <a:lnSpc>
                  <a:spcPct val="100000"/>
                </a:lnSpc>
                <a:spcBef>
                  <a:spcPts val="0"/>
                </a:spcBef>
                <a:buSzTx/>
                <a:buNone/>
              </a:pPr>
              <a:r>
                <a:rPr lang="fr-FR" sz="3600" kern="1200" dirty="0">
                  <a:solidFill>
                    <a:prstClr val="black"/>
                  </a:solidFill>
                  <a:latin typeface="Calibri"/>
                </a:rPr>
                <a:t>**: VWF:Ag 30-50%; pas de variant </a:t>
              </a:r>
            </a:p>
          </p:txBody>
        </p:sp>
      </p:grpSp>
      <p:sp>
        <p:nvSpPr>
          <p:cNvPr id="2" name="ZoneTexte 1">
            <a:extLst>
              <a:ext uri="{FF2B5EF4-FFF2-40B4-BE49-F238E27FC236}">
                <a16:creationId xmlns:a16="http://schemas.microsoft.com/office/drawing/2014/main" id="{DD21B54F-A0AD-3D42-1FD8-B1B25EFB9CB3}"/>
              </a:ext>
            </a:extLst>
          </p:cNvPr>
          <p:cNvSpPr txBox="1"/>
          <p:nvPr/>
        </p:nvSpPr>
        <p:spPr>
          <a:xfrm>
            <a:off x="1250674" y="11895467"/>
            <a:ext cx="4165628" cy="1200329"/>
          </a:xfrm>
          <a:prstGeom prst="rect">
            <a:avLst/>
          </a:prstGeom>
          <a:noFill/>
        </p:spPr>
        <p:txBody>
          <a:bodyPr wrap="none" rtlCol="0">
            <a:spAutoFit/>
          </a:bodyPr>
          <a:lstStyle/>
          <a:p>
            <a:pPr marL="0" indent="0" defTabSz="1828800" hangingPunct="1">
              <a:lnSpc>
                <a:spcPct val="100000"/>
              </a:lnSpc>
              <a:spcBef>
                <a:spcPts val="0"/>
              </a:spcBef>
              <a:buSzTx/>
              <a:buNone/>
            </a:pPr>
            <a:r>
              <a:rPr lang="fr-FR" sz="3600" b="1" kern="1200" dirty="0">
                <a:solidFill>
                  <a:prstClr val="black"/>
                </a:solidFill>
                <a:latin typeface="Calibri"/>
              </a:rPr>
              <a:t>Totalité des patients </a:t>
            </a:r>
          </a:p>
          <a:p>
            <a:pPr marL="0" indent="0" defTabSz="1828800" hangingPunct="1">
              <a:lnSpc>
                <a:spcPct val="100000"/>
              </a:lnSpc>
              <a:spcBef>
                <a:spcPts val="0"/>
              </a:spcBef>
              <a:buSzTx/>
              <a:buNone/>
            </a:pPr>
            <a:r>
              <a:rPr lang="fr-FR" sz="3600" kern="1200" dirty="0">
                <a:solidFill>
                  <a:prstClr val="black"/>
                </a:solidFill>
                <a:latin typeface="Calibri"/>
              </a:rPr>
              <a:t>VWD possible inclus</a:t>
            </a:r>
          </a:p>
        </p:txBody>
      </p:sp>
    </p:spTree>
    <p:extLst>
      <p:ext uri="{BB962C8B-B14F-4D97-AF65-F5344CB8AC3E}">
        <p14:creationId xmlns:p14="http://schemas.microsoft.com/office/powerpoint/2010/main" val="1338683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Espace réservé du contenu 9"/>
          <p:cNvGraphicFramePr>
            <a:graphicFrameLocks noGrp="1"/>
          </p:cNvGraphicFramePr>
          <p:nvPr>
            <p:ph idx="1"/>
            <p:extLst/>
          </p:nvPr>
        </p:nvGraphicFramePr>
        <p:xfrm>
          <a:off x="981512" y="3835423"/>
          <a:ext cx="22117544" cy="9008910"/>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1"/>
          <p:cNvSpPr txBox="1"/>
          <p:nvPr/>
        </p:nvSpPr>
        <p:spPr>
          <a:xfrm>
            <a:off x="3283888" y="4112422"/>
            <a:ext cx="786384" cy="566928"/>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800" hangingPunct="1">
              <a:lnSpc>
                <a:spcPct val="100000"/>
              </a:lnSpc>
              <a:spcBef>
                <a:spcPts val="0"/>
              </a:spcBef>
              <a:buSzTx/>
              <a:buNone/>
            </a:pPr>
            <a:r>
              <a:rPr lang="fr-FR" sz="3200" b="1" kern="1200" dirty="0">
                <a:solidFill>
                  <a:prstClr val="black"/>
                </a:solidFill>
                <a:latin typeface="Calibri"/>
              </a:rPr>
              <a:t>8%</a:t>
            </a:r>
          </a:p>
        </p:txBody>
      </p:sp>
      <p:sp>
        <p:nvSpPr>
          <p:cNvPr id="6" name="ZoneTexte 1"/>
          <p:cNvSpPr txBox="1"/>
          <p:nvPr/>
        </p:nvSpPr>
        <p:spPr>
          <a:xfrm flipH="1">
            <a:off x="6265080" y="4179430"/>
            <a:ext cx="786384" cy="566928"/>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800" hangingPunct="1">
              <a:lnSpc>
                <a:spcPct val="100000"/>
              </a:lnSpc>
              <a:spcBef>
                <a:spcPts val="0"/>
              </a:spcBef>
              <a:buSzTx/>
              <a:buNone/>
            </a:pPr>
            <a:r>
              <a:rPr lang="fr-FR" sz="2800" b="1" kern="1200" dirty="0">
                <a:solidFill>
                  <a:prstClr val="black"/>
                </a:solidFill>
                <a:latin typeface="Calibri"/>
              </a:rPr>
              <a:t>6,5%</a:t>
            </a:r>
          </a:p>
        </p:txBody>
      </p:sp>
      <p:sp>
        <p:nvSpPr>
          <p:cNvPr id="7" name="ZoneTexte 1"/>
          <p:cNvSpPr txBox="1"/>
          <p:nvPr/>
        </p:nvSpPr>
        <p:spPr>
          <a:xfrm flipH="1">
            <a:off x="9048490" y="4112422"/>
            <a:ext cx="1107188" cy="566928"/>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800" hangingPunct="1">
              <a:lnSpc>
                <a:spcPct val="100000"/>
              </a:lnSpc>
              <a:spcBef>
                <a:spcPts val="0"/>
              </a:spcBef>
              <a:buSzTx/>
              <a:buNone/>
            </a:pPr>
            <a:r>
              <a:rPr lang="fr-FR" sz="2800" b="1" kern="1200" dirty="0">
                <a:solidFill>
                  <a:prstClr val="black"/>
                </a:solidFill>
                <a:latin typeface="Calibri"/>
              </a:rPr>
              <a:t>6,7%</a:t>
            </a:r>
          </a:p>
        </p:txBody>
      </p:sp>
      <p:sp>
        <p:nvSpPr>
          <p:cNvPr id="8" name="ZoneTexte 1"/>
          <p:cNvSpPr txBox="1"/>
          <p:nvPr/>
        </p:nvSpPr>
        <p:spPr>
          <a:xfrm flipH="1">
            <a:off x="12152706" y="4112422"/>
            <a:ext cx="786384" cy="566928"/>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800" hangingPunct="1">
              <a:lnSpc>
                <a:spcPct val="100000"/>
              </a:lnSpc>
              <a:spcBef>
                <a:spcPts val="0"/>
              </a:spcBef>
              <a:buSzTx/>
              <a:buNone/>
            </a:pPr>
            <a:r>
              <a:rPr lang="fr-FR" sz="2800" b="1" kern="1200" dirty="0">
                <a:solidFill>
                  <a:prstClr val="black"/>
                </a:solidFill>
                <a:latin typeface="Calibri"/>
              </a:rPr>
              <a:t>6%</a:t>
            </a:r>
          </a:p>
        </p:txBody>
      </p:sp>
      <p:sp>
        <p:nvSpPr>
          <p:cNvPr id="2" name="ZoneTexte 1"/>
          <p:cNvSpPr txBox="1"/>
          <p:nvPr/>
        </p:nvSpPr>
        <p:spPr>
          <a:xfrm>
            <a:off x="3141357" y="2958259"/>
            <a:ext cx="886781" cy="646331"/>
          </a:xfrm>
          <a:prstGeom prst="rect">
            <a:avLst/>
          </a:prstGeom>
          <a:noFill/>
        </p:spPr>
        <p:txBody>
          <a:bodyPr wrap="none" rtlCol="0">
            <a:spAutoFit/>
          </a:bodyPr>
          <a:lstStyle/>
          <a:p>
            <a:pPr marL="0" indent="0" defTabSz="1828800" hangingPunct="1">
              <a:lnSpc>
                <a:spcPct val="100000"/>
              </a:lnSpc>
              <a:spcBef>
                <a:spcPts val="0"/>
              </a:spcBef>
              <a:buSzTx/>
              <a:buNone/>
            </a:pPr>
            <a:r>
              <a:rPr lang="fr-FR" sz="3600" b="1" kern="1200" dirty="0">
                <a:solidFill>
                  <a:prstClr val="black"/>
                </a:solidFill>
                <a:latin typeface="Calibri"/>
              </a:rPr>
              <a:t>670</a:t>
            </a:r>
          </a:p>
        </p:txBody>
      </p:sp>
      <p:sp>
        <p:nvSpPr>
          <p:cNvPr id="9" name="ZoneTexte 8"/>
          <p:cNvSpPr txBox="1"/>
          <p:nvPr/>
        </p:nvSpPr>
        <p:spPr>
          <a:xfrm>
            <a:off x="11893154" y="2958259"/>
            <a:ext cx="1120820" cy="646331"/>
          </a:xfrm>
          <a:prstGeom prst="rect">
            <a:avLst/>
          </a:prstGeom>
          <a:noFill/>
        </p:spPr>
        <p:txBody>
          <a:bodyPr wrap="none" rtlCol="0">
            <a:spAutoFit/>
          </a:bodyPr>
          <a:lstStyle/>
          <a:p>
            <a:pPr marL="0" indent="0" defTabSz="1828800" hangingPunct="1">
              <a:lnSpc>
                <a:spcPct val="100000"/>
              </a:lnSpc>
              <a:spcBef>
                <a:spcPts val="0"/>
              </a:spcBef>
              <a:buSzTx/>
              <a:buNone/>
            </a:pPr>
            <a:r>
              <a:rPr lang="fr-FR" sz="3600" b="1" kern="1200" dirty="0">
                <a:solidFill>
                  <a:prstClr val="black"/>
                </a:solidFill>
                <a:latin typeface="Calibri"/>
              </a:rPr>
              <a:t>1780</a:t>
            </a:r>
          </a:p>
        </p:txBody>
      </p:sp>
      <p:sp>
        <p:nvSpPr>
          <p:cNvPr id="11" name="ZoneTexte 10"/>
          <p:cNvSpPr txBox="1"/>
          <p:nvPr/>
        </p:nvSpPr>
        <p:spPr>
          <a:xfrm>
            <a:off x="8949236" y="2958259"/>
            <a:ext cx="1120820" cy="646331"/>
          </a:xfrm>
          <a:prstGeom prst="rect">
            <a:avLst/>
          </a:prstGeom>
          <a:noFill/>
        </p:spPr>
        <p:txBody>
          <a:bodyPr wrap="none" rtlCol="0">
            <a:spAutoFit/>
          </a:bodyPr>
          <a:lstStyle/>
          <a:p>
            <a:pPr marL="0" indent="0" defTabSz="1828800" hangingPunct="1">
              <a:lnSpc>
                <a:spcPct val="100000"/>
              </a:lnSpc>
              <a:spcBef>
                <a:spcPts val="0"/>
              </a:spcBef>
              <a:buSzTx/>
              <a:buNone/>
            </a:pPr>
            <a:r>
              <a:rPr lang="fr-FR" sz="3600" b="1" kern="1200" dirty="0">
                <a:solidFill>
                  <a:prstClr val="black"/>
                </a:solidFill>
                <a:latin typeface="Calibri"/>
              </a:rPr>
              <a:t>1549</a:t>
            </a:r>
          </a:p>
        </p:txBody>
      </p:sp>
      <p:sp>
        <p:nvSpPr>
          <p:cNvPr id="12" name="ZoneTexte 11"/>
          <p:cNvSpPr txBox="1"/>
          <p:nvPr/>
        </p:nvSpPr>
        <p:spPr>
          <a:xfrm>
            <a:off x="5933320" y="2958259"/>
            <a:ext cx="1120820" cy="646331"/>
          </a:xfrm>
          <a:prstGeom prst="rect">
            <a:avLst/>
          </a:prstGeom>
          <a:noFill/>
        </p:spPr>
        <p:txBody>
          <a:bodyPr wrap="none" rtlCol="0">
            <a:spAutoFit/>
          </a:bodyPr>
          <a:lstStyle/>
          <a:p>
            <a:pPr marL="0" indent="0" defTabSz="1828800" hangingPunct="1">
              <a:lnSpc>
                <a:spcPct val="100000"/>
              </a:lnSpc>
              <a:spcBef>
                <a:spcPts val="0"/>
              </a:spcBef>
              <a:buSzTx/>
              <a:buNone/>
            </a:pPr>
            <a:r>
              <a:rPr lang="fr-FR" sz="3600" b="1" kern="1200" dirty="0">
                <a:solidFill>
                  <a:prstClr val="black"/>
                </a:solidFill>
                <a:latin typeface="Calibri"/>
              </a:rPr>
              <a:t>1189</a:t>
            </a:r>
          </a:p>
        </p:txBody>
      </p:sp>
      <p:sp>
        <p:nvSpPr>
          <p:cNvPr id="3" name="ZoneTexte 2"/>
          <p:cNvSpPr txBox="1"/>
          <p:nvPr/>
        </p:nvSpPr>
        <p:spPr>
          <a:xfrm>
            <a:off x="768096" y="1910727"/>
            <a:ext cx="3091808" cy="1200329"/>
          </a:xfrm>
          <a:prstGeom prst="rect">
            <a:avLst/>
          </a:prstGeom>
          <a:noFill/>
        </p:spPr>
        <p:txBody>
          <a:bodyPr wrap="none" rtlCol="0">
            <a:spAutoFit/>
          </a:bodyPr>
          <a:lstStyle/>
          <a:p>
            <a:pPr marL="0" indent="0" defTabSz="1828800" hangingPunct="1">
              <a:lnSpc>
                <a:spcPct val="100000"/>
              </a:lnSpc>
              <a:spcBef>
                <a:spcPts val="0"/>
              </a:spcBef>
              <a:buSzTx/>
              <a:buNone/>
            </a:pPr>
            <a:r>
              <a:rPr lang="fr-FR" sz="3600" b="1" kern="1200" dirty="0" err="1">
                <a:solidFill>
                  <a:srgbClr val="FF0000"/>
                </a:solidFill>
                <a:latin typeface="Calibri"/>
              </a:rPr>
              <a:t>Nbre</a:t>
            </a:r>
            <a:r>
              <a:rPr lang="fr-FR" sz="3600" b="1" kern="1200" dirty="0">
                <a:solidFill>
                  <a:srgbClr val="FF0000"/>
                </a:solidFill>
                <a:latin typeface="Calibri"/>
              </a:rPr>
              <a:t> cas index </a:t>
            </a:r>
          </a:p>
          <a:p>
            <a:pPr marL="0" indent="0" defTabSz="1828800" hangingPunct="1">
              <a:lnSpc>
                <a:spcPct val="100000"/>
              </a:lnSpc>
              <a:spcBef>
                <a:spcPts val="0"/>
              </a:spcBef>
              <a:buSzTx/>
              <a:buNone/>
            </a:pPr>
            <a:r>
              <a:rPr lang="fr-FR" sz="3600" b="1" kern="1200" dirty="0">
                <a:solidFill>
                  <a:srgbClr val="FF0000"/>
                </a:solidFill>
                <a:latin typeface="Calibri"/>
              </a:rPr>
              <a:t>classés:</a:t>
            </a:r>
          </a:p>
        </p:txBody>
      </p:sp>
      <p:sp>
        <p:nvSpPr>
          <p:cNvPr id="13" name="ZoneTexte 12"/>
          <p:cNvSpPr txBox="1"/>
          <p:nvPr/>
        </p:nvSpPr>
        <p:spPr>
          <a:xfrm>
            <a:off x="6565500" y="623046"/>
            <a:ext cx="11751166" cy="707886"/>
          </a:xfrm>
          <a:prstGeom prst="rect">
            <a:avLst/>
          </a:prstGeom>
          <a:ln w="38100" cmpd="sng"/>
        </p:spPr>
        <p:style>
          <a:lnRef idx="2">
            <a:schemeClr val="accent2"/>
          </a:lnRef>
          <a:fillRef idx="1">
            <a:schemeClr val="lt1"/>
          </a:fillRef>
          <a:effectRef idx="0">
            <a:schemeClr val="accent2"/>
          </a:effectRef>
          <a:fontRef idx="minor">
            <a:schemeClr val="dk1"/>
          </a:fontRef>
        </p:style>
        <p:txBody>
          <a:bodyPr wrap="none" rtlCol="0">
            <a:spAutoFit/>
          </a:bodyPr>
          <a:lstStyle/>
          <a:p>
            <a:pPr marL="0" indent="0" defTabSz="1828800" hangingPunct="1">
              <a:lnSpc>
                <a:spcPct val="100000"/>
              </a:lnSpc>
              <a:spcBef>
                <a:spcPts val="0"/>
              </a:spcBef>
              <a:buSzTx/>
              <a:buNone/>
            </a:pPr>
            <a:r>
              <a:rPr lang="fr-FR" sz="4000" kern="1200" dirty="0">
                <a:solidFill>
                  <a:prstClr val="black"/>
                </a:solidFill>
                <a:latin typeface="Calibri"/>
              </a:rPr>
              <a:t>Evolution de la base de données du CRMW depuis 2016</a:t>
            </a:r>
          </a:p>
        </p:txBody>
      </p:sp>
      <p:sp>
        <p:nvSpPr>
          <p:cNvPr id="4" name="ZoneTexte 3">
            <a:extLst>
              <a:ext uri="{FF2B5EF4-FFF2-40B4-BE49-F238E27FC236}">
                <a16:creationId xmlns:a16="http://schemas.microsoft.com/office/drawing/2014/main" id="{E37F83EF-2B4B-D3DD-CEF8-472CFB7F7106}"/>
              </a:ext>
            </a:extLst>
          </p:cNvPr>
          <p:cNvSpPr txBox="1"/>
          <p:nvPr/>
        </p:nvSpPr>
        <p:spPr>
          <a:xfrm>
            <a:off x="14866204" y="2958259"/>
            <a:ext cx="1120820" cy="646331"/>
          </a:xfrm>
          <a:prstGeom prst="rect">
            <a:avLst/>
          </a:prstGeom>
          <a:noFill/>
        </p:spPr>
        <p:txBody>
          <a:bodyPr wrap="none" rtlCol="0">
            <a:spAutoFit/>
          </a:bodyPr>
          <a:lstStyle/>
          <a:p>
            <a:pPr marL="0" indent="0" defTabSz="1828800" hangingPunct="1">
              <a:lnSpc>
                <a:spcPct val="100000"/>
              </a:lnSpc>
              <a:spcBef>
                <a:spcPts val="0"/>
              </a:spcBef>
              <a:buSzTx/>
              <a:buNone/>
            </a:pPr>
            <a:r>
              <a:rPr lang="fr-FR" sz="3600" b="1" kern="1200" dirty="0">
                <a:solidFill>
                  <a:prstClr val="black"/>
                </a:solidFill>
                <a:latin typeface="Calibri"/>
              </a:rPr>
              <a:t>1970</a:t>
            </a:r>
          </a:p>
        </p:txBody>
      </p:sp>
      <p:sp>
        <p:nvSpPr>
          <p:cNvPr id="14" name="ZoneTexte 13">
            <a:extLst>
              <a:ext uri="{FF2B5EF4-FFF2-40B4-BE49-F238E27FC236}">
                <a16:creationId xmlns:a16="http://schemas.microsoft.com/office/drawing/2014/main" id="{00AA3097-894F-B043-D65C-DAD8AA1FC190}"/>
              </a:ext>
            </a:extLst>
          </p:cNvPr>
          <p:cNvSpPr txBox="1"/>
          <p:nvPr/>
        </p:nvSpPr>
        <p:spPr>
          <a:xfrm>
            <a:off x="17797936" y="2958259"/>
            <a:ext cx="1120820" cy="646331"/>
          </a:xfrm>
          <a:prstGeom prst="rect">
            <a:avLst/>
          </a:prstGeom>
          <a:noFill/>
        </p:spPr>
        <p:txBody>
          <a:bodyPr wrap="none" rtlCol="0">
            <a:spAutoFit/>
          </a:bodyPr>
          <a:lstStyle/>
          <a:p>
            <a:pPr marL="0" indent="0" defTabSz="1828800" hangingPunct="1">
              <a:lnSpc>
                <a:spcPct val="100000"/>
              </a:lnSpc>
              <a:spcBef>
                <a:spcPts val="0"/>
              </a:spcBef>
              <a:buSzTx/>
              <a:buNone/>
            </a:pPr>
            <a:r>
              <a:rPr lang="fr-FR" sz="3600" b="1" kern="1200" dirty="0">
                <a:solidFill>
                  <a:prstClr val="black"/>
                </a:solidFill>
                <a:latin typeface="Calibri"/>
              </a:rPr>
              <a:t>2191</a:t>
            </a:r>
          </a:p>
        </p:txBody>
      </p:sp>
      <p:sp>
        <p:nvSpPr>
          <p:cNvPr id="15" name="ZoneTexte 1">
            <a:extLst>
              <a:ext uri="{FF2B5EF4-FFF2-40B4-BE49-F238E27FC236}">
                <a16:creationId xmlns:a16="http://schemas.microsoft.com/office/drawing/2014/main" id="{0AAD8954-EA82-400E-A7D9-43881902236F}"/>
              </a:ext>
            </a:extLst>
          </p:cNvPr>
          <p:cNvSpPr txBox="1"/>
          <p:nvPr/>
        </p:nvSpPr>
        <p:spPr>
          <a:xfrm>
            <a:off x="20928736" y="5066805"/>
            <a:ext cx="826976" cy="560894"/>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800" hangingPunct="1">
              <a:lnSpc>
                <a:spcPct val="100000"/>
              </a:lnSpc>
              <a:spcBef>
                <a:spcPts val="0"/>
              </a:spcBef>
              <a:buSzTx/>
              <a:buNone/>
            </a:pPr>
            <a:r>
              <a:rPr lang="fr-FR" sz="2800" b="1" kern="1200" dirty="0">
                <a:solidFill>
                  <a:prstClr val="black"/>
                </a:solidFill>
                <a:latin typeface="Calibri"/>
              </a:rPr>
              <a:t>53%</a:t>
            </a:r>
          </a:p>
        </p:txBody>
      </p:sp>
      <p:sp>
        <p:nvSpPr>
          <p:cNvPr id="16" name="ZoneTexte 15">
            <a:extLst>
              <a:ext uri="{FF2B5EF4-FFF2-40B4-BE49-F238E27FC236}">
                <a16:creationId xmlns:a16="http://schemas.microsoft.com/office/drawing/2014/main" id="{39610679-508E-4412-A3FA-3E2455F7C7E4}"/>
              </a:ext>
            </a:extLst>
          </p:cNvPr>
          <p:cNvSpPr txBox="1"/>
          <p:nvPr/>
        </p:nvSpPr>
        <p:spPr>
          <a:xfrm>
            <a:off x="20710204" y="2958259"/>
            <a:ext cx="1120820" cy="646331"/>
          </a:xfrm>
          <a:prstGeom prst="rect">
            <a:avLst/>
          </a:prstGeom>
          <a:noFill/>
        </p:spPr>
        <p:txBody>
          <a:bodyPr wrap="none" rtlCol="0">
            <a:spAutoFit/>
          </a:bodyPr>
          <a:lstStyle/>
          <a:p>
            <a:pPr marL="0" indent="0" defTabSz="1828800" hangingPunct="1">
              <a:lnSpc>
                <a:spcPct val="100000"/>
              </a:lnSpc>
              <a:spcBef>
                <a:spcPts val="0"/>
              </a:spcBef>
              <a:buSzTx/>
              <a:buNone/>
            </a:pPr>
            <a:r>
              <a:rPr lang="fr-FR" sz="3600" b="1" kern="1200" dirty="0">
                <a:solidFill>
                  <a:prstClr val="black"/>
                </a:solidFill>
                <a:latin typeface="Calibri"/>
              </a:rPr>
              <a:t>2408</a:t>
            </a:r>
          </a:p>
        </p:txBody>
      </p:sp>
    </p:spTree>
    <p:extLst>
      <p:ext uri="{BB962C8B-B14F-4D97-AF65-F5344CB8AC3E}">
        <p14:creationId xmlns:p14="http://schemas.microsoft.com/office/powerpoint/2010/main" val="4187314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Actualités Maladie de Willebrand dans FranceCoag</a:t>
            </a:r>
          </a:p>
        </p:txBody>
      </p:sp>
      <p:sp>
        <p:nvSpPr>
          <p:cNvPr id="3" name="Sous-titre 2"/>
          <p:cNvSpPr>
            <a:spLocks noGrp="1"/>
          </p:cNvSpPr>
          <p:nvPr>
            <p:ph type="subTitle" idx="1"/>
          </p:nvPr>
        </p:nvSpPr>
        <p:spPr/>
        <p:txBody>
          <a:bodyPr>
            <a:noAutofit/>
          </a:bodyPr>
          <a:lstStyle/>
          <a:p>
            <a:pPr>
              <a:lnSpc>
                <a:spcPct val="100000"/>
              </a:lnSpc>
              <a:spcBef>
                <a:spcPts val="1200"/>
              </a:spcBef>
            </a:pPr>
            <a:r>
              <a:rPr lang="fr-FR" sz="4000" dirty="0"/>
              <a:t>Clémence </a:t>
            </a:r>
            <a:r>
              <a:rPr lang="fr-FR" sz="4000" dirty="0" err="1"/>
              <a:t>Tabélé</a:t>
            </a:r>
            <a:endParaRPr lang="fr-FR" sz="4000" dirty="0"/>
          </a:p>
          <a:p>
            <a:pPr>
              <a:lnSpc>
                <a:spcPct val="100000"/>
              </a:lnSpc>
              <a:spcBef>
                <a:spcPts val="1200"/>
              </a:spcBef>
            </a:pPr>
            <a:endParaRPr lang="fr-FR" sz="3200" dirty="0"/>
          </a:p>
          <a:p>
            <a:pPr>
              <a:lnSpc>
                <a:spcPct val="100000"/>
              </a:lnSpc>
              <a:spcBef>
                <a:spcPts val="1200"/>
              </a:spcBef>
            </a:pPr>
            <a:r>
              <a:rPr lang="fr-FR" sz="3200" dirty="0"/>
              <a:t>"point d'actualités" du CRMW</a:t>
            </a:r>
          </a:p>
          <a:p>
            <a:pPr>
              <a:lnSpc>
                <a:spcPct val="100000"/>
              </a:lnSpc>
              <a:spcBef>
                <a:spcPts val="1200"/>
              </a:spcBef>
            </a:pPr>
            <a:endParaRPr lang="fr-FR" sz="3200" dirty="0"/>
          </a:p>
          <a:p>
            <a:pPr>
              <a:lnSpc>
                <a:spcPct val="100000"/>
              </a:lnSpc>
              <a:spcBef>
                <a:spcPts val="1200"/>
              </a:spcBef>
            </a:pPr>
            <a:r>
              <a:rPr lang="fr-FR" sz="3200" dirty="0"/>
              <a:t>Mardi 20 janvier 2026</a:t>
            </a:r>
          </a:p>
        </p:txBody>
      </p:sp>
      <p:pic>
        <p:nvPicPr>
          <p:cNvPr id="4" name="Image 3">
            <a:extLst>
              <a:ext uri="{FF2B5EF4-FFF2-40B4-BE49-F238E27FC236}">
                <a16:creationId xmlns:a16="http://schemas.microsoft.com/office/drawing/2014/main" id="{0FF71DC1-4FB3-15EA-F536-4D90025BAD62}"/>
              </a:ext>
            </a:extLst>
          </p:cNvPr>
          <p:cNvPicPr>
            <a:picLocks noChangeAspect="1"/>
          </p:cNvPicPr>
          <p:nvPr/>
        </p:nvPicPr>
        <p:blipFill>
          <a:blip r:embed="rId2"/>
          <a:stretch>
            <a:fillRect/>
          </a:stretch>
        </p:blipFill>
        <p:spPr>
          <a:xfrm>
            <a:off x="843918" y="754761"/>
            <a:ext cx="5110396" cy="1934650"/>
          </a:xfrm>
          <a:prstGeom prst="rect">
            <a:avLst/>
          </a:prstGeom>
        </p:spPr>
      </p:pic>
    </p:spTree>
    <p:extLst>
      <p:ext uri="{BB962C8B-B14F-4D97-AF65-F5344CB8AC3E}">
        <p14:creationId xmlns:p14="http://schemas.microsoft.com/office/powerpoint/2010/main" val="4246408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Centres partenaires</a:t>
            </a:r>
          </a:p>
        </p:txBody>
      </p:sp>
      <p:sp>
        <p:nvSpPr>
          <p:cNvPr id="3" name="Espace réservé du contenu 2"/>
          <p:cNvSpPr>
            <a:spLocks noGrp="1"/>
          </p:cNvSpPr>
          <p:nvPr>
            <p:ph idx="1"/>
          </p:nvPr>
        </p:nvSpPr>
        <p:spPr/>
        <p:txBody>
          <a:bodyPr/>
          <a:lstStyle/>
          <a:p>
            <a:r>
              <a:rPr lang="fr-FR" dirty="0"/>
              <a:t>Nouveau centre partenaire FranceCoag</a:t>
            </a:r>
          </a:p>
          <a:p>
            <a:r>
              <a:rPr lang="fr-FR" dirty="0"/>
              <a:t>CRMW Lariboisière</a:t>
            </a:r>
          </a:p>
          <a:p>
            <a:r>
              <a:rPr lang="fr-FR" dirty="0"/>
              <a:t>Rejoint en 2026</a:t>
            </a:r>
          </a:p>
          <a:p>
            <a:r>
              <a:rPr lang="fr-FR" dirty="0"/>
              <a:t>Formation saisie FranceCoag 29 janvier 2026</a:t>
            </a:r>
          </a:p>
        </p:txBody>
      </p:sp>
    </p:spTree>
    <p:extLst>
      <p:ext uri="{BB962C8B-B14F-4D97-AF65-F5344CB8AC3E}">
        <p14:creationId xmlns:p14="http://schemas.microsoft.com/office/powerpoint/2010/main" val="1499795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Inclusions</a:t>
            </a:r>
          </a:p>
        </p:txBody>
      </p:sp>
      <p:sp>
        <p:nvSpPr>
          <p:cNvPr id="3" name="Espace réservé du contenu 2"/>
          <p:cNvSpPr>
            <a:spLocks noGrp="1"/>
          </p:cNvSpPr>
          <p:nvPr>
            <p:ph idx="1"/>
          </p:nvPr>
        </p:nvSpPr>
        <p:spPr/>
        <p:txBody>
          <a:bodyPr/>
          <a:lstStyle/>
          <a:p>
            <a:pPr marL="0" indent="0">
              <a:buNone/>
            </a:pPr>
            <a:r>
              <a:rPr lang="fr-FR" sz="4000" dirty="0"/>
              <a:t>Données extraites au 09/10/2025 sur activité bornée au 31/12/2024 :</a:t>
            </a:r>
          </a:p>
          <a:p>
            <a:endParaRPr lang="fr-FR" sz="3600" dirty="0"/>
          </a:p>
          <a:p>
            <a:r>
              <a:rPr lang="fr-FR" sz="3600" dirty="0"/>
              <a:t>16253 inclusions au total</a:t>
            </a:r>
          </a:p>
          <a:p>
            <a:pPr lvl="1"/>
            <a:r>
              <a:rPr lang="fr-FR" sz="3200" dirty="0"/>
              <a:t>10537 hémophiles (dont 1120 PUKS et 2447 avec variant génétique identifié)</a:t>
            </a:r>
          </a:p>
          <a:p>
            <a:pPr lvl="1"/>
            <a:r>
              <a:rPr lang="fr-FR" sz="3200" dirty="0"/>
              <a:t>4341 MW (dont 3 PUKS et 1051 caractérisations du type réalisés par CRMW)</a:t>
            </a:r>
          </a:p>
          <a:p>
            <a:pPr lvl="1"/>
            <a:r>
              <a:rPr lang="fr-FR" sz="3200" dirty="0"/>
              <a:t>838 autres DHPC</a:t>
            </a:r>
          </a:p>
          <a:p>
            <a:pPr lvl="1"/>
            <a:r>
              <a:rPr lang="fr-FR" sz="3200" dirty="0"/>
              <a:t>536 PP (dont 164 </a:t>
            </a:r>
            <a:r>
              <a:rPr lang="fr-FR" sz="3200" dirty="0" err="1"/>
              <a:t>Glanzman</a:t>
            </a:r>
            <a:r>
              <a:rPr lang="fr-FR" sz="3200" dirty="0"/>
              <a:t>)</a:t>
            </a:r>
            <a:endParaRPr lang="fr-FR" sz="3600" dirty="0"/>
          </a:p>
          <a:p>
            <a:endParaRPr lang="fr-FR" sz="3600" dirty="0"/>
          </a:p>
          <a:p>
            <a:r>
              <a:rPr lang="fr-FR" sz="3600" dirty="0"/>
              <a:t>688 inclusions en 2024</a:t>
            </a:r>
          </a:p>
          <a:p>
            <a:endParaRPr lang="fr-FR" sz="3600" dirty="0"/>
          </a:p>
          <a:p>
            <a:r>
              <a:rPr lang="fr-FR" sz="3600" dirty="0"/>
              <a:t>955 décédés</a:t>
            </a:r>
          </a:p>
          <a:p>
            <a:endParaRPr lang="fr-FR" sz="8000" dirty="0"/>
          </a:p>
        </p:txBody>
      </p:sp>
    </p:spTree>
    <p:extLst>
      <p:ext uri="{BB962C8B-B14F-4D97-AF65-F5344CB8AC3E}">
        <p14:creationId xmlns:p14="http://schemas.microsoft.com/office/powerpoint/2010/main" val="99829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indent="0" defTabSz="914411" hangingPunct="1">
              <a:lnSpc>
                <a:spcPct val="100000"/>
              </a:lnSpc>
              <a:spcBef>
                <a:spcPts val="0"/>
              </a:spcBef>
              <a:buSzTx/>
              <a:buNone/>
            </a:pPr>
            <a:fld id="{CC4CDF5D-D1A2-2F44-8E1D-8836F22CBCCA}" type="slidenum">
              <a:rPr lang="fr-FR" kern="1200">
                <a:latin typeface="Calibri"/>
              </a:rPr>
              <a:pPr marL="0" indent="0" defTabSz="914411" hangingPunct="1">
                <a:lnSpc>
                  <a:spcPct val="100000"/>
                </a:lnSpc>
                <a:spcBef>
                  <a:spcPts val="0"/>
                </a:spcBef>
                <a:buSzTx/>
                <a:buNone/>
              </a:pPr>
              <a:t>2</a:t>
            </a:fld>
            <a:endParaRPr lang="fr-FR" kern="1200" dirty="0">
              <a:latin typeface="Calibri"/>
            </a:endParaRPr>
          </a:p>
        </p:txBody>
      </p:sp>
      <p:sp>
        <p:nvSpPr>
          <p:cNvPr id="8" name="ZoneTexte 7">
            <a:extLst>
              <a:ext uri="{FF2B5EF4-FFF2-40B4-BE49-F238E27FC236}">
                <a16:creationId xmlns:a16="http://schemas.microsoft.com/office/drawing/2014/main" id="{EB415634-7688-465A-A51A-63BAD197427A}"/>
              </a:ext>
            </a:extLst>
          </p:cNvPr>
          <p:cNvSpPr txBox="1"/>
          <p:nvPr/>
        </p:nvSpPr>
        <p:spPr>
          <a:xfrm>
            <a:off x="1246784" y="1612125"/>
            <a:ext cx="15937771" cy="1323439"/>
          </a:xfrm>
          <a:prstGeom prst="rect">
            <a:avLst/>
          </a:prstGeom>
          <a:noFill/>
        </p:spPr>
        <p:txBody>
          <a:bodyPr wrap="square" rtlCol="0">
            <a:spAutoFit/>
          </a:bodyPr>
          <a:lstStyle/>
          <a:p>
            <a:pPr marL="0" indent="0" defTabSz="2438430" hangingPunct="1">
              <a:lnSpc>
                <a:spcPct val="100000"/>
              </a:lnSpc>
              <a:spcBef>
                <a:spcPts val="0"/>
              </a:spcBef>
              <a:buSzTx/>
              <a:buNone/>
            </a:pPr>
            <a:r>
              <a:rPr lang="fr-FR" sz="8000" b="1" kern="1200" dirty="0">
                <a:solidFill>
                  <a:srgbClr val="0070C0"/>
                </a:solidFill>
                <a:latin typeface="Calibri Light" panose="020F0302020204030204"/>
              </a:rPr>
              <a:t>Ordre du jour</a:t>
            </a:r>
            <a:endParaRPr lang="fr-FR" sz="8000" kern="1200" dirty="0">
              <a:solidFill>
                <a:prstClr val="black"/>
              </a:solidFill>
              <a:latin typeface="Calibri"/>
            </a:endParaRPr>
          </a:p>
        </p:txBody>
      </p:sp>
      <p:sp>
        <p:nvSpPr>
          <p:cNvPr id="11" name="Espace réservé du contenu 1">
            <a:extLst>
              <a:ext uri="{FF2B5EF4-FFF2-40B4-BE49-F238E27FC236}">
                <a16:creationId xmlns:a16="http://schemas.microsoft.com/office/drawing/2014/main" id="{4DE4B2AB-EC1B-4543-BA0F-989D862E9D7E}"/>
              </a:ext>
            </a:extLst>
          </p:cNvPr>
          <p:cNvSpPr txBox="1">
            <a:spLocks/>
          </p:cNvSpPr>
          <p:nvPr/>
        </p:nvSpPr>
        <p:spPr>
          <a:xfrm>
            <a:off x="1246784" y="2935564"/>
            <a:ext cx="21031200" cy="10255503"/>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891" indent="-342891" defTabSz="457189"/>
            <a:r>
              <a:rPr lang="fr-FR" sz="5333" dirty="0">
                <a:solidFill>
                  <a:prstClr val="black"/>
                </a:solidFill>
                <a:latin typeface="Calibri"/>
              </a:rPr>
              <a:t>   </a:t>
            </a:r>
            <a:r>
              <a:rPr lang="fr-FR" sz="4400" dirty="0">
                <a:solidFill>
                  <a:prstClr val="black"/>
                </a:solidFill>
                <a:latin typeface="Calibri"/>
              </a:rPr>
              <a:t>Rétrospective des actualités du CRMW 									</a:t>
            </a:r>
            <a:r>
              <a:rPr lang="fr-FR" sz="4400" dirty="0">
                <a:solidFill>
                  <a:prstClr val="black"/>
                </a:solidFill>
              </a:rPr>
              <a:t>(</a:t>
            </a:r>
            <a:r>
              <a:rPr lang="fr-FR" sz="4400" dirty="0" err="1">
                <a:solidFill>
                  <a:prstClr val="black"/>
                </a:solidFill>
              </a:rPr>
              <a:t>S.Susen</a:t>
            </a:r>
            <a:r>
              <a:rPr lang="fr-FR" sz="4400" dirty="0">
                <a:solidFill>
                  <a:prstClr val="black"/>
                </a:solidFill>
              </a:rPr>
              <a:t>)</a:t>
            </a:r>
          </a:p>
          <a:p>
            <a:pPr marL="342891" indent="-342891" defTabSz="457189"/>
            <a:r>
              <a:rPr lang="fr-FR" sz="4400" dirty="0">
                <a:solidFill>
                  <a:prstClr val="black"/>
                </a:solidFill>
              </a:rPr>
              <a:t>   Point sur la base de données 														(M. Daniel)</a:t>
            </a:r>
          </a:p>
          <a:p>
            <a:pPr marL="342891" indent="-342891" defTabSz="457189"/>
            <a:r>
              <a:rPr lang="fr-FR" sz="4400" dirty="0">
                <a:solidFill>
                  <a:prstClr val="black"/>
                </a:solidFill>
              </a:rPr>
              <a:t>   </a:t>
            </a:r>
            <a:r>
              <a:rPr lang="fr-FR" sz="4400" dirty="0" err="1">
                <a:solidFill>
                  <a:prstClr val="black"/>
                </a:solidFill>
              </a:rPr>
              <a:t>FranceCoag</a:t>
            </a:r>
            <a:r>
              <a:rPr lang="fr-FR" sz="4400" dirty="0">
                <a:solidFill>
                  <a:prstClr val="black"/>
                </a:solidFill>
              </a:rPr>
              <a:t> coté Willebrand 														   (C. </a:t>
            </a:r>
            <a:r>
              <a:rPr lang="fr-FR" sz="4400" dirty="0" err="1">
                <a:solidFill>
                  <a:prstClr val="black"/>
                </a:solidFill>
              </a:rPr>
              <a:t>Tabele</a:t>
            </a:r>
            <a:r>
              <a:rPr lang="fr-FR" sz="4400" dirty="0">
                <a:solidFill>
                  <a:prstClr val="black"/>
                </a:solidFill>
              </a:rPr>
              <a:t>)</a:t>
            </a:r>
          </a:p>
          <a:p>
            <a:pPr marL="342891" indent="-342891" defTabSz="457189"/>
            <a:r>
              <a:rPr lang="fr-FR" sz="4400" dirty="0">
                <a:solidFill>
                  <a:prstClr val="black"/>
                </a:solidFill>
              </a:rPr>
              <a:t>   Bilan des RCP Willebrand 																(C. Paris)</a:t>
            </a:r>
          </a:p>
          <a:p>
            <a:pPr marL="342891" indent="-342891" defTabSz="457189"/>
            <a:r>
              <a:rPr lang="fr-FR" sz="4400" dirty="0">
                <a:solidFill>
                  <a:prstClr val="black"/>
                </a:solidFill>
              </a:rPr>
              <a:t>   Bilan ETP </a:t>
            </a:r>
            <a:r>
              <a:rPr lang="fr-FR" sz="4400" dirty="0" err="1">
                <a:solidFill>
                  <a:prstClr val="black"/>
                </a:solidFill>
              </a:rPr>
              <a:t>Willearning</a:t>
            </a:r>
            <a:r>
              <a:rPr lang="fr-FR" sz="4400" dirty="0">
                <a:solidFill>
                  <a:prstClr val="black"/>
                </a:solidFill>
              </a:rPr>
              <a:t> 																		(N. Guerin)</a:t>
            </a:r>
            <a:endParaRPr lang="fr-FR" sz="4400" dirty="0">
              <a:solidFill>
                <a:prstClr val="black"/>
              </a:solidFill>
              <a:latin typeface="Calibri"/>
            </a:endParaRPr>
          </a:p>
          <a:p>
            <a:pPr marL="685809" indent="-685809" defTabSz="914411">
              <a:lnSpc>
                <a:spcPct val="100000"/>
              </a:lnSpc>
              <a:buSzTx/>
            </a:pPr>
            <a:r>
              <a:rPr lang="fr-FR" sz="4400" dirty="0">
                <a:solidFill>
                  <a:prstClr val="black"/>
                </a:solidFill>
                <a:latin typeface="Calibri"/>
              </a:rPr>
              <a:t>Dernières techniques en Biologie Moléculaire		       (</a:t>
            </a:r>
            <a:r>
              <a:rPr lang="fr-FR" sz="4400" dirty="0" err="1">
                <a:solidFill>
                  <a:prstClr val="black"/>
                </a:solidFill>
                <a:latin typeface="Calibri"/>
              </a:rPr>
              <a:t>P.Boisseau</a:t>
            </a:r>
            <a:r>
              <a:rPr lang="fr-FR" sz="4400" dirty="0">
                <a:solidFill>
                  <a:prstClr val="black"/>
                </a:solidFill>
                <a:latin typeface="Calibri"/>
              </a:rPr>
              <a:t>)</a:t>
            </a:r>
          </a:p>
          <a:p>
            <a:pPr marL="685809" indent="-685809" defTabSz="914411">
              <a:lnSpc>
                <a:spcPct val="100000"/>
              </a:lnSpc>
              <a:buSzTx/>
            </a:pPr>
            <a:r>
              <a:rPr lang="fr-FR" sz="4400" dirty="0">
                <a:solidFill>
                  <a:prstClr val="black"/>
                </a:solidFill>
                <a:latin typeface="Calibri"/>
              </a:rPr>
              <a:t>PNDS SWA : méthode PICO 							       (</a:t>
            </a:r>
            <a:r>
              <a:rPr lang="fr-FR" sz="4400" dirty="0" err="1">
                <a:solidFill>
                  <a:prstClr val="black"/>
                </a:solidFill>
                <a:latin typeface="Calibri"/>
              </a:rPr>
              <a:t>A.Rauch</a:t>
            </a:r>
            <a:r>
              <a:rPr lang="fr-FR" sz="4400" dirty="0">
                <a:solidFill>
                  <a:prstClr val="black"/>
                </a:solidFill>
                <a:latin typeface="Calibri"/>
              </a:rPr>
              <a:t>)</a:t>
            </a:r>
          </a:p>
          <a:p>
            <a:pPr marL="685809" indent="-685809" defTabSz="914411">
              <a:lnSpc>
                <a:spcPct val="100000"/>
              </a:lnSpc>
              <a:buSzTx/>
            </a:pPr>
            <a:r>
              <a:rPr lang="fr-FR" sz="4400" dirty="0">
                <a:solidFill>
                  <a:prstClr val="black"/>
                </a:solidFill>
                <a:latin typeface="Calibri"/>
              </a:rPr>
              <a:t>WILL LIGHT 											       (</a:t>
            </a:r>
            <a:r>
              <a:rPr lang="fr-FR" sz="4400" dirty="0" err="1">
                <a:solidFill>
                  <a:prstClr val="black"/>
                </a:solidFill>
                <a:latin typeface="Calibri"/>
              </a:rPr>
              <a:t>A.Rauch</a:t>
            </a:r>
            <a:r>
              <a:rPr lang="fr-FR" sz="4400" dirty="0">
                <a:solidFill>
                  <a:prstClr val="black"/>
                </a:solidFill>
                <a:latin typeface="Calibri"/>
              </a:rPr>
              <a:t>)</a:t>
            </a:r>
          </a:p>
          <a:p>
            <a:pPr marL="685809" indent="-685809" defTabSz="914411">
              <a:lnSpc>
                <a:spcPct val="100000"/>
              </a:lnSpc>
              <a:buSzTx/>
            </a:pPr>
            <a:r>
              <a:rPr lang="fr-FR" sz="4400" dirty="0">
                <a:solidFill>
                  <a:prstClr val="black"/>
                </a:solidFill>
                <a:latin typeface="Calibri"/>
              </a:rPr>
              <a:t>Point d’étape : CAP DEV Willebrand					       (</a:t>
            </a:r>
            <a:r>
              <a:rPr lang="fr-FR" sz="4400" dirty="0" err="1">
                <a:solidFill>
                  <a:prstClr val="black"/>
                </a:solidFill>
                <a:latin typeface="Calibri"/>
              </a:rPr>
              <a:t>C.Paris</a:t>
            </a:r>
            <a:r>
              <a:rPr lang="fr-FR" sz="4400" dirty="0">
                <a:solidFill>
                  <a:prstClr val="black"/>
                </a:solidFill>
                <a:latin typeface="Calibri"/>
              </a:rPr>
              <a:t>)</a:t>
            </a:r>
          </a:p>
          <a:p>
            <a:pPr marL="685809" indent="-685809" defTabSz="914411">
              <a:lnSpc>
                <a:spcPct val="100000"/>
              </a:lnSpc>
              <a:buSzTx/>
            </a:pPr>
            <a:r>
              <a:rPr lang="fr-FR" sz="4400" dirty="0">
                <a:solidFill>
                  <a:prstClr val="black"/>
                </a:solidFill>
                <a:latin typeface="Calibri"/>
              </a:rPr>
              <a:t>Point d’étape : WILLCO								       (</a:t>
            </a:r>
            <a:r>
              <a:rPr lang="fr-FR" sz="4400" dirty="0" err="1">
                <a:solidFill>
                  <a:prstClr val="black"/>
                </a:solidFill>
                <a:latin typeface="Calibri"/>
              </a:rPr>
              <a:t>S.Susen</a:t>
            </a:r>
            <a:r>
              <a:rPr lang="fr-FR" sz="4400" dirty="0">
                <a:solidFill>
                  <a:prstClr val="black"/>
                </a:solidFill>
                <a:latin typeface="Calibri"/>
              </a:rPr>
              <a:t>)</a:t>
            </a:r>
          </a:p>
          <a:p>
            <a:pPr marL="685809" indent="-685809" defTabSz="914411">
              <a:lnSpc>
                <a:spcPct val="100000"/>
              </a:lnSpc>
              <a:buSzTx/>
            </a:pPr>
            <a:r>
              <a:rPr lang="fr-FR" sz="4400" dirty="0">
                <a:solidFill>
                  <a:prstClr val="black"/>
                </a:solidFill>
                <a:latin typeface="Calibri"/>
              </a:rPr>
              <a:t>Communiqué AFH 									       (</a:t>
            </a:r>
            <a:r>
              <a:rPr lang="fr-FR" sz="4400" dirty="0" err="1">
                <a:solidFill>
                  <a:prstClr val="black"/>
                </a:solidFill>
                <a:latin typeface="Calibri"/>
              </a:rPr>
              <a:t>Y.Collé</a:t>
            </a:r>
            <a:r>
              <a:rPr lang="fr-FR" sz="4400" dirty="0">
                <a:solidFill>
                  <a:prstClr val="black"/>
                </a:solidFill>
                <a:latin typeface="Calibri"/>
              </a:rPr>
              <a:t>)</a:t>
            </a:r>
          </a:p>
          <a:p>
            <a:pPr marL="685809" indent="-685809" defTabSz="914411">
              <a:lnSpc>
                <a:spcPct val="100000"/>
              </a:lnSpc>
              <a:buSzTx/>
            </a:pPr>
            <a:r>
              <a:rPr lang="fr-FR" sz="4400" dirty="0">
                <a:solidFill>
                  <a:prstClr val="black"/>
                </a:solidFill>
                <a:latin typeface="Calibri"/>
              </a:rPr>
              <a:t>Conclusion 											       (</a:t>
            </a:r>
            <a:r>
              <a:rPr lang="fr-FR" sz="4400" dirty="0" err="1">
                <a:solidFill>
                  <a:prstClr val="black"/>
                </a:solidFill>
                <a:latin typeface="Calibri"/>
              </a:rPr>
              <a:t>S.Susen</a:t>
            </a:r>
            <a:r>
              <a:rPr lang="fr-FR" sz="4400" dirty="0">
                <a:solidFill>
                  <a:prstClr val="black"/>
                </a:solidFill>
                <a:latin typeface="Calibri"/>
              </a:rPr>
              <a:t>)</a:t>
            </a:r>
          </a:p>
          <a:p>
            <a:pPr marL="0" indent="0" defTabSz="914411">
              <a:lnSpc>
                <a:spcPct val="100000"/>
              </a:lnSpc>
              <a:buSzTx/>
              <a:buNone/>
            </a:pPr>
            <a:endParaRPr lang="fr-FR" sz="4400" dirty="0">
              <a:solidFill>
                <a:prstClr val="black"/>
              </a:solidFill>
              <a:latin typeface="Calibri"/>
            </a:endParaRPr>
          </a:p>
          <a:p>
            <a:pPr marL="685809" indent="-685809" defTabSz="914411">
              <a:lnSpc>
                <a:spcPct val="100000"/>
              </a:lnSpc>
              <a:buSzTx/>
            </a:pPr>
            <a:endParaRPr lang="fr-FR" sz="6400" dirty="0">
              <a:solidFill>
                <a:prstClr val="black"/>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Description de la population (extrait rapport annuel 2024)</a:t>
            </a:r>
          </a:p>
        </p:txBody>
      </p:sp>
      <p:graphicFrame>
        <p:nvGraphicFramePr>
          <p:cNvPr id="4" name="Espace réservé du contenu 3"/>
          <p:cNvGraphicFramePr>
            <a:graphicFrameLocks noGrp="1"/>
          </p:cNvGraphicFramePr>
          <p:nvPr>
            <p:ph idx="1"/>
            <p:extLst/>
          </p:nvPr>
        </p:nvGraphicFramePr>
        <p:xfrm>
          <a:off x="2868929" y="4920299"/>
          <a:ext cx="10329486" cy="4913814"/>
        </p:xfrm>
        <a:graphic>
          <a:graphicData uri="http://schemas.openxmlformats.org/drawingml/2006/table">
            <a:tbl>
              <a:tblPr firstRow="1" firstCol="1" bandRow="1">
                <a:tableStyleId>{5C22544A-7EE6-4342-B048-85BDC9FD1C3A}</a:tableStyleId>
              </a:tblPr>
              <a:tblGrid>
                <a:gridCol w="7395656">
                  <a:extLst>
                    <a:ext uri="{9D8B030D-6E8A-4147-A177-3AD203B41FA5}">
                      <a16:colId xmlns:a16="http://schemas.microsoft.com/office/drawing/2014/main" val="20000"/>
                    </a:ext>
                  </a:extLst>
                </a:gridCol>
                <a:gridCol w="2933830">
                  <a:extLst>
                    <a:ext uri="{9D8B030D-6E8A-4147-A177-3AD203B41FA5}">
                      <a16:colId xmlns:a16="http://schemas.microsoft.com/office/drawing/2014/main" val="20001"/>
                    </a:ext>
                  </a:extLst>
                </a:gridCol>
              </a:tblGrid>
              <a:tr h="540930">
                <a:tc>
                  <a:txBody>
                    <a:bodyPr/>
                    <a:lstStyle/>
                    <a:p>
                      <a:pPr algn="ctr">
                        <a:lnSpc>
                          <a:spcPct val="115000"/>
                        </a:lnSpc>
                        <a:spcBef>
                          <a:spcPts val="500"/>
                        </a:spcBef>
                        <a:spcAft>
                          <a:spcPts val="0"/>
                        </a:spcAft>
                      </a:pPr>
                      <a:r>
                        <a:rPr lang="fr-FR" sz="2800" dirty="0">
                          <a:effectLst/>
                        </a:rPr>
                        <a:t>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algn="ctr">
                        <a:lnSpc>
                          <a:spcPct val="115000"/>
                        </a:lnSpc>
                        <a:spcBef>
                          <a:spcPts val="500"/>
                        </a:spcBef>
                        <a:spcAft>
                          <a:spcPts val="0"/>
                        </a:spcAft>
                      </a:pPr>
                      <a:r>
                        <a:rPr lang="fr-FR" sz="2800" dirty="0">
                          <a:effectLst/>
                        </a:rPr>
                        <a:t>2024</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0"/>
                  </a:ext>
                </a:extLst>
              </a:tr>
              <a:tr h="547422">
                <a:tc>
                  <a:txBody>
                    <a:bodyPr/>
                    <a:lstStyle/>
                    <a:p>
                      <a:pPr algn="ctr">
                        <a:lnSpc>
                          <a:spcPct val="115000"/>
                        </a:lnSpc>
                        <a:spcBef>
                          <a:spcPts val="500"/>
                        </a:spcBef>
                        <a:spcAft>
                          <a:spcPts val="0"/>
                        </a:spcAft>
                      </a:pPr>
                      <a:r>
                        <a:rPr lang="fr-FR" sz="2800" dirty="0">
                          <a:effectLst/>
                        </a:rPr>
                        <a:t>Patients recensés*</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algn="ctr">
                        <a:lnSpc>
                          <a:spcPct val="115000"/>
                        </a:lnSpc>
                        <a:spcBef>
                          <a:spcPts val="500"/>
                        </a:spcBef>
                        <a:spcAft>
                          <a:spcPts val="0"/>
                        </a:spcAft>
                      </a:pPr>
                      <a:r>
                        <a:rPr lang="fr-FR" sz="2800">
                          <a:effectLst/>
                        </a:rPr>
                        <a:t>3871</a:t>
                      </a:r>
                      <a:endParaRPr lang="fr-FR" sz="280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1"/>
                  </a:ext>
                </a:extLst>
              </a:tr>
              <a:tr h="547422">
                <a:tc>
                  <a:txBody>
                    <a:bodyPr/>
                    <a:lstStyle/>
                    <a:p>
                      <a:pPr algn="ctr">
                        <a:lnSpc>
                          <a:spcPct val="115000"/>
                        </a:lnSpc>
                        <a:spcBef>
                          <a:spcPts val="500"/>
                        </a:spcBef>
                        <a:spcAft>
                          <a:spcPts val="0"/>
                        </a:spcAft>
                      </a:pPr>
                      <a:r>
                        <a:rPr lang="fr-FR" sz="2800" dirty="0">
                          <a:effectLst/>
                        </a:rPr>
                        <a:t>Patients vus dans les 3 dernières années, N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algn="ctr">
                        <a:lnSpc>
                          <a:spcPct val="115000"/>
                        </a:lnSpc>
                        <a:spcBef>
                          <a:spcPts val="500"/>
                        </a:spcBef>
                        <a:spcAft>
                          <a:spcPts val="0"/>
                        </a:spcAft>
                      </a:pPr>
                      <a:r>
                        <a:rPr lang="fr-FR" sz="2800" dirty="0">
                          <a:effectLst/>
                        </a:rPr>
                        <a:t>2027 (52,4)</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2"/>
                  </a:ext>
                </a:extLst>
              </a:tr>
              <a:tr h="547422">
                <a:tc>
                  <a:txBody>
                    <a:bodyPr/>
                    <a:lstStyle/>
                    <a:p>
                      <a:pPr algn="ctr">
                        <a:lnSpc>
                          <a:spcPct val="115000"/>
                        </a:lnSpc>
                        <a:spcBef>
                          <a:spcPts val="500"/>
                        </a:spcBef>
                        <a:spcAft>
                          <a:spcPts val="0"/>
                        </a:spcAft>
                      </a:pPr>
                      <a:r>
                        <a:rPr lang="fr-FR" sz="2800" dirty="0">
                          <a:effectLst/>
                        </a:rPr>
                        <a:t>Patients vus dans la dernière année, N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algn="ctr">
                        <a:lnSpc>
                          <a:spcPct val="115000"/>
                        </a:lnSpc>
                        <a:spcBef>
                          <a:spcPts val="500"/>
                        </a:spcBef>
                        <a:spcAft>
                          <a:spcPts val="0"/>
                        </a:spcAft>
                      </a:pPr>
                      <a:r>
                        <a:rPr lang="fr-FR" sz="2800" dirty="0">
                          <a:effectLst/>
                        </a:rPr>
                        <a:t>776 (20,0)</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3"/>
                  </a:ext>
                </a:extLst>
              </a:tr>
              <a:tr h="547422">
                <a:tc>
                  <a:txBody>
                    <a:bodyPr/>
                    <a:lstStyle/>
                    <a:p>
                      <a:pPr algn="ctr">
                        <a:lnSpc>
                          <a:spcPct val="115000"/>
                        </a:lnSpc>
                        <a:spcBef>
                          <a:spcPts val="500"/>
                        </a:spcBef>
                        <a:spcAft>
                          <a:spcPts val="0"/>
                        </a:spcAft>
                      </a:pPr>
                      <a:r>
                        <a:rPr lang="fr-FR" sz="2800" dirty="0">
                          <a:effectLst/>
                        </a:rPr>
                        <a:t>Adultes, N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algn="ctr">
                        <a:lnSpc>
                          <a:spcPct val="115000"/>
                        </a:lnSpc>
                        <a:spcBef>
                          <a:spcPts val="500"/>
                        </a:spcBef>
                        <a:spcAft>
                          <a:spcPts val="0"/>
                        </a:spcAft>
                      </a:pPr>
                      <a:r>
                        <a:rPr lang="fr-FR" sz="2800" dirty="0">
                          <a:effectLst/>
                        </a:rPr>
                        <a:t>3176 (82,0)</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4"/>
                  </a:ext>
                </a:extLst>
              </a:tr>
              <a:tr h="547422">
                <a:tc>
                  <a:txBody>
                    <a:bodyPr/>
                    <a:lstStyle/>
                    <a:p>
                      <a:pPr algn="ctr">
                        <a:lnSpc>
                          <a:spcPct val="115000"/>
                        </a:lnSpc>
                        <a:spcBef>
                          <a:spcPts val="500"/>
                        </a:spcBef>
                        <a:spcAft>
                          <a:spcPts val="0"/>
                        </a:spcAft>
                      </a:pPr>
                      <a:r>
                        <a:rPr lang="fr-FR" sz="2800" dirty="0">
                          <a:effectLst/>
                        </a:rPr>
                        <a:t>Enfants, N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algn="ctr">
                        <a:lnSpc>
                          <a:spcPct val="115000"/>
                        </a:lnSpc>
                        <a:spcBef>
                          <a:spcPts val="500"/>
                        </a:spcBef>
                        <a:spcAft>
                          <a:spcPts val="0"/>
                        </a:spcAft>
                      </a:pPr>
                      <a:r>
                        <a:rPr lang="fr-FR" sz="2800" dirty="0">
                          <a:effectLst/>
                        </a:rPr>
                        <a:t>695 (18,0)</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5"/>
                  </a:ext>
                </a:extLst>
              </a:tr>
              <a:tr h="547422">
                <a:tc>
                  <a:txBody>
                    <a:bodyPr/>
                    <a:lstStyle/>
                    <a:p>
                      <a:pPr algn="ctr">
                        <a:lnSpc>
                          <a:spcPct val="115000"/>
                        </a:lnSpc>
                        <a:spcBef>
                          <a:spcPts val="500"/>
                        </a:spcBef>
                        <a:spcAft>
                          <a:spcPts val="0"/>
                        </a:spcAft>
                      </a:pPr>
                      <a:r>
                        <a:rPr lang="fr-FR" sz="2800" dirty="0">
                          <a:effectLst/>
                        </a:rPr>
                        <a:t>Hommes, N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algn="ctr">
                        <a:lnSpc>
                          <a:spcPct val="115000"/>
                        </a:lnSpc>
                        <a:spcBef>
                          <a:spcPts val="500"/>
                        </a:spcBef>
                        <a:spcAft>
                          <a:spcPts val="0"/>
                        </a:spcAft>
                      </a:pPr>
                      <a:r>
                        <a:rPr lang="fr-FR" sz="2800" dirty="0">
                          <a:effectLst/>
                        </a:rPr>
                        <a:t>1629 (42,1)</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6"/>
                  </a:ext>
                </a:extLst>
              </a:tr>
              <a:tr h="547422">
                <a:tc>
                  <a:txBody>
                    <a:bodyPr/>
                    <a:lstStyle/>
                    <a:p>
                      <a:pPr algn="ctr">
                        <a:lnSpc>
                          <a:spcPct val="115000"/>
                        </a:lnSpc>
                        <a:spcBef>
                          <a:spcPts val="500"/>
                        </a:spcBef>
                        <a:spcAft>
                          <a:spcPts val="0"/>
                        </a:spcAft>
                      </a:pPr>
                      <a:r>
                        <a:rPr lang="fr-FR" sz="2800" dirty="0">
                          <a:effectLst/>
                        </a:rPr>
                        <a:t>Femmes, N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algn="ctr">
                        <a:lnSpc>
                          <a:spcPct val="115000"/>
                        </a:lnSpc>
                        <a:spcBef>
                          <a:spcPts val="500"/>
                        </a:spcBef>
                        <a:spcAft>
                          <a:spcPts val="0"/>
                        </a:spcAft>
                      </a:pPr>
                      <a:r>
                        <a:rPr lang="fr-FR" sz="2800" dirty="0">
                          <a:effectLst/>
                        </a:rPr>
                        <a:t>2242 (57,9)</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7"/>
                  </a:ext>
                </a:extLst>
              </a:tr>
              <a:tr h="540930">
                <a:tc>
                  <a:txBody>
                    <a:bodyPr/>
                    <a:lstStyle/>
                    <a:p>
                      <a:pPr algn="ctr">
                        <a:lnSpc>
                          <a:spcPct val="115000"/>
                        </a:lnSpc>
                        <a:spcBef>
                          <a:spcPts val="500"/>
                        </a:spcBef>
                        <a:spcAft>
                          <a:spcPts val="0"/>
                        </a:spcAft>
                      </a:pPr>
                      <a:r>
                        <a:rPr lang="fr-FR" sz="2800" dirty="0">
                          <a:effectLst/>
                        </a:rPr>
                        <a:t>Age moyen (années)</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tc>
                  <a:txBody>
                    <a:bodyPr/>
                    <a:lstStyle/>
                    <a:p>
                      <a:pPr algn="ctr">
                        <a:lnSpc>
                          <a:spcPct val="115000"/>
                        </a:lnSpc>
                        <a:spcBef>
                          <a:spcPts val="500"/>
                        </a:spcBef>
                        <a:spcAft>
                          <a:spcPts val="0"/>
                        </a:spcAft>
                      </a:pPr>
                      <a:r>
                        <a:rPr lang="fr-FR" sz="2800" dirty="0">
                          <a:effectLst/>
                        </a:rPr>
                        <a:t>39,9</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37160" marR="137160" marT="0" marB="0" anchor="ctr"/>
                </a:tc>
                <a:extLst>
                  <a:ext uri="{0D108BD9-81ED-4DB2-BD59-A6C34878D82A}">
                    <a16:rowId xmlns:a16="http://schemas.microsoft.com/office/drawing/2014/main" val="10008"/>
                  </a:ext>
                </a:extLst>
              </a:tr>
            </a:tbl>
          </a:graphicData>
        </a:graphic>
      </p:graphicFrame>
      <p:sp>
        <p:nvSpPr>
          <p:cNvPr id="5" name="ZoneTexte 4"/>
          <p:cNvSpPr txBox="1"/>
          <p:nvPr/>
        </p:nvSpPr>
        <p:spPr>
          <a:xfrm>
            <a:off x="5486400" y="10938295"/>
            <a:ext cx="15083488" cy="646331"/>
          </a:xfrm>
          <a:prstGeom prst="rect">
            <a:avLst/>
          </a:prstGeom>
          <a:noFill/>
        </p:spPr>
        <p:txBody>
          <a:bodyPr wrap="none" rtlCol="0">
            <a:spAutoFit/>
          </a:bodyPr>
          <a:lstStyle/>
          <a:p>
            <a:pPr marL="0" indent="0" defTabSz="1828800" hangingPunct="1">
              <a:lnSpc>
                <a:spcPct val="100000"/>
              </a:lnSpc>
              <a:spcBef>
                <a:spcPts val="0"/>
              </a:spcBef>
              <a:buSzTx/>
              <a:buNone/>
            </a:pPr>
            <a:r>
              <a:rPr lang="fr-FR" sz="3600" kern="1200" dirty="0">
                <a:solidFill>
                  <a:prstClr val="black"/>
                </a:solidFill>
                <a:latin typeface="Calibri" panose="020F0502020204030204"/>
              </a:rPr>
              <a:t>* Ne tient pas compte des 132 patients décédés et 5 patients avec arrêt de suivi</a:t>
            </a:r>
          </a:p>
        </p:txBody>
      </p:sp>
      <p:sp>
        <p:nvSpPr>
          <p:cNvPr id="6" name="ZoneTexte 5"/>
          <p:cNvSpPr txBox="1"/>
          <p:nvPr/>
        </p:nvSpPr>
        <p:spPr>
          <a:xfrm>
            <a:off x="2868929" y="3899141"/>
            <a:ext cx="7197355" cy="646331"/>
          </a:xfrm>
          <a:prstGeom prst="rect">
            <a:avLst/>
          </a:prstGeom>
          <a:noFill/>
        </p:spPr>
        <p:txBody>
          <a:bodyPr wrap="none" rtlCol="0">
            <a:spAutoFit/>
          </a:bodyPr>
          <a:lstStyle/>
          <a:p>
            <a:pPr marL="0" indent="0" defTabSz="1828800" hangingPunct="1">
              <a:lnSpc>
                <a:spcPct val="100000"/>
              </a:lnSpc>
              <a:spcBef>
                <a:spcPts val="0"/>
              </a:spcBef>
              <a:buSzTx/>
              <a:buNone/>
            </a:pPr>
            <a:r>
              <a:rPr lang="fr-FR" sz="3600" kern="1200" dirty="0">
                <a:solidFill>
                  <a:prstClr val="black"/>
                </a:solidFill>
                <a:latin typeface="Calibri" panose="020F0502020204030204"/>
              </a:rPr>
              <a:t>4008 patients inclus dans FranceCoag</a:t>
            </a:r>
          </a:p>
        </p:txBody>
      </p:sp>
    </p:spTree>
    <p:extLst>
      <p:ext uri="{BB962C8B-B14F-4D97-AF65-F5344CB8AC3E}">
        <p14:creationId xmlns:p14="http://schemas.microsoft.com/office/powerpoint/2010/main" val="4029148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Age au diagnostic (extrait rapport annuel 2024)</a:t>
            </a:r>
          </a:p>
        </p:txBody>
      </p:sp>
      <p:graphicFrame>
        <p:nvGraphicFramePr>
          <p:cNvPr id="11" name="Graphique 10"/>
          <p:cNvGraphicFramePr/>
          <p:nvPr>
            <p:extLst/>
          </p:nvPr>
        </p:nvGraphicFramePr>
        <p:xfrm>
          <a:off x="1676400" y="3381377"/>
          <a:ext cx="14782800" cy="10127590"/>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7"/>
          <p:cNvSpPr>
            <a:spLocks noGrp="1" noChangeArrowheads="1"/>
          </p:cNvSpPr>
          <p:nvPr>
            <p:ph idx="1"/>
          </p:nvPr>
        </p:nvSpPr>
        <p:spPr bwMode="auto">
          <a:xfrm>
            <a:off x="17494367" y="5531350"/>
            <a:ext cx="6285782" cy="320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rtlCol="0" anchor="ctr" anchorCtr="0" compatLnSpc="1">
            <a:prstTxWarp prst="textNoShape">
              <a:avLst/>
            </a:prstTxWarp>
            <a:spAutoFit/>
          </a:bodyPr>
          <a:lstStyle/>
          <a:p>
            <a:pPr marL="0" indent="0" algn="just" eaLnBrk="0" fontAlgn="base" hangingPunct="0">
              <a:lnSpc>
                <a:spcPct val="100000"/>
              </a:lnSpc>
              <a:spcBef>
                <a:spcPct val="0"/>
              </a:spcBef>
              <a:spcAft>
                <a:spcPct val="0"/>
              </a:spcAft>
              <a:buNone/>
            </a:pPr>
            <a:r>
              <a:rPr lang="fr-FR" altLang="fr-FR" sz="2800" dirty="0">
                <a:latin typeface="Calibri" panose="020F0502020204030204" pitchFamily="34" charset="0"/>
                <a:ea typeface="Calibri" panose="020F0502020204030204" pitchFamily="34" charset="0"/>
                <a:cs typeface="Times New Roman" panose="02020603050405020304" pitchFamily="18" charset="0"/>
              </a:rPr>
              <a:t>La Figure représente les 3691 patients avec maladie de Willebrand suivis dans FC parmi les 4008 inclus : ne sont pas pris en compte </a:t>
            </a:r>
            <a:r>
              <a:rPr lang="fr-FR" alt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31 patients dont la sévérité est manquante et les 286 patients dont les âges au diagnostic sont manquants</a:t>
            </a:r>
            <a:r>
              <a:rPr lang="fr-FR" altLang="fr-FR" sz="2800" dirty="0">
                <a:latin typeface="Calibri" panose="020F0502020204030204" pitchFamily="34" charset="0"/>
                <a:ea typeface="Calibri" panose="020F0502020204030204" pitchFamily="34" charset="0"/>
                <a:cs typeface="Times New Roman" panose="02020603050405020304" pitchFamily="18" charset="0"/>
              </a:rPr>
              <a:t>.</a:t>
            </a:r>
            <a:endParaRPr lang="fr-FR" altLang="fr-FR" sz="6400" dirty="0">
              <a:latin typeface="Arial" panose="020B0604020202020204" pitchFamily="34" charset="0"/>
            </a:endParaRPr>
          </a:p>
        </p:txBody>
      </p:sp>
    </p:spTree>
    <p:extLst>
      <p:ext uri="{BB962C8B-B14F-4D97-AF65-F5344CB8AC3E}">
        <p14:creationId xmlns:p14="http://schemas.microsoft.com/office/powerpoint/2010/main" val="16242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Description des patients vus les 3 dernières années (extrait rapport annuel 2024)</a:t>
            </a:r>
          </a:p>
        </p:txBody>
      </p:sp>
      <p:graphicFrame>
        <p:nvGraphicFramePr>
          <p:cNvPr id="4" name="Espace réservé du contenu 3"/>
          <p:cNvGraphicFramePr>
            <a:graphicFrameLocks noGrp="1"/>
          </p:cNvGraphicFramePr>
          <p:nvPr>
            <p:ph idx="1"/>
            <p:extLst/>
          </p:nvPr>
        </p:nvGraphicFramePr>
        <p:xfrm>
          <a:off x="879893" y="3633776"/>
          <a:ext cx="22083622" cy="7379996"/>
        </p:xfrm>
        <a:graphic>
          <a:graphicData uri="http://schemas.openxmlformats.org/drawingml/2006/table">
            <a:tbl>
              <a:tblPr firstRow="1" firstCol="1" bandRow="1">
                <a:tableStyleId>{5C22544A-7EE6-4342-B048-85BDC9FD1C3A}</a:tableStyleId>
              </a:tblPr>
              <a:tblGrid>
                <a:gridCol w="8047638">
                  <a:extLst>
                    <a:ext uri="{9D8B030D-6E8A-4147-A177-3AD203B41FA5}">
                      <a16:colId xmlns:a16="http://schemas.microsoft.com/office/drawing/2014/main" val="20000"/>
                    </a:ext>
                  </a:extLst>
                </a:gridCol>
                <a:gridCol w="3510048">
                  <a:extLst>
                    <a:ext uri="{9D8B030D-6E8A-4147-A177-3AD203B41FA5}">
                      <a16:colId xmlns:a16="http://schemas.microsoft.com/office/drawing/2014/main" val="20001"/>
                    </a:ext>
                  </a:extLst>
                </a:gridCol>
                <a:gridCol w="3354232">
                  <a:extLst>
                    <a:ext uri="{9D8B030D-6E8A-4147-A177-3AD203B41FA5}">
                      <a16:colId xmlns:a16="http://schemas.microsoft.com/office/drawing/2014/main" val="20002"/>
                    </a:ext>
                  </a:extLst>
                </a:gridCol>
                <a:gridCol w="3661656">
                  <a:extLst>
                    <a:ext uri="{9D8B030D-6E8A-4147-A177-3AD203B41FA5}">
                      <a16:colId xmlns:a16="http://schemas.microsoft.com/office/drawing/2014/main" val="20003"/>
                    </a:ext>
                  </a:extLst>
                </a:gridCol>
                <a:gridCol w="3510048">
                  <a:extLst>
                    <a:ext uri="{9D8B030D-6E8A-4147-A177-3AD203B41FA5}">
                      <a16:colId xmlns:a16="http://schemas.microsoft.com/office/drawing/2014/main" val="20004"/>
                    </a:ext>
                  </a:extLst>
                </a:gridCol>
              </a:tblGrid>
              <a:tr h="1104138">
                <a:tc>
                  <a:txBody>
                    <a:bodyPr/>
                    <a:lstStyle/>
                    <a:p>
                      <a:pPr>
                        <a:lnSpc>
                          <a:spcPct val="115000"/>
                        </a:lnSpc>
                        <a:spcBef>
                          <a:spcPts val="500"/>
                        </a:spcBef>
                        <a:spcAft>
                          <a:spcPts val="0"/>
                        </a:spcAft>
                      </a:pPr>
                      <a:r>
                        <a:rPr lang="fr-FR" sz="2400" dirty="0">
                          <a:effectLst/>
                        </a:rPr>
                        <a:t>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MW Très Sévère</a:t>
                      </a:r>
                    </a:p>
                    <a:p>
                      <a:pPr algn="ctr">
                        <a:lnSpc>
                          <a:spcPct val="115000"/>
                        </a:lnSpc>
                        <a:spcBef>
                          <a:spcPts val="500"/>
                        </a:spcBef>
                        <a:spcAft>
                          <a:spcPts val="0"/>
                        </a:spcAft>
                      </a:pPr>
                      <a:r>
                        <a:rPr lang="fr-FR" sz="2400">
                          <a:effectLst/>
                        </a:rPr>
                        <a:t>(N = 350)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MW Sévère</a:t>
                      </a:r>
                    </a:p>
                    <a:p>
                      <a:pPr algn="ctr">
                        <a:lnSpc>
                          <a:spcPct val="115000"/>
                        </a:lnSpc>
                        <a:spcBef>
                          <a:spcPts val="500"/>
                        </a:spcBef>
                        <a:spcAft>
                          <a:spcPts val="0"/>
                        </a:spcAft>
                      </a:pPr>
                      <a:r>
                        <a:rPr lang="fr-FR" sz="2400">
                          <a:effectLst/>
                        </a:rPr>
                        <a:t>(N = 1698)</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MW Hors forme Sévère</a:t>
                      </a:r>
                    </a:p>
                    <a:p>
                      <a:pPr algn="ctr">
                        <a:lnSpc>
                          <a:spcPct val="115000"/>
                        </a:lnSpc>
                        <a:spcBef>
                          <a:spcPts val="500"/>
                        </a:spcBef>
                        <a:spcAft>
                          <a:spcPts val="0"/>
                        </a:spcAft>
                      </a:pPr>
                      <a:r>
                        <a:rPr lang="fr-FR" sz="2400">
                          <a:effectLst/>
                        </a:rPr>
                        <a:t>(N = 1929)</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Total (N = 4008)</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0"/>
                  </a:ext>
                </a:extLst>
              </a:tr>
              <a:tr h="395986">
                <a:tc>
                  <a:txBody>
                    <a:bodyPr/>
                    <a:lstStyle/>
                    <a:p>
                      <a:pPr>
                        <a:lnSpc>
                          <a:spcPct val="115000"/>
                        </a:lnSpc>
                        <a:spcBef>
                          <a:spcPts val="500"/>
                        </a:spcBef>
                        <a:spcAft>
                          <a:spcPts val="0"/>
                        </a:spcAft>
                      </a:pPr>
                      <a:r>
                        <a:rPr lang="fr-FR" sz="2400" dirty="0">
                          <a:effectLst/>
                        </a:rPr>
                        <a:t>Patients vus dans les 3 dernières années</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215 (61,4%)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888 (52,3%)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918 (47,6%)</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2047 (51,1%)</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1"/>
                  </a:ext>
                </a:extLst>
              </a:tr>
              <a:tr h="395986">
                <a:tc>
                  <a:txBody>
                    <a:bodyPr/>
                    <a:lstStyle/>
                    <a:p>
                      <a:pPr>
                        <a:lnSpc>
                          <a:spcPct val="115000"/>
                        </a:lnSpc>
                        <a:spcBef>
                          <a:spcPts val="500"/>
                        </a:spcBef>
                        <a:spcAft>
                          <a:spcPts val="0"/>
                        </a:spcAft>
                      </a:pPr>
                      <a:r>
                        <a:rPr lang="fr-FR" sz="2400" dirty="0">
                          <a:effectLst/>
                        </a:rPr>
                        <a:t>Age moyen (SD) (années)</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35,2 (20,3)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37,2 (22,8)</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37,2 (22,4)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36,9 (22,4)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2"/>
                  </a:ext>
                </a:extLst>
              </a:tr>
              <a:tr h="395986">
                <a:tc>
                  <a:txBody>
                    <a:bodyPr/>
                    <a:lstStyle/>
                    <a:p>
                      <a:pPr>
                        <a:lnSpc>
                          <a:spcPct val="115000"/>
                        </a:lnSpc>
                        <a:spcBef>
                          <a:spcPts val="500"/>
                        </a:spcBef>
                        <a:spcAft>
                          <a:spcPts val="0"/>
                        </a:spcAft>
                      </a:pPr>
                      <a:r>
                        <a:rPr lang="fr-FR" sz="2400" dirty="0">
                          <a:effectLst/>
                        </a:rPr>
                        <a:t>Hommes, N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96 (44,7%)</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395 (44,5%)</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351 (38,2%)</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854 (41,7%)</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3"/>
                  </a:ext>
                </a:extLst>
              </a:tr>
              <a:tr h="395986">
                <a:tc>
                  <a:txBody>
                    <a:bodyPr/>
                    <a:lstStyle/>
                    <a:p>
                      <a:pPr>
                        <a:lnSpc>
                          <a:spcPct val="115000"/>
                        </a:lnSpc>
                        <a:spcBef>
                          <a:spcPts val="500"/>
                        </a:spcBef>
                        <a:spcAft>
                          <a:spcPts val="0"/>
                        </a:spcAft>
                      </a:pPr>
                      <a:r>
                        <a:rPr lang="fr-FR" sz="2400" dirty="0">
                          <a:effectLst/>
                        </a:rPr>
                        <a:t>Femmes, N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119 (55,3%)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493 (55,5%)</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567 (61,8%)</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1193 (58,3%)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4"/>
                  </a:ext>
                </a:extLst>
              </a:tr>
              <a:tr h="395986">
                <a:tc>
                  <a:txBody>
                    <a:bodyPr/>
                    <a:lstStyle/>
                    <a:p>
                      <a:pPr>
                        <a:lnSpc>
                          <a:spcPct val="115000"/>
                        </a:lnSpc>
                        <a:spcBef>
                          <a:spcPts val="500"/>
                        </a:spcBef>
                        <a:spcAft>
                          <a:spcPts val="0"/>
                        </a:spcAft>
                      </a:pPr>
                      <a:r>
                        <a:rPr lang="fr-FR" sz="2400">
                          <a:effectLst/>
                        </a:rPr>
                        <a:t>Age au diagnostic moyen (SD) (mois)</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108,6 (156,3)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205,6 (218,3)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290,1 (239,4)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234,3 (230,3)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5"/>
                  </a:ext>
                </a:extLst>
              </a:tr>
              <a:tr h="395986">
                <a:tc>
                  <a:txBody>
                    <a:bodyPr/>
                    <a:lstStyle/>
                    <a:p>
                      <a:pPr>
                        <a:lnSpc>
                          <a:spcPct val="115000"/>
                        </a:lnSpc>
                        <a:spcBef>
                          <a:spcPts val="500"/>
                        </a:spcBef>
                        <a:spcAft>
                          <a:spcPts val="0"/>
                        </a:spcAft>
                      </a:pPr>
                      <a:r>
                        <a:rPr lang="fr-FR" sz="2400" dirty="0">
                          <a:effectLst/>
                        </a:rPr>
                        <a:t>Age au diagnostic manquant, N</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7</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35</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24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70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6"/>
                  </a:ext>
                </a:extLst>
              </a:tr>
              <a:tr h="395986">
                <a:tc>
                  <a:txBody>
                    <a:bodyPr/>
                    <a:lstStyle/>
                    <a:p>
                      <a:pPr>
                        <a:lnSpc>
                          <a:spcPct val="115000"/>
                        </a:lnSpc>
                        <a:spcBef>
                          <a:spcPts val="500"/>
                        </a:spcBef>
                        <a:spcAft>
                          <a:spcPts val="0"/>
                        </a:spcAft>
                      </a:pPr>
                      <a:r>
                        <a:rPr lang="fr-FR" sz="2400">
                          <a:effectLst/>
                        </a:rPr>
                        <a:t>Aucun traitement reçu dans la vie, N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10 (4,7%)</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213 (24,0%)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354 (38,6%)</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587 (28,7%)</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7"/>
                  </a:ext>
                </a:extLst>
              </a:tr>
              <a:tr h="395986">
                <a:tc>
                  <a:txBody>
                    <a:bodyPr/>
                    <a:lstStyle/>
                    <a:p>
                      <a:pPr>
                        <a:lnSpc>
                          <a:spcPct val="115000"/>
                        </a:lnSpc>
                        <a:spcBef>
                          <a:spcPts val="500"/>
                        </a:spcBef>
                        <a:spcAft>
                          <a:spcPts val="0"/>
                        </a:spcAft>
                      </a:pPr>
                      <a:r>
                        <a:rPr lang="fr-FR" sz="2400" dirty="0">
                          <a:effectLst/>
                        </a:rPr>
                        <a:t>Traitement substitutif dans la vie, N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200 (93,0%)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614 (69,1%)</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409 (44,6%)</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1235 (60,3%)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8"/>
                  </a:ext>
                </a:extLst>
              </a:tr>
              <a:tr h="621594">
                <a:tc>
                  <a:txBody>
                    <a:bodyPr/>
                    <a:lstStyle/>
                    <a:p>
                      <a:pPr>
                        <a:lnSpc>
                          <a:spcPct val="115000"/>
                        </a:lnSpc>
                        <a:spcBef>
                          <a:spcPts val="500"/>
                        </a:spcBef>
                        <a:spcAft>
                          <a:spcPts val="0"/>
                        </a:spcAft>
                      </a:pPr>
                      <a:r>
                        <a:rPr lang="fr-FR" sz="2400" dirty="0">
                          <a:effectLst/>
                        </a:rPr>
                        <a:t>Traitement substitutif au cours du suivi FC, N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192 (89,3%)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548 (61,7%)</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343 (37,4%)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1095 (53,5%)</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9"/>
                  </a:ext>
                </a:extLst>
              </a:tr>
              <a:tr h="621594">
                <a:tc>
                  <a:txBody>
                    <a:bodyPr/>
                    <a:lstStyle/>
                    <a:p>
                      <a:pPr>
                        <a:lnSpc>
                          <a:spcPct val="115000"/>
                        </a:lnSpc>
                        <a:spcBef>
                          <a:spcPts val="500"/>
                        </a:spcBef>
                        <a:spcAft>
                          <a:spcPts val="0"/>
                        </a:spcAft>
                      </a:pPr>
                      <a:r>
                        <a:rPr lang="fr-FR" sz="2400" dirty="0">
                          <a:effectLst/>
                        </a:rPr>
                        <a:t>Age moyen à la 1</a:t>
                      </a:r>
                      <a:r>
                        <a:rPr lang="fr-FR" sz="2400" baseline="30000" dirty="0">
                          <a:effectLst/>
                        </a:rPr>
                        <a:t>ère</a:t>
                      </a:r>
                      <a:r>
                        <a:rPr lang="fr-FR" sz="2400" dirty="0">
                          <a:effectLst/>
                        </a:rPr>
                        <a:t> substitution (SD)  (années)</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16,1 (17,3)</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28,1 (21,2)</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35,4 (21,3)</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28,6 (21,6)</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10"/>
                  </a:ext>
                </a:extLst>
              </a:tr>
              <a:tr h="621594">
                <a:tc>
                  <a:txBody>
                    <a:bodyPr/>
                    <a:lstStyle/>
                    <a:p>
                      <a:pPr>
                        <a:lnSpc>
                          <a:spcPct val="115000"/>
                        </a:lnSpc>
                        <a:spcBef>
                          <a:spcPts val="500"/>
                        </a:spcBef>
                        <a:spcAft>
                          <a:spcPts val="0"/>
                        </a:spcAft>
                      </a:pPr>
                      <a:r>
                        <a:rPr lang="fr-FR" sz="2400" dirty="0">
                          <a:effectLst/>
                        </a:rPr>
                        <a:t>Age à la 1</a:t>
                      </a:r>
                      <a:r>
                        <a:rPr lang="fr-FR" sz="2400" baseline="30000" dirty="0">
                          <a:effectLst/>
                        </a:rPr>
                        <a:t>ère</a:t>
                      </a:r>
                      <a:r>
                        <a:rPr lang="fr-FR" sz="2400" dirty="0">
                          <a:effectLst/>
                        </a:rPr>
                        <a:t> substitution manquant, N</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19</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19</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44</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11"/>
                  </a:ext>
                </a:extLst>
              </a:tr>
              <a:tr h="621594">
                <a:tc>
                  <a:txBody>
                    <a:bodyPr/>
                    <a:lstStyle/>
                    <a:p>
                      <a:pPr>
                        <a:lnSpc>
                          <a:spcPct val="115000"/>
                        </a:lnSpc>
                        <a:spcBef>
                          <a:spcPts val="500"/>
                        </a:spcBef>
                        <a:spcAft>
                          <a:spcPts val="0"/>
                        </a:spcAft>
                      </a:pPr>
                      <a:r>
                        <a:rPr lang="fr-FR" sz="2400" dirty="0">
                          <a:effectLst/>
                        </a:rPr>
                        <a:t>Traitement prophylactique au cours du suivi FC, N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59 (27,4%)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32 (3,6%)</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 (0,3%)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95 (4,6%)</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12"/>
                  </a:ext>
                </a:extLst>
              </a:tr>
              <a:tr h="621594">
                <a:tc>
                  <a:txBody>
                    <a:bodyPr/>
                    <a:lstStyle/>
                    <a:p>
                      <a:pPr>
                        <a:lnSpc>
                          <a:spcPct val="115000"/>
                        </a:lnSpc>
                        <a:spcBef>
                          <a:spcPts val="500"/>
                        </a:spcBef>
                        <a:spcAft>
                          <a:spcPts val="0"/>
                        </a:spcAft>
                      </a:pPr>
                      <a:r>
                        <a:rPr lang="fr-FR" sz="2400" dirty="0">
                          <a:effectLst/>
                        </a:rPr>
                        <a:t>Traitement substitutif sur la dernière période de suivi, N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133 (61,9%)</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332 (37,4%)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202 (22,0%)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670 (32,7%)</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170802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Description des patients vus les 3 dernières années (extrait rapport annuel 2024)</a:t>
            </a:r>
          </a:p>
        </p:txBody>
      </p:sp>
      <p:graphicFrame>
        <p:nvGraphicFramePr>
          <p:cNvPr id="4" name="Espace réservé du contenu 3"/>
          <p:cNvGraphicFramePr>
            <a:graphicFrameLocks noGrp="1"/>
          </p:cNvGraphicFramePr>
          <p:nvPr>
            <p:ph idx="1"/>
            <p:extLst/>
          </p:nvPr>
        </p:nvGraphicFramePr>
        <p:xfrm>
          <a:off x="983416" y="3633776"/>
          <a:ext cx="21724184" cy="6512052"/>
        </p:xfrm>
        <a:graphic>
          <a:graphicData uri="http://schemas.openxmlformats.org/drawingml/2006/table">
            <a:tbl>
              <a:tblPr firstRow="1" firstCol="1" bandRow="1">
                <a:tableStyleId>{5C22544A-7EE6-4342-B048-85BDC9FD1C3A}</a:tableStyleId>
              </a:tblPr>
              <a:tblGrid>
                <a:gridCol w="7916654">
                  <a:extLst>
                    <a:ext uri="{9D8B030D-6E8A-4147-A177-3AD203B41FA5}">
                      <a16:colId xmlns:a16="http://schemas.microsoft.com/office/drawing/2014/main" val="20000"/>
                    </a:ext>
                  </a:extLst>
                </a:gridCol>
                <a:gridCol w="3452918">
                  <a:extLst>
                    <a:ext uri="{9D8B030D-6E8A-4147-A177-3AD203B41FA5}">
                      <a16:colId xmlns:a16="http://schemas.microsoft.com/office/drawing/2014/main" val="20001"/>
                    </a:ext>
                  </a:extLst>
                </a:gridCol>
                <a:gridCol w="3299638">
                  <a:extLst>
                    <a:ext uri="{9D8B030D-6E8A-4147-A177-3AD203B41FA5}">
                      <a16:colId xmlns:a16="http://schemas.microsoft.com/office/drawing/2014/main" val="20002"/>
                    </a:ext>
                  </a:extLst>
                </a:gridCol>
                <a:gridCol w="3602056">
                  <a:extLst>
                    <a:ext uri="{9D8B030D-6E8A-4147-A177-3AD203B41FA5}">
                      <a16:colId xmlns:a16="http://schemas.microsoft.com/office/drawing/2014/main" val="20003"/>
                    </a:ext>
                  </a:extLst>
                </a:gridCol>
                <a:gridCol w="3452918">
                  <a:extLst>
                    <a:ext uri="{9D8B030D-6E8A-4147-A177-3AD203B41FA5}">
                      <a16:colId xmlns:a16="http://schemas.microsoft.com/office/drawing/2014/main" val="20004"/>
                    </a:ext>
                  </a:extLst>
                </a:gridCol>
              </a:tblGrid>
              <a:tr h="943610">
                <a:tc>
                  <a:txBody>
                    <a:bodyPr/>
                    <a:lstStyle/>
                    <a:p>
                      <a:pPr>
                        <a:lnSpc>
                          <a:spcPct val="115000"/>
                        </a:lnSpc>
                        <a:spcBef>
                          <a:spcPts val="500"/>
                        </a:spcBef>
                        <a:spcAft>
                          <a:spcPts val="0"/>
                        </a:spcAft>
                      </a:pPr>
                      <a:r>
                        <a:rPr lang="fr-FR" sz="2400" dirty="0">
                          <a:effectLst/>
                        </a:rPr>
                        <a:t>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MW Très Sévère</a:t>
                      </a:r>
                    </a:p>
                    <a:p>
                      <a:pPr algn="ctr">
                        <a:lnSpc>
                          <a:spcPct val="115000"/>
                        </a:lnSpc>
                        <a:spcBef>
                          <a:spcPts val="500"/>
                        </a:spcBef>
                        <a:spcAft>
                          <a:spcPts val="0"/>
                        </a:spcAft>
                      </a:pPr>
                      <a:r>
                        <a:rPr lang="fr-FR" sz="2400">
                          <a:effectLst/>
                        </a:rPr>
                        <a:t>(N = 350)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MW Sévère</a:t>
                      </a:r>
                    </a:p>
                    <a:p>
                      <a:pPr algn="ctr">
                        <a:lnSpc>
                          <a:spcPct val="115000"/>
                        </a:lnSpc>
                        <a:spcBef>
                          <a:spcPts val="500"/>
                        </a:spcBef>
                        <a:spcAft>
                          <a:spcPts val="0"/>
                        </a:spcAft>
                      </a:pPr>
                      <a:r>
                        <a:rPr lang="fr-FR" sz="2400">
                          <a:effectLst/>
                        </a:rPr>
                        <a:t>(N = 1698)</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MW Hors forme Sévère</a:t>
                      </a:r>
                    </a:p>
                    <a:p>
                      <a:pPr algn="ctr">
                        <a:lnSpc>
                          <a:spcPct val="115000"/>
                        </a:lnSpc>
                        <a:spcBef>
                          <a:spcPts val="500"/>
                        </a:spcBef>
                        <a:spcAft>
                          <a:spcPts val="0"/>
                        </a:spcAft>
                      </a:pPr>
                      <a:r>
                        <a:rPr lang="fr-FR" sz="2400">
                          <a:effectLst/>
                        </a:rPr>
                        <a:t>(N = 1929)</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Total*</a:t>
                      </a:r>
                    </a:p>
                    <a:p>
                      <a:pPr algn="ctr">
                        <a:lnSpc>
                          <a:spcPct val="115000"/>
                        </a:lnSpc>
                        <a:spcBef>
                          <a:spcPts val="500"/>
                        </a:spcBef>
                        <a:spcAft>
                          <a:spcPts val="0"/>
                        </a:spcAft>
                      </a:pPr>
                      <a:r>
                        <a:rPr lang="fr-FR" sz="2400">
                          <a:effectLst/>
                        </a:rPr>
                        <a:t>(N = 4008)</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0"/>
                  </a:ext>
                </a:extLst>
              </a:tr>
              <a:tr h="395986">
                <a:tc>
                  <a:txBody>
                    <a:bodyPr/>
                    <a:lstStyle/>
                    <a:p>
                      <a:pPr>
                        <a:lnSpc>
                          <a:spcPct val="115000"/>
                        </a:lnSpc>
                        <a:spcBef>
                          <a:spcPts val="500"/>
                        </a:spcBef>
                        <a:spcAft>
                          <a:spcPts val="0"/>
                        </a:spcAft>
                      </a:pPr>
                      <a:r>
                        <a:rPr lang="fr-FR" sz="2400" dirty="0">
                          <a:effectLst/>
                        </a:rPr>
                        <a:t>Type de traitement reçus au cours du dernier suivi****</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1"/>
                  </a:ext>
                </a:extLst>
              </a:tr>
              <a:tr h="395986">
                <a:tc>
                  <a:txBody>
                    <a:bodyPr/>
                    <a:lstStyle/>
                    <a:p>
                      <a:pPr marL="108585">
                        <a:lnSpc>
                          <a:spcPct val="115000"/>
                        </a:lnSpc>
                        <a:spcBef>
                          <a:spcPts val="500"/>
                        </a:spcBef>
                        <a:spcAft>
                          <a:spcPts val="0"/>
                        </a:spcAft>
                      </a:pPr>
                      <a:r>
                        <a:rPr lang="fr-FR" sz="2400">
                          <a:effectLst/>
                        </a:rPr>
                        <a:t>FVW recombinant, N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26 (12,1%)</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39 (4,4%)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13 (1,4%)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79 (3,9%)</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2"/>
                  </a:ext>
                </a:extLst>
              </a:tr>
              <a:tr h="395986">
                <a:tc>
                  <a:txBody>
                    <a:bodyPr/>
                    <a:lstStyle/>
                    <a:p>
                      <a:pPr marL="108585">
                        <a:lnSpc>
                          <a:spcPct val="115000"/>
                        </a:lnSpc>
                        <a:spcBef>
                          <a:spcPts val="500"/>
                        </a:spcBef>
                        <a:spcAft>
                          <a:spcPts val="0"/>
                        </a:spcAft>
                      </a:pPr>
                      <a:r>
                        <a:rPr lang="fr-FR" sz="2400">
                          <a:effectLst/>
                        </a:rPr>
                        <a:t>FVW plasmatique, N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88 (40,9%)</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173 (19,5%)</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112 (12,2%)</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375 (18,3%)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3"/>
                  </a:ext>
                </a:extLst>
              </a:tr>
              <a:tr h="395986">
                <a:tc>
                  <a:txBody>
                    <a:bodyPr/>
                    <a:lstStyle/>
                    <a:p>
                      <a:pPr marL="108585">
                        <a:lnSpc>
                          <a:spcPct val="115000"/>
                        </a:lnSpc>
                        <a:spcBef>
                          <a:spcPts val="500"/>
                        </a:spcBef>
                        <a:spcAft>
                          <a:spcPts val="0"/>
                        </a:spcAft>
                      </a:pPr>
                      <a:r>
                        <a:rPr lang="fr-FR" sz="2400">
                          <a:effectLst/>
                        </a:rPr>
                        <a:t>By passant, N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 (0,5%)</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0 (0,0%)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0 (0,0%)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 (0,0%)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4"/>
                  </a:ext>
                </a:extLst>
              </a:tr>
              <a:tr h="395986">
                <a:tc>
                  <a:txBody>
                    <a:bodyPr/>
                    <a:lstStyle/>
                    <a:p>
                      <a:pPr marL="108585">
                        <a:lnSpc>
                          <a:spcPct val="115000"/>
                        </a:lnSpc>
                        <a:spcBef>
                          <a:spcPts val="500"/>
                        </a:spcBef>
                        <a:spcAft>
                          <a:spcPts val="0"/>
                        </a:spcAft>
                      </a:pPr>
                      <a:r>
                        <a:rPr lang="fr-FR" sz="2400">
                          <a:effectLst/>
                        </a:rPr>
                        <a:t>Anticorps monoclonal, N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3 (1,4%)</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0 (0,0%)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0 (0,0%)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 (0,1%)</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5"/>
                  </a:ext>
                </a:extLst>
              </a:tr>
              <a:tr h="395986">
                <a:tc>
                  <a:txBody>
                    <a:bodyPr/>
                    <a:lstStyle/>
                    <a:p>
                      <a:pPr marL="108585">
                        <a:lnSpc>
                          <a:spcPct val="115000"/>
                        </a:lnSpc>
                        <a:spcBef>
                          <a:spcPts val="500"/>
                        </a:spcBef>
                        <a:spcAft>
                          <a:spcPts val="0"/>
                        </a:spcAft>
                      </a:pPr>
                      <a:r>
                        <a:rPr lang="fr-FR" sz="2400">
                          <a:effectLst/>
                        </a:rPr>
                        <a:t>Desmopressine thérapeutique, N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 (1,4%)</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35 (3,9%)</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65 (7,1%)</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103 (5,0%)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6"/>
                  </a:ext>
                </a:extLst>
              </a:tr>
              <a:tr h="395986">
                <a:tc>
                  <a:txBody>
                    <a:bodyPr/>
                    <a:lstStyle/>
                    <a:p>
                      <a:pPr marL="108585">
                        <a:lnSpc>
                          <a:spcPct val="115000"/>
                        </a:lnSpc>
                        <a:spcBef>
                          <a:spcPts val="500"/>
                        </a:spcBef>
                        <a:spcAft>
                          <a:spcPts val="0"/>
                        </a:spcAft>
                      </a:pPr>
                      <a:r>
                        <a:rPr lang="fr-FR" sz="2400">
                          <a:effectLst/>
                        </a:rPr>
                        <a:t>Aucun traitement (tous patients), N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79 (36,7%)</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528 (59,5%)</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659 (71,8%)</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1289 (63,0%)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7"/>
                  </a:ext>
                </a:extLst>
              </a:tr>
              <a:tr h="816610">
                <a:tc>
                  <a:txBody>
                    <a:bodyPr/>
                    <a:lstStyle/>
                    <a:p>
                      <a:pPr marL="108585">
                        <a:lnSpc>
                          <a:spcPct val="115000"/>
                        </a:lnSpc>
                        <a:spcBef>
                          <a:spcPts val="500"/>
                        </a:spcBef>
                        <a:spcAft>
                          <a:spcPts val="0"/>
                        </a:spcAft>
                      </a:pPr>
                      <a:r>
                        <a:rPr lang="fr-FR" sz="2400" dirty="0">
                          <a:effectLst/>
                        </a:rPr>
                        <a:t>Aucun traitement (uniquement patients avec antécédent de traitement), N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69 (32,1%)</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315 (35,5%)</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305 (33,2%)</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702 (34,3%)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8"/>
                  </a:ext>
                </a:extLst>
              </a:tr>
              <a:tr h="395986">
                <a:tc>
                  <a:txBody>
                    <a:bodyPr/>
                    <a:lstStyle/>
                    <a:p>
                      <a:pPr>
                        <a:lnSpc>
                          <a:spcPct val="115000"/>
                        </a:lnSpc>
                        <a:spcBef>
                          <a:spcPts val="500"/>
                        </a:spcBef>
                        <a:spcAft>
                          <a:spcPts val="0"/>
                        </a:spcAft>
                      </a:pPr>
                      <a:r>
                        <a:rPr lang="fr-FR" sz="2400" dirty="0">
                          <a:effectLst/>
                        </a:rPr>
                        <a:t>Dernier régime de traitement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 </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09"/>
                  </a:ext>
                </a:extLst>
              </a:tr>
              <a:tr h="395986">
                <a:tc>
                  <a:txBody>
                    <a:bodyPr/>
                    <a:lstStyle/>
                    <a:p>
                      <a:pPr marL="108585">
                        <a:lnSpc>
                          <a:spcPct val="115000"/>
                        </a:lnSpc>
                        <a:spcBef>
                          <a:spcPts val="500"/>
                        </a:spcBef>
                        <a:spcAft>
                          <a:spcPts val="0"/>
                        </a:spcAft>
                      </a:pPr>
                      <a:r>
                        <a:rPr lang="fr-FR" sz="2400">
                          <a:effectLst/>
                        </a:rPr>
                        <a:t>Traitement à la demande, N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58 (27,0%)</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174 (19,6%)</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118 (12,9%)</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353 (17,2%)</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10"/>
                  </a:ext>
                </a:extLst>
              </a:tr>
              <a:tr h="395986">
                <a:tc>
                  <a:txBody>
                    <a:bodyPr/>
                    <a:lstStyle/>
                    <a:p>
                      <a:pPr marL="108585">
                        <a:lnSpc>
                          <a:spcPct val="115000"/>
                        </a:lnSpc>
                        <a:spcBef>
                          <a:spcPts val="500"/>
                        </a:spcBef>
                        <a:spcAft>
                          <a:spcPts val="0"/>
                        </a:spcAft>
                      </a:pPr>
                      <a:r>
                        <a:rPr lang="fr-FR" sz="2400">
                          <a:effectLst/>
                        </a:rPr>
                        <a:t>Traitement prophylactique, N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44 (20,5%)</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19 (2,1%)</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2 (0,2%)</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66 (3,2%)</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11"/>
                  </a:ext>
                </a:extLst>
              </a:tr>
              <a:tr h="395986">
                <a:tc>
                  <a:txBody>
                    <a:bodyPr/>
                    <a:lstStyle/>
                    <a:p>
                      <a:pPr marL="108585">
                        <a:lnSpc>
                          <a:spcPct val="115000"/>
                        </a:lnSpc>
                        <a:spcBef>
                          <a:spcPts val="500"/>
                        </a:spcBef>
                        <a:spcAft>
                          <a:spcPts val="0"/>
                        </a:spcAft>
                      </a:pPr>
                      <a:r>
                        <a:rPr lang="fr-FR" sz="2400">
                          <a:effectLst/>
                        </a:rPr>
                        <a:t>Tolérance immune, N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0 (0,0%)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0 (0,0%)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0 (0,0%)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0 (0,0%)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12"/>
                  </a:ext>
                </a:extLst>
              </a:tr>
              <a:tr h="395986">
                <a:tc>
                  <a:txBody>
                    <a:bodyPr/>
                    <a:lstStyle/>
                    <a:p>
                      <a:pPr marL="108585">
                        <a:lnSpc>
                          <a:spcPct val="115000"/>
                        </a:lnSpc>
                        <a:spcBef>
                          <a:spcPts val="500"/>
                        </a:spcBef>
                        <a:spcAft>
                          <a:spcPts val="0"/>
                        </a:spcAft>
                      </a:pPr>
                      <a:r>
                        <a:rPr lang="fr-FR" sz="2400">
                          <a:effectLst/>
                        </a:rPr>
                        <a:t>Donnée manquante, N (%)******</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123</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702</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a:effectLst/>
                        </a:rPr>
                        <a:t>800</a:t>
                      </a:r>
                      <a:endParaRPr lang="fr-FR" sz="24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tc>
                  <a:txBody>
                    <a:bodyPr/>
                    <a:lstStyle/>
                    <a:p>
                      <a:pPr algn="ctr">
                        <a:lnSpc>
                          <a:spcPct val="115000"/>
                        </a:lnSpc>
                        <a:spcBef>
                          <a:spcPts val="500"/>
                        </a:spcBef>
                        <a:spcAft>
                          <a:spcPts val="0"/>
                        </a:spcAft>
                      </a:pPr>
                      <a:r>
                        <a:rPr lang="fr-FR" sz="2400" dirty="0">
                          <a:effectLst/>
                        </a:rPr>
                        <a:t>1649</a:t>
                      </a:r>
                      <a:endParaRPr lang="fr-FR" sz="24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71900" marR="71900"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175954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Évolution de l’activité FranceCoag des patients avec MW (extrait rapport annuel 2024)</a:t>
            </a:r>
          </a:p>
        </p:txBody>
      </p:sp>
      <p:graphicFrame>
        <p:nvGraphicFramePr>
          <p:cNvPr id="4" name="Espace réservé du contenu 3"/>
          <p:cNvGraphicFramePr>
            <a:graphicFrameLocks noGrp="1"/>
          </p:cNvGraphicFramePr>
          <p:nvPr>
            <p:ph idx="1"/>
            <p:extLst/>
          </p:nvPr>
        </p:nvGraphicFramePr>
        <p:xfrm>
          <a:off x="1676400" y="3651250"/>
          <a:ext cx="21031200" cy="87026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55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6400" y="436953"/>
            <a:ext cx="21031200" cy="2651126"/>
          </a:xfrm>
        </p:spPr>
        <p:txBody>
          <a:bodyPr/>
          <a:lstStyle/>
          <a:p>
            <a:r>
              <a:rPr lang="fr-FR" dirty="0"/>
              <a:t>Saisine en cours </a:t>
            </a:r>
          </a:p>
        </p:txBody>
      </p:sp>
      <p:sp>
        <p:nvSpPr>
          <p:cNvPr id="3" name="Espace réservé du contenu 2"/>
          <p:cNvSpPr>
            <a:spLocks noGrp="1"/>
          </p:cNvSpPr>
          <p:nvPr>
            <p:ph idx="1"/>
          </p:nvPr>
        </p:nvSpPr>
        <p:spPr>
          <a:xfrm>
            <a:off x="1676400" y="3364302"/>
            <a:ext cx="21031200" cy="8989624"/>
          </a:xfrm>
        </p:spPr>
        <p:txBody>
          <a:bodyPr>
            <a:normAutofit fontScale="70000" lnSpcReduction="20000"/>
          </a:bodyPr>
          <a:lstStyle/>
          <a:p>
            <a:r>
              <a:rPr lang="fr-FR" dirty="0"/>
              <a:t>Saisine LFB MW pédiatrique</a:t>
            </a:r>
          </a:p>
          <a:p>
            <a:r>
              <a:rPr lang="fr-FR" dirty="0"/>
              <a:t>Etude de la prophylaxie à début pédiatrique dans la maladie de Willebrand en France (WI-PHY)</a:t>
            </a:r>
          </a:p>
          <a:p>
            <a:r>
              <a:rPr lang="fr-FR" dirty="0"/>
              <a:t>Statut : Contrat en cours de signature</a:t>
            </a:r>
          </a:p>
          <a:p>
            <a:r>
              <a:rPr lang="fr-FR" dirty="0"/>
              <a:t>Objectif = décrire les patients avec maladie de Willebrand et régime de traitement prophylactique débuté à l’âge pédiatrique :</a:t>
            </a:r>
          </a:p>
          <a:p>
            <a:pPr lvl="1"/>
            <a:r>
              <a:rPr lang="fr-FR" dirty="0"/>
              <a:t>Caractéristiques démographiques</a:t>
            </a:r>
          </a:p>
          <a:p>
            <a:pPr lvl="1"/>
            <a:r>
              <a:rPr lang="fr-FR" dirty="0"/>
              <a:t>Indication de prophylaxie</a:t>
            </a:r>
          </a:p>
          <a:p>
            <a:pPr lvl="1"/>
            <a:r>
              <a:rPr lang="fr-FR" dirty="0"/>
              <a:t>Traitements reçus à l’inclusion	</a:t>
            </a:r>
          </a:p>
          <a:p>
            <a:pPr lvl="1"/>
            <a:r>
              <a:rPr lang="fr-FR" dirty="0"/>
              <a:t>Caractéristiques de la population selon :</a:t>
            </a:r>
          </a:p>
          <a:p>
            <a:pPr lvl="2"/>
            <a:r>
              <a:rPr lang="fr-FR" dirty="0"/>
              <a:t>l’indication de la prophylaxie</a:t>
            </a:r>
          </a:p>
          <a:p>
            <a:pPr lvl="2"/>
            <a:r>
              <a:rPr lang="fr-FR" dirty="0"/>
              <a:t>la mise en place de la prophylaxie secondaire avant ou après la survenue d’une première hémarthrose</a:t>
            </a:r>
          </a:p>
          <a:p>
            <a:pPr lvl="1"/>
            <a:r>
              <a:rPr lang="fr-FR" dirty="0"/>
              <a:t>Caractéristiques de la population selon l’indication de la prophylaxie et selon :</a:t>
            </a:r>
          </a:p>
          <a:p>
            <a:pPr lvl="2"/>
            <a:r>
              <a:rPr lang="fr-FR" dirty="0"/>
              <a:t>l’âge</a:t>
            </a:r>
          </a:p>
          <a:p>
            <a:pPr lvl="2"/>
            <a:r>
              <a:rPr lang="fr-FR" dirty="0"/>
              <a:t>le sexe</a:t>
            </a:r>
          </a:p>
          <a:p>
            <a:pPr lvl="2"/>
            <a:r>
              <a:rPr lang="fr-FR" dirty="0"/>
              <a:t>le type Willebrand</a:t>
            </a:r>
          </a:p>
          <a:p>
            <a:pPr lvl="2"/>
            <a:r>
              <a:rPr lang="fr-FR" dirty="0"/>
              <a:t>la sévérité Willebrand</a:t>
            </a:r>
          </a:p>
          <a:p>
            <a:pPr lvl="2"/>
            <a:r>
              <a:rPr lang="fr-FR" dirty="0"/>
              <a:t>le type de traitement prophylactique</a:t>
            </a:r>
          </a:p>
        </p:txBody>
      </p:sp>
    </p:spTree>
    <p:extLst>
      <p:ext uri="{BB962C8B-B14F-4D97-AF65-F5344CB8AC3E}">
        <p14:creationId xmlns:p14="http://schemas.microsoft.com/office/powerpoint/2010/main" val="2622410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Type et sous-type Willebrand</a:t>
            </a:r>
          </a:p>
        </p:txBody>
      </p:sp>
      <p:sp>
        <p:nvSpPr>
          <p:cNvPr id="3" name="Espace réservé du contenu 2"/>
          <p:cNvSpPr>
            <a:spLocks noGrp="1"/>
          </p:cNvSpPr>
          <p:nvPr>
            <p:ph idx="1"/>
          </p:nvPr>
        </p:nvSpPr>
        <p:spPr>
          <a:xfrm>
            <a:off x="1676400" y="3133664"/>
            <a:ext cx="21031200" cy="8702676"/>
          </a:xfrm>
        </p:spPr>
        <p:txBody>
          <a:bodyPr>
            <a:noAutofit/>
          </a:bodyPr>
          <a:lstStyle/>
          <a:p>
            <a:r>
              <a:rPr lang="fr-FR" sz="3600" dirty="0"/>
              <a:t>3 champs à recueillir dans FranceCoag:</a:t>
            </a:r>
          </a:p>
          <a:p>
            <a:pPr marL="1828800" lvl="1" indent="-914400">
              <a:buFont typeface="+mj-lt"/>
              <a:buAutoNum type="arabicPeriod"/>
            </a:pPr>
            <a:r>
              <a:rPr lang="fr-FR" sz="3200" dirty="0"/>
              <a:t>Caractérisation du Willebrand réalisée par le CRMW </a:t>
            </a:r>
          </a:p>
          <a:p>
            <a:pPr marL="1828800" lvl="1" indent="-914400">
              <a:buFont typeface="+mj-lt"/>
              <a:buAutoNum type="arabicPeriod"/>
            </a:pPr>
            <a:r>
              <a:rPr lang="fr-FR" sz="3200" dirty="0"/>
              <a:t>Type Willebrand</a:t>
            </a:r>
          </a:p>
          <a:p>
            <a:pPr marL="1828800" lvl="1" indent="-914400">
              <a:buFont typeface="+mj-lt"/>
              <a:buAutoNum type="arabicPeriod"/>
            </a:pPr>
            <a:r>
              <a:rPr lang="fr-FR" sz="3200" dirty="0"/>
              <a:t>Sous-type Willebrand</a:t>
            </a:r>
          </a:p>
          <a:p>
            <a:r>
              <a:rPr lang="fr-FR" sz="3600" dirty="0"/>
              <a:t>Taux de remplissage du champ = 24%</a:t>
            </a:r>
          </a:p>
          <a:p>
            <a:r>
              <a:rPr lang="fr-FR" sz="3600" dirty="0"/>
              <a:t>Retours centres : types et sous types réalisés mais pas au CRMW + pas d’indication pour réaliser à nouveau l’examen </a:t>
            </a:r>
            <a:r>
              <a:rPr lang="fr-FR" sz="3600" dirty="0">
                <a:sym typeface="Wingdings" panose="05000000000000000000" pitchFamily="2" charset="2"/>
              </a:rPr>
              <a:t> pour ces patients, il n’y aura donc jamais de type ou sous type réalisé au CRMW  conséquence = impossibilité de répondre aux différentes demandes d’études intégrant les types et sous-type Willebrand (LFB, WFH…)</a:t>
            </a:r>
            <a:endParaRPr lang="fr-FR" sz="3600" dirty="0"/>
          </a:p>
          <a:p>
            <a:r>
              <a:rPr lang="fr-FR" sz="3600" dirty="0"/>
              <a:t>Évolution de la saisie</a:t>
            </a:r>
          </a:p>
          <a:p>
            <a:pPr lvl="1"/>
            <a:r>
              <a:rPr lang="fr-FR" sz="3200" dirty="0"/>
              <a:t>Initialement les champs 2. et 3. n’apparaissaient que si on coche « Oui » au champ 1.</a:t>
            </a:r>
          </a:p>
          <a:p>
            <a:pPr lvl="1"/>
            <a:r>
              <a:rPr lang="fr-FR" sz="3200" dirty="0"/>
              <a:t>la condition d’affichage du CRMW a été retirée</a:t>
            </a:r>
          </a:p>
          <a:p>
            <a:pPr lvl="1"/>
            <a:r>
              <a:rPr lang="fr-FR" sz="3200" dirty="0"/>
              <a:t>l’ordre les champs a été modifié tel que suit : Type Willebrand, Sous-type Willebrand, Caractérisation du Willebrand réalisée par le CRMW</a:t>
            </a:r>
          </a:p>
          <a:p>
            <a:pPr lvl="1"/>
            <a:r>
              <a:rPr lang="fr-FR" sz="3200" dirty="0"/>
              <a:t>Cela permet aux centres qui ont réalisé un Type Willebrand et un Sous-type Willebrand en-dehors du CRMW de pouvoir les saisir</a:t>
            </a:r>
          </a:p>
          <a:p>
            <a:pPr lvl="1"/>
            <a:r>
              <a:rPr lang="fr-FR" sz="3200" dirty="0"/>
              <a:t>Cela permet aux centres ayant réalisé un Type Willebrand et un Sous-type Willebrand au CRMW de le préciser</a:t>
            </a:r>
            <a:endParaRPr lang="fr-FR" sz="3600" dirty="0"/>
          </a:p>
        </p:txBody>
      </p:sp>
    </p:spTree>
    <p:extLst>
      <p:ext uri="{BB962C8B-B14F-4D97-AF65-F5344CB8AC3E}">
        <p14:creationId xmlns:p14="http://schemas.microsoft.com/office/powerpoint/2010/main" val="3209210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8000" dirty="0"/>
              <a:t>Modalités de rattrapage MW - PUKS</a:t>
            </a:r>
            <a:endParaRPr lang="fr-FR" dirty="0"/>
          </a:p>
        </p:txBody>
      </p:sp>
      <p:sp>
        <p:nvSpPr>
          <p:cNvPr id="3" name="Espace réservé du contenu 2"/>
          <p:cNvSpPr>
            <a:spLocks noGrp="1"/>
          </p:cNvSpPr>
          <p:nvPr>
            <p:ph idx="1"/>
          </p:nvPr>
        </p:nvSpPr>
        <p:spPr>
          <a:xfrm>
            <a:off x="3962400" y="3200400"/>
            <a:ext cx="16459200" cy="9512300"/>
          </a:xfrm>
        </p:spPr>
        <p:txBody>
          <a:bodyPr>
            <a:normAutofit lnSpcReduction="10000"/>
          </a:bodyPr>
          <a:lstStyle/>
          <a:p>
            <a:pPr marL="0" indent="0">
              <a:buNone/>
            </a:pPr>
            <a:r>
              <a:rPr lang="fr-FR" sz="4800" dirty="0"/>
              <a:t>Si MW déjà dans FC </a:t>
            </a:r>
          </a:p>
          <a:p>
            <a:r>
              <a:rPr lang="fr-FR" sz="3600" dirty="0"/>
              <a:t>Si inclus avant 6 ans dans FC et moins de 6 ans aujourd’hui dans un premier temps  </a:t>
            </a:r>
          </a:p>
          <a:p>
            <a:r>
              <a:rPr lang="fr-FR" sz="3600" dirty="0"/>
              <a:t>Récupérer toutes les données </a:t>
            </a:r>
          </a:p>
          <a:p>
            <a:r>
              <a:rPr lang="fr-FR" sz="3600" dirty="0"/>
              <a:t>Envoi liste aux centres patients concernés (N = 9)</a:t>
            </a:r>
            <a:endParaRPr lang="fr-FR" sz="3600" dirty="0">
              <a:solidFill>
                <a:srgbClr val="008080"/>
              </a:solidFill>
            </a:endParaRPr>
          </a:p>
          <a:p>
            <a:r>
              <a:rPr lang="fr-FR" sz="3600" dirty="0"/>
              <a:t>Montée en charge pour les 7-11 ans (N = 12) validée en janvier dernier</a:t>
            </a:r>
          </a:p>
          <a:p>
            <a:r>
              <a:rPr lang="fr-FR" sz="3600" dirty="0">
                <a:solidFill>
                  <a:srgbClr val="008080"/>
                </a:solidFill>
              </a:rPr>
              <a:t>Bilan 29/09/2025 : 2 PUKS MW</a:t>
            </a:r>
          </a:p>
          <a:p>
            <a:r>
              <a:rPr lang="fr-FR" sz="3600" dirty="0">
                <a:solidFill>
                  <a:srgbClr val="008080"/>
                </a:solidFill>
              </a:rPr>
              <a:t>Difficultés suivi MW en PUKS?</a:t>
            </a:r>
          </a:p>
          <a:p>
            <a:pPr marL="0" indent="0">
              <a:buNone/>
            </a:pPr>
            <a:endParaRPr lang="fr-FR" sz="4800" dirty="0"/>
          </a:p>
          <a:p>
            <a:pPr marL="0" indent="0">
              <a:buNone/>
            </a:pPr>
            <a:r>
              <a:rPr lang="fr-FR" sz="4800" dirty="0"/>
              <a:t>Recueil 75-CED validé en bureau CRMW + CS FC-MHEMO</a:t>
            </a:r>
          </a:p>
          <a:p>
            <a:r>
              <a:rPr lang="fr-FR" sz="3600" dirty="0"/>
              <a:t>Concerne un faible effectif</a:t>
            </a:r>
          </a:p>
          <a:p>
            <a:r>
              <a:rPr lang="fr-FR" sz="3600" dirty="0"/>
              <a:t>Recueil des 75 premiers CED de FW (pur ou en mélange FW+FVIII)</a:t>
            </a:r>
          </a:p>
          <a:p>
            <a:r>
              <a:rPr lang="fr-FR" sz="3600" dirty="0"/>
              <a:t>Recueil des 75 premiers CED FVIII sur la période des 75 CED de FW seulement</a:t>
            </a:r>
          </a:p>
          <a:p>
            <a:r>
              <a:rPr lang="fr-FR" sz="3600" dirty="0"/>
              <a:t>Arrêt du recueil dès qu’on a atteint 75 CED de FW</a:t>
            </a:r>
          </a:p>
        </p:txBody>
      </p:sp>
      <p:sp>
        <p:nvSpPr>
          <p:cNvPr id="4" name="Espace réservé de la date 3"/>
          <p:cNvSpPr>
            <a:spLocks noGrp="1"/>
          </p:cNvSpPr>
          <p:nvPr>
            <p:ph type="dt" sz="half" idx="10"/>
          </p:nvPr>
        </p:nvSpPr>
        <p:spPr/>
        <p:txBody>
          <a:bodyPr/>
          <a:lstStyle/>
          <a:p>
            <a:pPr marL="0" indent="0" defTabSz="1828800" hangingPunct="1">
              <a:lnSpc>
                <a:spcPct val="100000"/>
              </a:lnSpc>
              <a:spcBef>
                <a:spcPts val="0"/>
              </a:spcBef>
              <a:buSzTx/>
              <a:buNone/>
            </a:pPr>
            <a:r>
              <a:rPr lang="fr-FR" kern="1200">
                <a:solidFill>
                  <a:prstClr val="black">
                    <a:tint val="75000"/>
                  </a:prstClr>
                </a:solidFill>
                <a:latin typeface="Calibri" panose="020F0502020204030204"/>
              </a:rPr>
              <a:t>30/01/2025</a:t>
            </a:r>
          </a:p>
        </p:txBody>
      </p:sp>
    </p:spTree>
    <p:extLst>
      <p:ext uri="{BB962C8B-B14F-4D97-AF65-F5344CB8AC3E}">
        <p14:creationId xmlns:p14="http://schemas.microsoft.com/office/powerpoint/2010/main" val="2749095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500996" y="2537520"/>
            <a:ext cx="19331964" cy="10513168"/>
          </a:xfrm>
        </p:spPr>
        <p:txBody>
          <a:bodyPr/>
          <a:lstStyle/>
          <a:p>
            <a:pPr marL="0" indent="0">
              <a:spcBef>
                <a:spcPts val="0"/>
              </a:spcBef>
              <a:buNone/>
            </a:pPr>
            <a:endParaRPr lang="fr-FR" sz="4000" dirty="0"/>
          </a:p>
          <a:p>
            <a:pPr>
              <a:spcBef>
                <a:spcPts val="0"/>
              </a:spcBef>
            </a:pPr>
            <a:r>
              <a:rPr lang="fr-FR" sz="4400" dirty="0"/>
              <a:t>Penser à renseigner la sévérité MW</a:t>
            </a:r>
          </a:p>
          <a:p>
            <a:pPr>
              <a:spcBef>
                <a:spcPts val="0"/>
              </a:spcBef>
            </a:pPr>
            <a:r>
              <a:rPr lang="fr-FR" sz="4400" dirty="0"/>
              <a:t>Penser à renseigner les types et sous types MW</a:t>
            </a:r>
          </a:p>
          <a:p>
            <a:pPr>
              <a:spcBef>
                <a:spcPts val="0"/>
              </a:spcBef>
            </a:pPr>
            <a:r>
              <a:rPr lang="fr-FR" sz="4400" dirty="0"/>
              <a:t>Penser à renseigner la variable PUKS</a:t>
            </a:r>
          </a:p>
          <a:p>
            <a:pPr>
              <a:spcBef>
                <a:spcPts val="0"/>
              </a:spcBef>
            </a:pPr>
            <a:r>
              <a:rPr lang="fr-FR" sz="4400" dirty="0"/>
              <a:t>Penser </a:t>
            </a:r>
            <a:r>
              <a:rPr lang="fr-FR" sz="4400"/>
              <a:t>à compléter le tableau JCPA pour les PUKS</a:t>
            </a:r>
            <a:endParaRPr lang="fr-FR" sz="4400" dirty="0"/>
          </a:p>
          <a:p>
            <a:pPr>
              <a:spcBef>
                <a:spcPts val="0"/>
              </a:spcBef>
            </a:pPr>
            <a:r>
              <a:rPr lang="fr-FR" sz="4400" dirty="0"/>
              <a:t>Penser à renseigner les traitements des évènements, en cliquant sur les (+) des lignes d’évènement</a:t>
            </a:r>
          </a:p>
          <a:p>
            <a:pPr>
              <a:spcBef>
                <a:spcPts val="0"/>
              </a:spcBef>
            </a:pPr>
            <a:r>
              <a:rPr lang="fr-FR" sz="4400" dirty="0"/>
              <a:t>Penser à compléter les champs incomplets des patients et le questionnaire de données complémentaires de l’étude WI-PHY </a:t>
            </a:r>
          </a:p>
          <a:p>
            <a:pPr>
              <a:spcBef>
                <a:spcPts val="0"/>
              </a:spcBef>
            </a:pPr>
            <a:r>
              <a:rPr lang="fr-FR" sz="4400" dirty="0"/>
              <a:t>Penser à renseigner les accouchements</a:t>
            </a:r>
          </a:p>
          <a:p>
            <a:pPr>
              <a:spcBef>
                <a:spcPts val="0"/>
              </a:spcBef>
            </a:pPr>
            <a:r>
              <a:rPr lang="fr-FR" sz="4400" dirty="0"/>
              <a:t>Penser à rechercher le statut vital des patient</a:t>
            </a:r>
          </a:p>
          <a:p>
            <a:pPr>
              <a:spcBef>
                <a:spcPts val="0"/>
              </a:spcBef>
            </a:pPr>
            <a:r>
              <a:rPr lang="fr-FR" sz="4400" dirty="0"/>
              <a:t>Penser à transmettre tous les questionnaires</a:t>
            </a:r>
          </a:p>
        </p:txBody>
      </p:sp>
      <p:sp>
        <p:nvSpPr>
          <p:cNvPr id="4" name="Titre 1"/>
          <p:cNvSpPr txBox="1">
            <a:spLocks/>
          </p:cNvSpPr>
          <p:nvPr/>
        </p:nvSpPr>
        <p:spPr>
          <a:xfrm>
            <a:off x="1052423" y="549276"/>
            <a:ext cx="19369178" cy="228600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indent="0" algn="l" defTabSz="1828800">
              <a:lnSpc>
                <a:spcPct val="100000"/>
              </a:lnSpc>
              <a:buSzTx/>
              <a:buNone/>
            </a:pPr>
            <a:r>
              <a:rPr lang="fr-FR" sz="8800" dirty="0">
                <a:solidFill>
                  <a:prstClr val="black"/>
                </a:solidFill>
                <a:latin typeface="Calibri Light" panose="020F0302020204030204"/>
              </a:rPr>
              <a:t>Quelques bons réflexes</a:t>
            </a:r>
          </a:p>
        </p:txBody>
      </p:sp>
    </p:spTree>
    <p:extLst>
      <p:ext uri="{BB962C8B-B14F-4D97-AF65-F5344CB8AC3E}">
        <p14:creationId xmlns:p14="http://schemas.microsoft.com/office/powerpoint/2010/main" val="1812413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a:t>RCP du CRMW</a:t>
            </a:r>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latin typeface="Calibri"/>
              </a:rPr>
              <a:pPr marL="0" indent="0" defTabSz="914400" hangingPunct="1">
                <a:lnSpc>
                  <a:spcPct val="100000"/>
                </a:lnSpc>
                <a:spcBef>
                  <a:spcPts val="0"/>
                </a:spcBef>
                <a:buSzTx/>
                <a:buNone/>
              </a:pPr>
              <a:t>29</a:t>
            </a:fld>
            <a:endParaRPr lang="fr-FR" kern="1200" dirty="0">
              <a:latin typeface="Calibri"/>
            </a:endParaRPr>
          </a:p>
        </p:txBody>
      </p:sp>
      <p:sp>
        <p:nvSpPr>
          <p:cNvPr id="2" name="ZoneTexte 1">
            <a:extLst>
              <a:ext uri="{FF2B5EF4-FFF2-40B4-BE49-F238E27FC236}">
                <a16:creationId xmlns:a16="http://schemas.microsoft.com/office/drawing/2014/main" id="{CF68D562-E64C-49F0-ACA7-65CA8543E80C}"/>
              </a:ext>
            </a:extLst>
          </p:cNvPr>
          <p:cNvSpPr txBox="1"/>
          <p:nvPr/>
        </p:nvSpPr>
        <p:spPr>
          <a:xfrm>
            <a:off x="16379952" y="11785164"/>
            <a:ext cx="3584448" cy="1200329"/>
          </a:xfrm>
          <a:prstGeom prst="rect">
            <a:avLst/>
          </a:prstGeom>
          <a:noFill/>
        </p:spPr>
        <p:txBody>
          <a:bodyPr wrap="square" rtlCol="0">
            <a:spAutoFit/>
          </a:bodyPr>
          <a:lstStyle/>
          <a:p>
            <a:pPr marL="0" indent="0" algn="ctr" defTabSz="914400" hangingPunct="1">
              <a:lnSpc>
                <a:spcPct val="100000"/>
              </a:lnSpc>
              <a:spcBef>
                <a:spcPts val="0"/>
              </a:spcBef>
              <a:buSzTx/>
              <a:buNone/>
            </a:pPr>
            <a:r>
              <a:rPr lang="fr-FR" sz="3600" kern="1200" dirty="0">
                <a:solidFill>
                  <a:prstClr val="black"/>
                </a:solidFill>
                <a:latin typeface="Calibri"/>
              </a:rPr>
              <a:t>Camille PARIS</a:t>
            </a:r>
          </a:p>
          <a:p>
            <a:pPr marL="0" indent="0" algn="ctr" defTabSz="914400" hangingPunct="1">
              <a:lnSpc>
                <a:spcPct val="100000"/>
              </a:lnSpc>
              <a:spcBef>
                <a:spcPts val="0"/>
              </a:spcBef>
              <a:buSzTx/>
              <a:buNone/>
            </a:pPr>
            <a:r>
              <a:rPr lang="fr-FR" sz="3600" kern="1200" dirty="0">
                <a:solidFill>
                  <a:prstClr val="black"/>
                </a:solidFill>
                <a:latin typeface="Calibri"/>
              </a:rPr>
              <a:t>20/01/2026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5E4A20A-74AD-3F44-B354-04FB03A6C58C}"/>
              </a:ext>
            </a:extLst>
          </p:cNvPr>
          <p:cNvSpPr txBox="1">
            <a:spLocks/>
          </p:cNvSpPr>
          <p:nvPr/>
        </p:nvSpPr>
        <p:spPr>
          <a:xfrm>
            <a:off x="3048000" y="4497272"/>
            <a:ext cx="18288000" cy="47752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defTabSz="1828823">
              <a:buSzTx/>
            </a:pPr>
            <a:r>
              <a:rPr lang="fr-FR" sz="8800" b="1" dirty="0">
                <a:solidFill>
                  <a:srgbClr val="0070C0"/>
                </a:solidFill>
                <a:latin typeface="Calibri Light" panose="020F0302020204030204"/>
              </a:rPr>
              <a:t>Rétrospective des actualités du CRMW</a:t>
            </a:r>
          </a:p>
        </p:txBody>
      </p:sp>
      <p:pic>
        <p:nvPicPr>
          <p:cNvPr id="2" name="Image 1">
            <a:extLst>
              <a:ext uri="{FF2B5EF4-FFF2-40B4-BE49-F238E27FC236}">
                <a16:creationId xmlns:a16="http://schemas.microsoft.com/office/drawing/2014/main" id="{04C95405-E3A9-CCB7-B2DB-5922E6C6D53F}"/>
              </a:ext>
            </a:extLst>
          </p:cNvPr>
          <p:cNvPicPr>
            <a:picLocks noChangeAspect="1"/>
          </p:cNvPicPr>
          <p:nvPr/>
        </p:nvPicPr>
        <p:blipFill>
          <a:blip r:embed="rId2"/>
          <a:stretch>
            <a:fillRect/>
          </a:stretch>
        </p:blipFill>
        <p:spPr>
          <a:xfrm>
            <a:off x="371476" y="57152"/>
            <a:ext cx="8222093" cy="3857627"/>
          </a:xfrm>
          <a:prstGeom prst="rect">
            <a:avLst/>
          </a:prstGeom>
        </p:spPr>
      </p:pic>
    </p:spTree>
    <p:extLst>
      <p:ext uri="{BB962C8B-B14F-4D97-AF65-F5344CB8AC3E}">
        <p14:creationId xmlns:p14="http://schemas.microsoft.com/office/powerpoint/2010/main" val="3645962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122A373-D9EF-37AC-57B0-A02F242C0D0E}"/>
              </a:ext>
            </a:extLst>
          </p:cNvPr>
          <p:cNvSpPr>
            <a:spLocks noGrp="1"/>
          </p:cNvSpPr>
          <p:nvPr>
            <p:ph sz="quarter" idx="10"/>
          </p:nvPr>
        </p:nvSpPr>
        <p:spPr>
          <a:xfrm>
            <a:off x="4162424" y="3629183"/>
            <a:ext cx="16563976" cy="9026114"/>
          </a:xfrm>
        </p:spPr>
        <p:txBody>
          <a:bodyPr>
            <a:normAutofit/>
          </a:bodyPr>
          <a:lstStyle/>
          <a:p>
            <a:pPr algn="ctr"/>
            <a:r>
              <a:rPr lang="fr-FR" dirty="0">
                <a:solidFill>
                  <a:srgbClr val="134675"/>
                </a:solidFill>
              </a:rPr>
              <a:t>La RCP CRMW en pratique</a:t>
            </a:r>
          </a:p>
          <a:p>
            <a:endParaRPr lang="fr-FR" dirty="0"/>
          </a:p>
          <a:p>
            <a:pPr marL="571486" indent="-571486">
              <a:buFontTx/>
              <a:buChar char="-"/>
            </a:pPr>
            <a:r>
              <a:rPr lang="fr-FR" sz="3600" b="0" dirty="0">
                <a:solidFill>
                  <a:srgbClr val="134675"/>
                </a:solidFill>
              </a:rPr>
              <a:t>3 par an en </a:t>
            </a:r>
            <a:r>
              <a:rPr lang="fr-FR" sz="3600" b="0" dirty="0" err="1">
                <a:solidFill>
                  <a:srgbClr val="134675"/>
                </a:solidFill>
              </a:rPr>
              <a:t>visio</a:t>
            </a:r>
            <a:r>
              <a:rPr lang="fr-FR" sz="3600" b="0" dirty="0">
                <a:solidFill>
                  <a:srgbClr val="134675"/>
                </a:solidFill>
              </a:rPr>
              <a:t> </a:t>
            </a:r>
            <a:r>
              <a:rPr lang="fr-FR" sz="3600" b="0" dirty="0">
                <a:solidFill>
                  <a:schemeClr val="tx1"/>
                </a:solidFill>
              </a:rPr>
              <a:t>(TEAMS) +- </a:t>
            </a:r>
            <a:r>
              <a:rPr lang="fr-FR" sz="3600" b="0" dirty="0">
                <a:solidFill>
                  <a:srgbClr val="AF1D1F"/>
                </a:solidFill>
              </a:rPr>
              <a:t>RCP urgentes</a:t>
            </a:r>
          </a:p>
          <a:p>
            <a:pPr marL="571486" indent="-571486">
              <a:buFontTx/>
              <a:buChar char="-"/>
            </a:pPr>
            <a:endParaRPr lang="fr-FR" sz="3600" b="0" dirty="0">
              <a:solidFill>
                <a:schemeClr val="tx1"/>
              </a:solidFill>
            </a:endParaRPr>
          </a:p>
          <a:p>
            <a:pPr marL="571486" indent="-571486">
              <a:buFontTx/>
              <a:buChar char="-"/>
            </a:pPr>
            <a:r>
              <a:rPr lang="fr-FR" sz="3600" b="0" dirty="0">
                <a:solidFill>
                  <a:schemeClr val="tx1"/>
                </a:solidFill>
              </a:rPr>
              <a:t>Dates sur le site MHEMO « Agenda » </a:t>
            </a:r>
          </a:p>
          <a:p>
            <a:pPr marL="571486" indent="-571486">
              <a:buFontTx/>
              <a:buChar char="-"/>
            </a:pPr>
            <a:r>
              <a:rPr lang="fr-FR" sz="3600" b="0" dirty="0"/>
              <a:t>Envoi des fiches RCP </a:t>
            </a:r>
            <a:r>
              <a:rPr lang="fr-FR" sz="3600" b="0" dirty="0">
                <a:solidFill>
                  <a:srgbClr val="AF1D1F"/>
                </a:solidFill>
              </a:rPr>
              <a:t>7 jours </a:t>
            </a:r>
            <a:r>
              <a:rPr lang="fr-FR" sz="3600" b="0" dirty="0"/>
              <a:t>avant la réunion par outil </a:t>
            </a:r>
            <a:r>
              <a:rPr lang="fr-FR" sz="3600" b="0" dirty="0">
                <a:solidFill>
                  <a:srgbClr val="AF1D1F">
                    <a:alpha val="70000"/>
                  </a:srgbClr>
                </a:solidFill>
              </a:rPr>
              <a:t>sécurisé</a:t>
            </a:r>
          </a:p>
          <a:p>
            <a:pPr marL="571486" indent="-571486">
              <a:buFontTx/>
              <a:buChar char="-"/>
            </a:pPr>
            <a:r>
              <a:rPr lang="fr-FR" sz="3600" b="0" dirty="0"/>
              <a:t>Dossiers transmis au Quorum en amont</a:t>
            </a:r>
          </a:p>
          <a:p>
            <a:pPr marL="571486" indent="-571486">
              <a:buFontTx/>
              <a:buChar char="-"/>
            </a:pPr>
            <a:r>
              <a:rPr lang="fr-FR" sz="3600" b="0" dirty="0">
                <a:solidFill>
                  <a:srgbClr val="0C2E4C">
                    <a:alpha val="70000"/>
                  </a:srgbClr>
                </a:solidFill>
              </a:rPr>
              <a:t>Résumés</a:t>
            </a:r>
            <a:r>
              <a:rPr lang="fr-FR" sz="3600" b="0" dirty="0"/>
              <a:t> des cas transmis à tous avec le lien de connexion avant la réunion</a:t>
            </a:r>
          </a:p>
          <a:p>
            <a:pPr marL="571486" indent="-571486">
              <a:buFontTx/>
              <a:buChar char="-"/>
            </a:pPr>
            <a:endParaRPr lang="fr-FR" sz="3600" b="0" dirty="0"/>
          </a:p>
          <a:p>
            <a:pPr marL="571486" indent="-571486">
              <a:buFontTx/>
              <a:buChar char="-"/>
            </a:pPr>
            <a:r>
              <a:rPr lang="fr-FR" sz="3600" b="0" dirty="0">
                <a:solidFill>
                  <a:srgbClr val="0C2E4C">
                    <a:alpha val="70000"/>
                  </a:srgbClr>
                </a:solidFill>
              </a:rPr>
              <a:t>Conclusion</a:t>
            </a:r>
            <a:r>
              <a:rPr lang="fr-FR" sz="3600" b="0" dirty="0">
                <a:solidFill>
                  <a:srgbClr val="134675">
                    <a:alpha val="70000"/>
                  </a:srgbClr>
                </a:solidFill>
              </a:rPr>
              <a:t> </a:t>
            </a:r>
            <a:r>
              <a:rPr lang="fr-FR" sz="3600" b="0" dirty="0">
                <a:solidFill>
                  <a:schemeClr val="tx1"/>
                </a:solidFill>
              </a:rPr>
              <a:t>transmise au prescripteur</a:t>
            </a:r>
          </a:p>
          <a:p>
            <a:pPr marL="571486" indent="-571486">
              <a:buFontTx/>
              <a:buChar char="-"/>
            </a:pPr>
            <a:endParaRPr lang="fr-FR" sz="3600" b="0" dirty="0">
              <a:solidFill>
                <a:schemeClr val="tx1"/>
              </a:solidFill>
            </a:endParaRPr>
          </a:p>
          <a:p>
            <a:r>
              <a:rPr lang="fr-FR" sz="3600" b="0" i="1" dirty="0">
                <a:solidFill>
                  <a:srgbClr val="780145"/>
                </a:solidFill>
              </a:rPr>
              <a:t>                                                                                           </a:t>
            </a:r>
            <a:r>
              <a:rPr lang="fr-FR" sz="3600" b="0" i="1" dirty="0">
                <a:solidFill>
                  <a:srgbClr val="AF1D1F"/>
                </a:solidFill>
              </a:rPr>
              <a:t>19/05/2026</a:t>
            </a:r>
          </a:p>
        </p:txBody>
      </p:sp>
      <p:pic>
        <p:nvPicPr>
          <p:cNvPr id="4" name="Graphique 3" descr="Calendrier à feuilles">
            <a:extLst>
              <a:ext uri="{FF2B5EF4-FFF2-40B4-BE49-F238E27FC236}">
                <a16:creationId xmlns:a16="http://schemas.microsoft.com/office/drawing/2014/main" id="{E33AD49C-E717-4919-B63C-E12D44CC7B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51000" y="10950560"/>
            <a:ext cx="1270000" cy="1270000"/>
          </a:xfrm>
          <a:prstGeom prst="rect">
            <a:avLst/>
          </a:prstGeom>
        </p:spPr>
      </p:pic>
    </p:spTree>
    <p:extLst>
      <p:ext uri="{BB962C8B-B14F-4D97-AF65-F5344CB8AC3E}">
        <p14:creationId xmlns:p14="http://schemas.microsoft.com/office/powerpoint/2010/main" val="1889022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C60535-22DB-424A-9C62-A64C6DB5065C}"/>
              </a:ext>
            </a:extLst>
          </p:cNvPr>
          <p:cNvSpPr>
            <a:spLocks noGrp="1"/>
          </p:cNvSpPr>
          <p:nvPr>
            <p:ph sz="quarter" idx="10"/>
          </p:nvPr>
        </p:nvSpPr>
        <p:spPr>
          <a:xfrm>
            <a:off x="3857624" y="3629182"/>
            <a:ext cx="16668752" cy="8191112"/>
          </a:xfrm>
        </p:spPr>
        <p:txBody>
          <a:bodyPr/>
          <a:lstStyle/>
          <a:p>
            <a:pPr algn="ctr"/>
            <a:r>
              <a:rPr lang="fr-FR" dirty="0">
                <a:solidFill>
                  <a:srgbClr val="134675">
                    <a:alpha val="70000"/>
                  </a:srgbClr>
                </a:solidFill>
              </a:rPr>
              <a:t>Quorum</a:t>
            </a:r>
          </a:p>
          <a:p>
            <a:pPr algn="ctr"/>
            <a:endParaRPr lang="fr-FR" dirty="0"/>
          </a:p>
        </p:txBody>
      </p:sp>
      <p:graphicFrame>
        <p:nvGraphicFramePr>
          <p:cNvPr id="3" name="Tableau 2">
            <a:extLst>
              <a:ext uri="{FF2B5EF4-FFF2-40B4-BE49-F238E27FC236}">
                <a16:creationId xmlns:a16="http://schemas.microsoft.com/office/drawing/2014/main" id="{A67543EE-4B3D-4A08-88C4-0EE1B2DF9834}"/>
              </a:ext>
            </a:extLst>
          </p:cNvPr>
          <p:cNvGraphicFramePr>
            <a:graphicFrameLocks noGrp="1"/>
          </p:cNvGraphicFramePr>
          <p:nvPr>
            <p:extLst/>
          </p:nvPr>
        </p:nvGraphicFramePr>
        <p:xfrm>
          <a:off x="4636930" y="5156058"/>
          <a:ext cx="15110140" cy="7752080"/>
        </p:xfrm>
        <a:graphic>
          <a:graphicData uri="http://schemas.openxmlformats.org/drawingml/2006/table">
            <a:tbl>
              <a:tblPr firstRow="1" bandRow="1">
                <a:tableStyleId>{5C22544A-7EE6-4342-B048-85BDC9FD1C3A}</a:tableStyleId>
              </a:tblPr>
              <a:tblGrid>
                <a:gridCol w="7584568">
                  <a:extLst>
                    <a:ext uri="{9D8B030D-6E8A-4147-A177-3AD203B41FA5}">
                      <a16:colId xmlns:a16="http://schemas.microsoft.com/office/drawing/2014/main" val="2455854802"/>
                    </a:ext>
                  </a:extLst>
                </a:gridCol>
                <a:gridCol w="7525572">
                  <a:extLst>
                    <a:ext uri="{9D8B030D-6E8A-4147-A177-3AD203B41FA5}">
                      <a16:colId xmlns:a16="http://schemas.microsoft.com/office/drawing/2014/main" val="367124942"/>
                    </a:ext>
                  </a:extLst>
                </a:gridCol>
              </a:tblGrid>
              <a:tr h="741680">
                <a:tc>
                  <a:txBody>
                    <a:bodyPr/>
                    <a:lstStyle/>
                    <a:p>
                      <a:pPr algn="ctr"/>
                      <a:r>
                        <a:rPr lang="fr-FR" sz="3200" dirty="0" err="1">
                          <a:solidFill>
                            <a:schemeClr val="bg1"/>
                          </a:solidFill>
                        </a:rPr>
                        <a:t>Onco-hématologues</a:t>
                      </a:r>
                      <a:endParaRPr lang="fr-FR" sz="3200" dirty="0">
                        <a:solidFill>
                          <a:schemeClr val="bg1"/>
                        </a:solidFill>
                      </a:endParaRPr>
                    </a:p>
                  </a:txBody>
                  <a:tcPr marL="182880" marR="182880" marT="91440" marB="91440">
                    <a:lnB w="12700" cap="flat" cmpd="sng" algn="ctr">
                      <a:solidFill>
                        <a:schemeClr val="tx1"/>
                      </a:solidFill>
                      <a:prstDash val="solid"/>
                      <a:round/>
                      <a:headEnd type="none" w="med" len="med"/>
                      <a:tailEnd type="none" w="med" len="med"/>
                    </a:lnB>
                    <a:solidFill>
                      <a:srgbClr val="134675"/>
                    </a:solidFill>
                  </a:tcPr>
                </a:tc>
                <a:tc>
                  <a:txBody>
                    <a:bodyPr/>
                    <a:lstStyle/>
                    <a:p>
                      <a:pPr algn="ctr"/>
                      <a:r>
                        <a:rPr lang="fr-FR" sz="3200" dirty="0">
                          <a:solidFill>
                            <a:schemeClr val="bg1"/>
                          </a:solidFill>
                        </a:rPr>
                        <a:t>Hémostase</a:t>
                      </a:r>
                    </a:p>
                  </a:txBody>
                  <a:tcPr marL="182880" marR="182880" marT="91440" marB="91440">
                    <a:lnB w="12700" cap="flat" cmpd="sng" algn="ctr">
                      <a:solidFill>
                        <a:schemeClr val="tx1"/>
                      </a:solidFill>
                      <a:prstDash val="solid"/>
                      <a:round/>
                      <a:headEnd type="none" w="med" len="med"/>
                      <a:tailEnd type="none" w="med" len="med"/>
                    </a:lnB>
                    <a:solidFill>
                      <a:srgbClr val="134675"/>
                    </a:solidFill>
                  </a:tcPr>
                </a:tc>
                <a:extLst>
                  <a:ext uri="{0D108BD9-81ED-4DB2-BD59-A6C34878D82A}">
                    <a16:rowId xmlns:a16="http://schemas.microsoft.com/office/drawing/2014/main" val="2385349036"/>
                  </a:ext>
                </a:extLst>
              </a:tr>
              <a:tr h="7010400">
                <a:tc>
                  <a:txBody>
                    <a:bodyPr/>
                    <a:lstStyle/>
                    <a:p>
                      <a:r>
                        <a:rPr lang="fr-FR" sz="3200" dirty="0"/>
                        <a:t>Jean Christophe IANOTTO (Brest) </a:t>
                      </a:r>
                    </a:p>
                    <a:p>
                      <a:r>
                        <a:rPr lang="fr-FR" sz="3200" dirty="0"/>
                        <a:t>Morgane NUDEL (Lille) </a:t>
                      </a:r>
                    </a:p>
                    <a:p>
                      <a:r>
                        <a:rPr lang="fr-FR" sz="3200" dirty="0"/>
                        <a:t>Paul CHAUVET (Lille) </a:t>
                      </a:r>
                    </a:p>
                    <a:p>
                      <a:endParaRPr lang="fr-FR" sz="3200" dirty="0"/>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3200" dirty="0"/>
                        <a:t>Sophie SUSEN (Lille)</a:t>
                      </a:r>
                    </a:p>
                    <a:p>
                      <a:r>
                        <a:rPr lang="fr-FR" sz="3200" dirty="0"/>
                        <a:t>Jenny GOUDEMAND (Lille- retraite)</a:t>
                      </a:r>
                    </a:p>
                    <a:p>
                      <a:r>
                        <a:rPr lang="fr-FR" sz="3200" dirty="0"/>
                        <a:t>Antoine RAUCH (Lille)</a:t>
                      </a:r>
                    </a:p>
                    <a:p>
                      <a:r>
                        <a:rPr lang="fr-FR" sz="3200" dirty="0"/>
                        <a:t>Agnès VEYRADIER (Paris – </a:t>
                      </a:r>
                      <a:r>
                        <a:rPr lang="fr-FR" sz="3200" dirty="0" err="1"/>
                        <a:t>Laribosière</a:t>
                      </a:r>
                      <a:r>
                        <a:rPr lang="fr-FR" sz="3200" dirty="0"/>
                        <a:t>)</a:t>
                      </a:r>
                    </a:p>
                    <a:p>
                      <a:r>
                        <a:rPr lang="fr-FR" sz="3200" dirty="0"/>
                        <a:t>Yohann REPESSE (Caen)</a:t>
                      </a:r>
                    </a:p>
                    <a:p>
                      <a:r>
                        <a:rPr lang="fr-FR" sz="3200" dirty="0"/>
                        <a:t>Camille PARIS (Lille)</a:t>
                      </a:r>
                    </a:p>
                    <a:p>
                      <a:r>
                        <a:rPr lang="fr-FR" sz="3200" dirty="0"/>
                        <a:t>Nathalie ITZHAR BAIKIAN (Paris – </a:t>
                      </a:r>
                      <a:r>
                        <a:rPr lang="fr-FR" sz="3200" dirty="0" err="1"/>
                        <a:t>Laribosière</a:t>
                      </a:r>
                      <a:r>
                        <a:rPr lang="fr-FR" sz="3200" dirty="0"/>
                        <a:t>)</a:t>
                      </a:r>
                    </a:p>
                    <a:p>
                      <a:r>
                        <a:rPr lang="fr-FR" sz="3200" dirty="0"/>
                        <a:t>Emmanuelle JEANPIERRE (Lille)</a:t>
                      </a:r>
                    </a:p>
                    <a:p>
                      <a:r>
                        <a:rPr lang="fr-FR" sz="3200" dirty="0"/>
                        <a:t>Christophe ZAWADZKI (Lille)</a:t>
                      </a:r>
                    </a:p>
                    <a:p>
                      <a:r>
                        <a:rPr lang="fr-FR" sz="3200" dirty="0"/>
                        <a:t>Catherine TERNISIEN (Nantes)</a:t>
                      </a:r>
                    </a:p>
                    <a:p>
                      <a:r>
                        <a:rPr lang="fr-FR" sz="3200" dirty="0"/>
                        <a:t>Marc TROSSAERT (Nantes)</a:t>
                      </a:r>
                    </a:p>
                    <a:p>
                      <a:r>
                        <a:rPr lang="fr-FR" sz="3200" dirty="0"/>
                        <a:t>Valérie CHAMOUARD (Lyon)</a:t>
                      </a:r>
                    </a:p>
                    <a:p>
                      <a:r>
                        <a:rPr lang="fr-FR" sz="3200" dirty="0"/>
                        <a:t>Laura TOURVIEILHE (Lyon)</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2440666"/>
                  </a:ext>
                </a:extLst>
              </a:tr>
            </a:tbl>
          </a:graphicData>
        </a:graphic>
      </p:graphicFrame>
    </p:spTree>
    <p:extLst>
      <p:ext uri="{BB962C8B-B14F-4D97-AF65-F5344CB8AC3E}">
        <p14:creationId xmlns:p14="http://schemas.microsoft.com/office/powerpoint/2010/main" val="1346788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2FFFFC6-0AA4-4851-9934-8C619E939775}"/>
              </a:ext>
            </a:extLst>
          </p:cNvPr>
          <p:cNvSpPr>
            <a:spLocks noGrp="1"/>
          </p:cNvSpPr>
          <p:nvPr>
            <p:ph sz="quarter" idx="10"/>
          </p:nvPr>
        </p:nvSpPr>
        <p:spPr>
          <a:xfrm>
            <a:off x="4162424" y="3994942"/>
            <a:ext cx="16563976" cy="8191112"/>
          </a:xfrm>
        </p:spPr>
        <p:txBody>
          <a:bodyPr>
            <a:normAutofit/>
          </a:bodyPr>
          <a:lstStyle/>
          <a:p>
            <a:pPr algn="ctr"/>
            <a:r>
              <a:rPr lang="fr-FR" dirty="0">
                <a:solidFill>
                  <a:srgbClr val="134675"/>
                </a:solidFill>
              </a:rPr>
              <a:t>RCP 2025</a:t>
            </a:r>
          </a:p>
          <a:p>
            <a:pPr marL="685784" indent="-685784">
              <a:buFontTx/>
              <a:buChar char="-"/>
            </a:pPr>
            <a:r>
              <a:rPr lang="fr-FR" sz="3600" dirty="0">
                <a:solidFill>
                  <a:schemeClr val="tx1"/>
                </a:solidFill>
              </a:rPr>
              <a:t>8 réunions </a:t>
            </a:r>
            <a:r>
              <a:rPr lang="fr-FR" sz="3600" b="0" dirty="0">
                <a:solidFill>
                  <a:schemeClr val="tx1"/>
                </a:solidFill>
              </a:rPr>
              <a:t>dont </a:t>
            </a:r>
            <a:r>
              <a:rPr lang="fr-FR" sz="3600" b="0" dirty="0">
                <a:solidFill>
                  <a:srgbClr val="C00000"/>
                </a:solidFill>
              </a:rPr>
              <a:t>5 urgentes</a:t>
            </a:r>
          </a:p>
          <a:p>
            <a:pPr marL="685784" indent="-685784">
              <a:buFontTx/>
              <a:buChar char="-"/>
            </a:pPr>
            <a:r>
              <a:rPr lang="fr-FR" sz="3600" dirty="0">
                <a:solidFill>
                  <a:schemeClr val="tx1"/>
                </a:solidFill>
              </a:rPr>
              <a:t>16 dossiers </a:t>
            </a:r>
            <a:r>
              <a:rPr lang="fr-FR" sz="3600" b="0" dirty="0">
                <a:solidFill>
                  <a:schemeClr val="tx1"/>
                </a:solidFill>
              </a:rPr>
              <a:t>de </a:t>
            </a:r>
            <a:r>
              <a:rPr lang="fr-FR" sz="3600" dirty="0">
                <a:solidFill>
                  <a:schemeClr val="tx1"/>
                </a:solidFill>
              </a:rPr>
              <a:t>11 Centres </a:t>
            </a:r>
            <a:r>
              <a:rPr lang="fr-FR" sz="3600" b="0" dirty="0">
                <a:solidFill>
                  <a:schemeClr val="tx1"/>
                </a:solidFill>
              </a:rPr>
              <a:t>Hospitaliers (1 à 3 par séance)</a:t>
            </a:r>
          </a:p>
          <a:p>
            <a:pPr marL="685784" indent="-685784">
              <a:buFontTx/>
              <a:buChar char="-"/>
            </a:pPr>
            <a:r>
              <a:rPr lang="fr-FR" sz="3600" dirty="0">
                <a:solidFill>
                  <a:schemeClr val="tx1"/>
                </a:solidFill>
              </a:rPr>
              <a:t>56 participants </a:t>
            </a:r>
            <a:r>
              <a:rPr lang="fr-FR" sz="3600" b="0" dirty="0">
                <a:solidFill>
                  <a:schemeClr val="tx1"/>
                </a:solidFill>
              </a:rPr>
              <a:t>en moyenne/ </a:t>
            </a:r>
            <a:r>
              <a:rPr lang="fr-FR" sz="3600" dirty="0">
                <a:solidFill>
                  <a:schemeClr val="tx1"/>
                </a:solidFill>
              </a:rPr>
              <a:t>31 pour urgences</a:t>
            </a:r>
          </a:p>
          <a:p>
            <a:pPr marL="685784" indent="-685784">
              <a:buFontTx/>
              <a:buChar char="-"/>
            </a:pPr>
            <a:endParaRPr lang="fr-FR" sz="3600" b="0" dirty="0">
              <a:solidFill>
                <a:schemeClr val="tx1"/>
              </a:solidFill>
            </a:endParaRPr>
          </a:p>
          <a:p>
            <a:pPr marL="685784" indent="-685784">
              <a:buFontTx/>
              <a:buChar char="-"/>
            </a:pPr>
            <a:r>
              <a:rPr lang="fr-FR" sz="3600" dirty="0">
                <a:solidFill>
                  <a:srgbClr val="AF1D1F"/>
                </a:solidFill>
              </a:rPr>
              <a:t>50% </a:t>
            </a:r>
            <a:r>
              <a:rPr lang="fr-FR" sz="3600" b="0" dirty="0">
                <a:solidFill>
                  <a:schemeClr val="tx1"/>
                </a:solidFill>
              </a:rPr>
              <a:t>des dossiers sont </a:t>
            </a:r>
            <a:r>
              <a:rPr lang="fr-FR" sz="3600" b="0" dirty="0">
                <a:solidFill>
                  <a:srgbClr val="AF1D1F"/>
                </a:solidFill>
              </a:rPr>
              <a:t>urgents</a:t>
            </a:r>
          </a:p>
          <a:p>
            <a:pPr marL="685784" indent="-685784">
              <a:buFontTx/>
              <a:buChar char="-"/>
            </a:pPr>
            <a:r>
              <a:rPr lang="fr-FR" sz="3600" b="0" dirty="0">
                <a:solidFill>
                  <a:srgbClr val="134675"/>
                </a:solidFill>
              </a:rPr>
              <a:t>100% d’avis thérapeutiques</a:t>
            </a:r>
          </a:p>
          <a:p>
            <a:pPr marL="685784" indent="-685784">
              <a:buFontTx/>
              <a:buChar char="-"/>
            </a:pPr>
            <a:r>
              <a:rPr lang="fr-FR" sz="3600" b="0" dirty="0">
                <a:solidFill>
                  <a:srgbClr val="134675"/>
                </a:solidFill>
              </a:rPr>
              <a:t>81% type 3</a:t>
            </a:r>
            <a:r>
              <a:rPr lang="fr-FR" sz="3600" b="0" dirty="0">
                <a:solidFill>
                  <a:schemeClr val="tx1"/>
                </a:solidFill>
              </a:rPr>
              <a:t> dont 1 avec inhibiteur</a:t>
            </a:r>
          </a:p>
          <a:p>
            <a:pPr marL="685784" indent="-685784">
              <a:buFontTx/>
              <a:buChar char="-"/>
            </a:pPr>
            <a:r>
              <a:rPr lang="fr-FR" sz="3600" b="0" dirty="0">
                <a:solidFill>
                  <a:schemeClr val="tx1"/>
                </a:solidFill>
              </a:rPr>
              <a:t>1 type 2 A, 1 AVWS cardiopathie complexe, </a:t>
            </a:r>
          </a:p>
          <a:p>
            <a:pPr marL="685784" indent="-685784">
              <a:buFontTx/>
              <a:buChar char="-"/>
            </a:pPr>
            <a:r>
              <a:rPr lang="fr-FR" sz="3600" b="0" dirty="0">
                <a:solidFill>
                  <a:schemeClr val="tx1"/>
                </a:solidFill>
              </a:rPr>
              <a:t>1 AVWS </a:t>
            </a:r>
            <a:r>
              <a:rPr lang="fr-FR" sz="3600" b="0" dirty="0" err="1">
                <a:solidFill>
                  <a:schemeClr val="tx1"/>
                </a:solidFill>
              </a:rPr>
              <a:t>dysglobulinémie</a:t>
            </a:r>
            <a:r>
              <a:rPr lang="fr-FR" sz="3600" b="0" dirty="0">
                <a:solidFill>
                  <a:schemeClr val="tx1"/>
                </a:solidFill>
              </a:rPr>
              <a:t> monoclonale avec </a:t>
            </a:r>
            <a:r>
              <a:rPr lang="fr-FR" sz="3600" b="0" dirty="0">
                <a:solidFill>
                  <a:srgbClr val="919DA7"/>
                </a:solidFill>
              </a:rPr>
              <a:t>avis </a:t>
            </a:r>
            <a:r>
              <a:rPr lang="fr-FR" sz="3600" b="0" dirty="0" err="1">
                <a:solidFill>
                  <a:srgbClr val="919DA7"/>
                </a:solidFill>
              </a:rPr>
              <a:t>Oncohémato</a:t>
            </a:r>
            <a:endParaRPr lang="fr-FR" sz="3600" b="0" dirty="0">
              <a:solidFill>
                <a:srgbClr val="919DA7"/>
              </a:solidFill>
            </a:endParaRPr>
          </a:p>
          <a:p>
            <a:pPr marL="685784" indent="-685784">
              <a:buFontTx/>
              <a:buChar char="-"/>
            </a:pPr>
            <a:endParaRPr lang="fr-FR" sz="3600" b="0" dirty="0">
              <a:solidFill>
                <a:schemeClr val="tx1"/>
              </a:solidFill>
            </a:endParaRPr>
          </a:p>
          <a:p>
            <a:pPr marL="685784" indent="-685784">
              <a:buFontTx/>
              <a:buChar char="-"/>
            </a:pPr>
            <a:r>
              <a:rPr lang="fr-FR" sz="3600" b="0" dirty="0">
                <a:solidFill>
                  <a:srgbClr val="AF1D1F"/>
                </a:solidFill>
              </a:rPr>
              <a:t>Hors AMM</a:t>
            </a:r>
            <a:r>
              <a:rPr lang="fr-FR" sz="3600" b="0" dirty="0">
                <a:solidFill>
                  <a:schemeClr val="tx1"/>
                </a:solidFill>
              </a:rPr>
              <a:t>: 7 demande HEMLIBRA</a:t>
            </a:r>
            <a:r>
              <a:rPr lang="fr-FR" sz="3600" b="0" baseline="30000" dirty="0">
                <a:solidFill>
                  <a:schemeClr val="tx1"/>
                </a:solidFill>
              </a:rPr>
              <a:t>®</a:t>
            </a:r>
            <a:r>
              <a:rPr lang="fr-FR" sz="3600" b="0" dirty="0">
                <a:solidFill>
                  <a:schemeClr val="tx1"/>
                </a:solidFill>
              </a:rPr>
              <a:t>, 3 VEYVONDI</a:t>
            </a:r>
            <a:r>
              <a:rPr lang="fr-FR" sz="3600" b="0" baseline="30000" dirty="0">
                <a:solidFill>
                  <a:schemeClr val="tx1"/>
                </a:solidFill>
              </a:rPr>
              <a:t>®</a:t>
            </a:r>
            <a:r>
              <a:rPr lang="fr-FR" sz="3600" b="0" dirty="0">
                <a:solidFill>
                  <a:schemeClr val="tx1"/>
                </a:solidFill>
              </a:rPr>
              <a:t>, 1 ALTUVOCT</a:t>
            </a:r>
            <a:r>
              <a:rPr lang="fr-FR" sz="3600" b="0" baseline="30000" dirty="0">
                <a:solidFill>
                  <a:schemeClr val="tx1"/>
                </a:solidFill>
              </a:rPr>
              <a:t>®</a:t>
            </a:r>
          </a:p>
        </p:txBody>
      </p:sp>
    </p:spTree>
    <p:extLst>
      <p:ext uri="{BB962C8B-B14F-4D97-AF65-F5344CB8AC3E}">
        <p14:creationId xmlns:p14="http://schemas.microsoft.com/office/powerpoint/2010/main" val="265763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1828800" y="3693219"/>
            <a:ext cx="20726400" cy="2940050"/>
          </a:xfrm>
        </p:spPr>
        <p:txBody>
          <a:bodyPr>
            <a:normAutofit/>
          </a:bodyPr>
          <a:lstStyle/>
          <a:p>
            <a:r>
              <a:rPr lang="fr-FR" sz="12000" dirty="0"/>
              <a:t>Willearning</a:t>
            </a:r>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latin typeface="Calibri"/>
              </a:rPr>
              <a:pPr marL="0" indent="0" defTabSz="914400" hangingPunct="1">
                <a:lnSpc>
                  <a:spcPct val="100000"/>
                </a:lnSpc>
                <a:spcBef>
                  <a:spcPts val="0"/>
                </a:spcBef>
                <a:buSzTx/>
                <a:buNone/>
              </a:pPr>
              <a:t>33</a:t>
            </a:fld>
            <a:endParaRPr lang="fr-FR" kern="1200" dirty="0">
              <a:latin typeface="Calibri"/>
            </a:endParaRPr>
          </a:p>
        </p:txBody>
      </p:sp>
      <p:sp>
        <p:nvSpPr>
          <p:cNvPr id="6" name="Titre 4"/>
          <p:cNvSpPr txBox="1">
            <a:spLocks/>
          </p:cNvSpPr>
          <p:nvPr/>
        </p:nvSpPr>
        <p:spPr>
          <a:xfrm>
            <a:off x="1828800" y="7645992"/>
            <a:ext cx="20726400" cy="2342072"/>
          </a:xfrm>
          <a:prstGeom prst="rect">
            <a:avLst/>
          </a:prstGeom>
        </p:spPr>
        <p:txBody>
          <a:bodyPr vert="horz" lIns="0" tIns="0" rIns="0" bIns="0" rtlCol="0" anchor="ctr">
            <a:normAutofit/>
          </a:bodyPr>
          <a:lstStyle>
            <a:lvl1pPr algn="ctr" defTabSz="457200" rtl="0" eaLnBrk="1" latinLnBrk="0" hangingPunct="1">
              <a:spcBef>
                <a:spcPct val="0"/>
              </a:spcBef>
              <a:buNone/>
              <a:defRPr sz="2500" b="1" kern="1200" cap="small" baseline="0">
                <a:solidFill>
                  <a:srgbClr val="134675"/>
                </a:solidFill>
                <a:latin typeface="Arial"/>
                <a:ea typeface="+mj-ea"/>
                <a:cs typeface="Arial"/>
              </a:defRPr>
            </a:lvl1pPr>
          </a:lstStyle>
          <a:p>
            <a:pPr marL="0" indent="0" defTabSz="914400">
              <a:lnSpc>
                <a:spcPct val="100000"/>
              </a:lnSpc>
              <a:buSzTx/>
            </a:pPr>
            <a:r>
              <a:rPr lang="fr-FR" sz="5000" dirty="0"/>
              <a:t>Programme d'ETP pour les patients et aidants concernés par une maladie de Willebrand</a:t>
            </a:r>
          </a:p>
        </p:txBody>
      </p:sp>
      <p:sp>
        <p:nvSpPr>
          <p:cNvPr id="7" name="Titre 4"/>
          <p:cNvSpPr txBox="1">
            <a:spLocks/>
          </p:cNvSpPr>
          <p:nvPr/>
        </p:nvSpPr>
        <p:spPr>
          <a:xfrm>
            <a:off x="1828800" y="11992707"/>
            <a:ext cx="20726400" cy="947814"/>
          </a:xfrm>
          <a:prstGeom prst="rect">
            <a:avLst/>
          </a:prstGeom>
        </p:spPr>
        <p:txBody>
          <a:bodyPr vert="horz" lIns="0" tIns="0" rIns="0" bIns="0" rtlCol="0" anchor="ctr">
            <a:normAutofit/>
          </a:bodyPr>
          <a:lstStyle>
            <a:lvl1pPr algn="ctr" defTabSz="457200" rtl="0" eaLnBrk="1" latinLnBrk="0" hangingPunct="1">
              <a:spcBef>
                <a:spcPct val="0"/>
              </a:spcBef>
              <a:buNone/>
              <a:defRPr sz="2500" b="1" kern="1200" cap="small" baseline="0">
                <a:solidFill>
                  <a:srgbClr val="134675"/>
                </a:solidFill>
                <a:latin typeface="Arial"/>
                <a:ea typeface="+mj-ea"/>
                <a:cs typeface="Arial"/>
              </a:defRPr>
            </a:lvl1pPr>
          </a:lstStyle>
          <a:p>
            <a:pPr marL="0" indent="0" defTabSz="914400">
              <a:lnSpc>
                <a:spcPct val="100000"/>
              </a:lnSpc>
              <a:buSzTx/>
            </a:pPr>
            <a:r>
              <a:rPr lang="fr-FR" sz="4000" dirty="0"/>
              <a:t>Nicolas GUÉRIN – CRC-MHR de Caen</a:t>
            </a:r>
          </a:p>
        </p:txBody>
      </p:sp>
      <p:pic>
        <p:nvPicPr>
          <p:cNvPr id="8" name="Image 7" descr="cid:image001.jpg@01D7CCA9.489EB96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8657278" y="11992706"/>
            <a:ext cx="1914712" cy="9155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age 1"/>
          <p:cNvSpPr/>
          <p:nvPr/>
        </p:nvSpPr>
        <p:spPr>
          <a:xfrm flipV="1">
            <a:off x="8449410" y="4625154"/>
            <a:ext cx="1055076" cy="628968"/>
          </a:xfrm>
          <a:prstGeom prst="bentArrow">
            <a:avLst>
              <a:gd name="adj1" fmla="val 11667"/>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fr-FR" sz="3600" kern="1200">
              <a:solidFill>
                <a:prstClr val="black"/>
              </a:solidFill>
              <a:latin typeface="Calibri"/>
            </a:endParaRPr>
          </a:p>
        </p:txBody>
      </p:sp>
      <p:sp>
        <p:nvSpPr>
          <p:cNvPr id="4" name="Titre 3"/>
          <p:cNvSpPr>
            <a:spLocks noGrp="1"/>
          </p:cNvSpPr>
          <p:nvPr>
            <p:ph type="ctrTitle"/>
          </p:nvPr>
        </p:nvSpPr>
        <p:spPr/>
        <p:txBody>
          <a:bodyPr/>
          <a:lstStyle/>
          <a:p>
            <a:r>
              <a:rPr lang="fr-FR" sz="6000" dirty="0"/>
              <a:t>Historique</a:t>
            </a:r>
          </a:p>
        </p:txBody>
      </p:sp>
      <p:sp>
        <p:nvSpPr>
          <p:cNvPr id="5" name="Sous-titre 4"/>
          <p:cNvSpPr>
            <a:spLocks noGrp="1"/>
          </p:cNvSpPr>
          <p:nvPr>
            <p:ph type="subTitle" idx="1"/>
          </p:nvPr>
        </p:nvSpPr>
        <p:spPr>
          <a:xfrm>
            <a:off x="1531712" y="3024954"/>
            <a:ext cx="21023488" cy="4272664"/>
          </a:xfrm>
        </p:spPr>
        <p:txBody>
          <a:bodyPr/>
          <a:lstStyle/>
          <a:p>
            <a:r>
              <a:rPr lang="fr-FR" dirty="0"/>
              <a:t>Financement via AAP de la DGOS 2019 et 2020 </a:t>
            </a:r>
          </a:p>
          <a:p>
            <a:endParaRPr lang="fr-FR" dirty="0"/>
          </a:p>
          <a:p>
            <a:r>
              <a:rPr lang="fr-FR" dirty="0"/>
              <a:t>Identification des besoins, rédaction des ateliers, relectures </a:t>
            </a:r>
          </a:p>
          <a:p>
            <a:endParaRPr lang="fr-FR" dirty="0"/>
          </a:p>
          <a:p>
            <a:pPr indent="0">
              <a:buNone/>
            </a:pPr>
            <a:r>
              <a:rPr lang="fr-FR" dirty="0"/>
              <a:t>										Soignants du CRMW + patients ressources de l’AFH</a:t>
            </a:r>
          </a:p>
          <a:p>
            <a:pPr indent="0">
              <a:buNone/>
            </a:pPr>
            <a:endParaRPr lang="fr-FR" dirty="0"/>
          </a:p>
          <a:p>
            <a:pPr marL="571500" indent="-571500"/>
            <a:r>
              <a:rPr lang="fr-FR" dirty="0"/>
              <a:t>Mise au format e-learning  					</a:t>
            </a:r>
            <a:r>
              <a:rPr lang="fr-FR" dirty="0" err="1"/>
              <a:t>Ingenium</a:t>
            </a:r>
            <a:r>
              <a:rPr lang="fr-FR" dirty="0"/>
              <a:t> Digital Learning</a:t>
            </a:r>
          </a:p>
          <a:p>
            <a:pPr marL="571500" indent="-571500"/>
            <a:endParaRPr lang="fr-FR" dirty="0"/>
          </a:p>
          <a:p>
            <a:pPr marL="571500" indent="-571500"/>
            <a:r>
              <a:rPr lang="fr-FR" dirty="0"/>
              <a:t>Hébergement de la plateforme 				</a:t>
            </a:r>
            <a:r>
              <a:rPr lang="fr-FR" dirty="0" err="1"/>
              <a:t>Normand-e</a:t>
            </a:r>
            <a:r>
              <a:rPr lang="fr-FR" dirty="0"/>
              <a:t> santé (Groupement Régional D’Appui à la e-Santé)</a:t>
            </a:r>
          </a:p>
          <a:p>
            <a:endParaRPr lang="fr-FR" dirty="0"/>
          </a:p>
          <a:p>
            <a:pPr lvl="1"/>
            <a:endParaRPr lang="fr-FR" dirty="0"/>
          </a:p>
          <a:p>
            <a:pPr lvl="1"/>
            <a:endParaRPr lang="fr-FR" dirty="0"/>
          </a:p>
        </p:txBody>
      </p:sp>
      <p:sp>
        <p:nvSpPr>
          <p:cNvPr id="3" name="Espace réservé du numéro de diapositive 2"/>
          <p:cNvSpPr>
            <a:spLocks noGrp="1"/>
          </p:cNvSpPr>
          <p:nvPr>
            <p:ph type="sldNum" sz="quarter" idx="12"/>
          </p:nvPr>
        </p:nvSpPr>
        <p:spPr/>
        <p:txBody>
          <a:bodyPr/>
          <a:lstStyle/>
          <a:p>
            <a:pPr marL="0" indent="0" defTabSz="914400" hangingPunct="1">
              <a:lnSpc>
                <a:spcPct val="100000"/>
              </a:lnSpc>
              <a:spcBef>
                <a:spcPts val="0"/>
              </a:spcBef>
              <a:buSzTx/>
              <a:buNone/>
            </a:pPr>
            <a:fld id="{A29100DB-461A-A443-B660-7C1355EFFE50}" type="slidenum">
              <a:rPr lang="fr-FR" kern="1200"/>
              <a:pPr marL="0" indent="0" defTabSz="914400" hangingPunct="1">
                <a:lnSpc>
                  <a:spcPct val="100000"/>
                </a:lnSpc>
                <a:spcBef>
                  <a:spcPts val="0"/>
                </a:spcBef>
                <a:buSzTx/>
                <a:buNone/>
              </a:pPr>
              <a:t>34</a:t>
            </a:fld>
            <a:endParaRPr lang="fr-FR" kern="1200" dirty="0"/>
          </a:p>
        </p:txBody>
      </p:sp>
      <p:sp>
        <p:nvSpPr>
          <p:cNvPr id="7" name="Flèche droite 6"/>
          <p:cNvSpPr/>
          <p:nvPr/>
        </p:nvSpPr>
        <p:spPr>
          <a:xfrm>
            <a:off x="8466994" y="5932168"/>
            <a:ext cx="1037492" cy="1793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fr-FR" sz="3600" kern="1200">
              <a:solidFill>
                <a:prstClr val="white"/>
              </a:solidFill>
              <a:latin typeface="Calibri"/>
            </a:endParaRPr>
          </a:p>
        </p:txBody>
      </p:sp>
      <p:sp>
        <p:nvSpPr>
          <p:cNvPr id="8" name="Flèche droite 7"/>
          <p:cNvSpPr/>
          <p:nvPr/>
        </p:nvSpPr>
        <p:spPr>
          <a:xfrm>
            <a:off x="8466994" y="6838654"/>
            <a:ext cx="1037492" cy="1793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fr-FR" sz="3600" kern="1200">
              <a:solidFill>
                <a:prstClr val="white"/>
              </a:solidFill>
              <a:latin typeface="Calibri"/>
            </a:endParaRPr>
          </a:p>
        </p:txBody>
      </p:sp>
      <p:sp>
        <p:nvSpPr>
          <p:cNvPr id="9" name="Sous-titre 4"/>
          <p:cNvSpPr txBox="1">
            <a:spLocks/>
          </p:cNvSpPr>
          <p:nvPr/>
        </p:nvSpPr>
        <p:spPr>
          <a:xfrm>
            <a:off x="1531712" y="7857108"/>
            <a:ext cx="21023488" cy="4272664"/>
          </a:xfrm>
          <a:prstGeom prst="rect">
            <a:avLst/>
          </a:prstGeom>
        </p:spPr>
        <p:txBody>
          <a:bodyPr lIns="0" tIns="0" rIns="0" bIns="0"/>
          <a:lstStyle>
            <a:lvl1pPr marL="0" indent="-187200" algn="l" defTabSz="457200" rtl="0" eaLnBrk="1" latinLnBrk="0" hangingPunct="1">
              <a:spcBef>
                <a:spcPts val="0"/>
              </a:spcBef>
              <a:buClr>
                <a:srgbClr val="AF1D1F"/>
              </a:buClr>
              <a:buFont typeface="Arial"/>
              <a:buChar char="•"/>
              <a:defRPr sz="1500" b="0" kern="1200">
                <a:solidFill>
                  <a:srgbClr val="134675"/>
                </a:solidFill>
                <a:latin typeface="Arial"/>
                <a:ea typeface="+mn-ea"/>
                <a:cs typeface="Arial"/>
              </a:defRPr>
            </a:lvl1pPr>
            <a:lvl2pPr marL="720000" indent="-187200" algn="l" defTabSz="457200" rtl="0" eaLnBrk="1" latinLnBrk="0" hangingPunct="1">
              <a:spcBef>
                <a:spcPts val="600"/>
              </a:spcBef>
              <a:buClr>
                <a:srgbClr val="AF1D1F"/>
              </a:buClr>
              <a:buFont typeface="Lucida Grande"/>
              <a:buChar char="-"/>
              <a:defRPr sz="1300" kern="1200">
                <a:solidFill>
                  <a:srgbClr val="134675"/>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indent="0" defTabSz="914400">
              <a:lnSpc>
                <a:spcPct val="100000"/>
              </a:lnSpc>
              <a:buSzTx/>
              <a:buNone/>
            </a:pPr>
            <a:endParaRPr lang="fr-FR" sz="3000" dirty="0"/>
          </a:p>
          <a:p>
            <a:pPr indent="-374400" defTabSz="914400">
              <a:lnSpc>
                <a:spcPct val="100000"/>
              </a:lnSpc>
              <a:buSzTx/>
            </a:pPr>
            <a:endParaRPr lang="fr-FR" sz="3000" dirty="0"/>
          </a:p>
          <a:p>
            <a:pPr marL="1440000" lvl="1" indent="-374400" defTabSz="914400">
              <a:lnSpc>
                <a:spcPct val="100000"/>
              </a:lnSpc>
              <a:spcBef>
                <a:spcPts val="1200"/>
              </a:spcBef>
            </a:pPr>
            <a:endParaRPr lang="fr-FR" sz="2600" dirty="0"/>
          </a:p>
        </p:txBody>
      </p:sp>
      <p:sp>
        <p:nvSpPr>
          <p:cNvPr id="10" name="Rectangle 9"/>
          <p:cNvSpPr/>
          <p:nvPr/>
        </p:nvSpPr>
        <p:spPr>
          <a:xfrm>
            <a:off x="1408620" y="8395279"/>
            <a:ext cx="21023488" cy="3428026"/>
          </a:xfrm>
          <a:prstGeom prst="rect">
            <a:avLst/>
          </a:prstGeom>
          <a:solidFill>
            <a:srgbClr val="F8C1C4"/>
          </a:solidFill>
        </p:spPr>
        <p:style>
          <a:lnRef idx="1">
            <a:schemeClr val="accent6"/>
          </a:lnRef>
          <a:fillRef idx="2">
            <a:schemeClr val="accent6"/>
          </a:fillRef>
          <a:effectRef idx="1">
            <a:schemeClr val="accent6"/>
          </a:effectRef>
          <a:fontRef idx="minor">
            <a:schemeClr val="dk1"/>
          </a:fontRef>
        </p:style>
        <p:txBody>
          <a:bodyPr rtlCol="0" anchor="ctr"/>
          <a:lstStyle/>
          <a:p>
            <a:pPr marL="0" indent="0" algn="ctr" defTabSz="914400" hangingPunct="1">
              <a:lnSpc>
                <a:spcPct val="100000"/>
              </a:lnSpc>
              <a:spcBef>
                <a:spcPts val="0"/>
              </a:spcBef>
              <a:buSzTx/>
              <a:buNone/>
            </a:pPr>
            <a:r>
              <a:rPr lang="fr-FR" sz="3600" b="1" kern="1200" dirty="0">
                <a:solidFill>
                  <a:prstClr val="black"/>
                </a:solidFill>
                <a:latin typeface="Calibri"/>
              </a:rPr>
              <a:t>Programme d'e-ETP maladie de Willebrand</a:t>
            </a:r>
          </a:p>
          <a:p>
            <a:pPr marL="0" indent="0" algn="ctr" defTabSz="914400" hangingPunct="1">
              <a:lnSpc>
                <a:spcPct val="100000"/>
              </a:lnSpc>
              <a:spcBef>
                <a:spcPts val="0"/>
              </a:spcBef>
              <a:buSzTx/>
              <a:buNone/>
            </a:pPr>
            <a:endParaRPr lang="fr-FR" sz="3600" b="1" kern="1200" dirty="0">
              <a:solidFill>
                <a:prstClr val="black"/>
              </a:solidFill>
              <a:latin typeface="Calibri"/>
            </a:endParaRPr>
          </a:p>
          <a:p>
            <a:pPr marL="0" indent="0" defTabSz="914400" hangingPunct="1">
              <a:lnSpc>
                <a:spcPct val="100000"/>
              </a:lnSpc>
              <a:spcBef>
                <a:spcPts val="0"/>
              </a:spcBef>
              <a:buSzTx/>
              <a:buNone/>
            </a:pPr>
            <a:r>
              <a:rPr lang="fr-FR" sz="3600" kern="1200" dirty="0">
                <a:solidFill>
                  <a:prstClr val="black"/>
                </a:solidFill>
                <a:latin typeface="Calibri"/>
              </a:rPr>
              <a:t>		1- Limiter au maximum les contraintes pour les patients et favoriser l'adhésion</a:t>
            </a:r>
          </a:p>
          <a:p>
            <a:pPr marL="0" indent="0" defTabSz="914400" hangingPunct="1">
              <a:lnSpc>
                <a:spcPct val="100000"/>
              </a:lnSpc>
              <a:spcBef>
                <a:spcPts val="0"/>
              </a:spcBef>
              <a:buSzTx/>
              <a:buNone/>
            </a:pPr>
            <a:r>
              <a:rPr lang="fr-FR" sz="3600" kern="1200" dirty="0">
                <a:solidFill>
                  <a:prstClr val="black"/>
                </a:solidFill>
                <a:latin typeface="Calibri"/>
              </a:rPr>
              <a:t>		2- Complémentaire des programmes d’ETP en présentiel</a:t>
            </a:r>
          </a:p>
          <a:p>
            <a:pPr marL="0" indent="0" defTabSz="914400" hangingPunct="1">
              <a:lnSpc>
                <a:spcPct val="100000"/>
              </a:lnSpc>
              <a:spcBef>
                <a:spcPts val="0"/>
              </a:spcBef>
              <a:buSzTx/>
              <a:buNone/>
            </a:pPr>
            <a:r>
              <a:rPr lang="fr-FR" sz="3600" kern="1200" dirty="0">
                <a:solidFill>
                  <a:prstClr val="black"/>
                </a:solidFill>
                <a:latin typeface="Calibri"/>
              </a:rPr>
              <a:t>		3- Toucher des personnes qui n’auraient pas assister aux ateliers en présentiel</a:t>
            </a:r>
          </a:p>
        </p:txBody>
      </p:sp>
    </p:spTree>
    <p:extLst>
      <p:ext uri="{BB962C8B-B14F-4D97-AF65-F5344CB8AC3E}">
        <p14:creationId xmlns:p14="http://schemas.microsoft.com/office/powerpoint/2010/main" val="2901612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000" dirty="0"/>
              <a:t>En pratique</a:t>
            </a:r>
          </a:p>
        </p:txBody>
      </p:sp>
      <p:sp>
        <p:nvSpPr>
          <p:cNvPr id="3" name="Sous-titre 2"/>
          <p:cNvSpPr>
            <a:spLocks noGrp="1"/>
          </p:cNvSpPr>
          <p:nvPr>
            <p:ph type="subTitle" idx="1"/>
          </p:nvPr>
        </p:nvSpPr>
        <p:spPr>
          <a:xfrm>
            <a:off x="1531712" y="3024953"/>
            <a:ext cx="12001408" cy="9539298"/>
          </a:xfrm>
        </p:spPr>
        <p:txBody>
          <a:bodyPr/>
          <a:lstStyle/>
          <a:p>
            <a:endParaRPr lang="fr-FR" dirty="0"/>
          </a:p>
          <a:p>
            <a:endParaRPr lang="fr-FR" dirty="0"/>
          </a:p>
          <a:p>
            <a:endParaRPr lang="fr-FR" dirty="0"/>
          </a:p>
          <a:p>
            <a:r>
              <a:rPr lang="fr-FR" dirty="0"/>
              <a:t>Accessible à tous les CRC-MHR en faisant la demande</a:t>
            </a:r>
          </a:p>
          <a:p>
            <a:endParaRPr lang="fr-FR" dirty="0"/>
          </a:p>
          <a:p>
            <a:r>
              <a:rPr lang="fr-FR" dirty="0"/>
              <a:t>Création d’une entité propre pour chaque CRC-MHR participant </a:t>
            </a:r>
          </a:p>
          <a:p>
            <a:endParaRPr lang="fr-FR" dirty="0"/>
          </a:p>
          <a:p>
            <a:r>
              <a:rPr lang="fr-FR" dirty="0"/>
              <a:t>Compter environ 1h30 – 2h de formation pour la prise en main de l’outil</a:t>
            </a:r>
          </a:p>
          <a:p>
            <a:endParaRPr lang="fr-FR" dirty="0"/>
          </a:p>
          <a:p>
            <a:r>
              <a:rPr lang="fr-FR" dirty="0"/>
              <a:t>Programme « clé en main » -&gt; dossier ARS, fichiers de suivis, document de BEP, pas à pas, flyer de communication …etc… fournis et adaptables</a:t>
            </a:r>
          </a:p>
          <a:p>
            <a:endParaRPr lang="fr-FR" dirty="0"/>
          </a:p>
          <a:p>
            <a:r>
              <a:rPr lang="fr-FR" dirty="0"/>
              <a:t>21 ateliers disponibles dont certains déclinés en 2 versions (formes sévères / formes modérées mineures)</a:t>
            </a:r>
          </a:p>
          <a:p>
            <a:endParaRPr lang="fr-FR" dirty="0"/>
          </a:p>
          <a:p>
            <a:r>
              <a:rPr lang="fr-FR" dirty="0"/>
              <a:t>Ateliers indépendants pour personnaliser les parcours</a:t>
            </a:r>
          </a:p>
          <a:p>
            <a:endParaRPr lang="fr-FR" dirty="0"/>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35</a:t>
            </a:fld>
            <a:endParaRPr lang="fr-FR" kern="1200" dirty="0"/>
          </a:p>
        </p:txBody>
      </p:sp>
      <p:pic>
        <p:nvPicPr>
          <p:cNvPr id="5" name="Image 4"/>
          <p:cNvPicPr>
            <a:picLocks noChangeAspect="1"/>
          </p:cNvPicPr>
          <p:nvPr/>
        </p:nvPicPr>
        <p:blipFill>
          <a:blip r:embed="rId2"/>
          <a:stretch>
            <a:fillRect/>
          </a:stretch>
        </p:blipFill>
        <p:spPr>
          <a:xfrm>
            <a:off x="9708694" y="3055693"/>
            <a:ext cx="18795124" cy="8629166"/>
          </a:xfrm>
          <a:prstGeom prst="rect">
            <a:avLst/>
          </a:prstGeom>
        </p:spPr>
      </p:pic>
    </p:spTree>
    <p:extLst>
      <p:ext uri="{BB962C8B-B14F-4D97-AF65-F5344CB8AC3E}">
        <p14:creationId xmlns:p14="http://schemas.microsoft.com/office/powerpoint/2010/main" val="530845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000" dirty="0"/>
              <a:t>Bilan CRC-MHR </a:t>
            </a:r>
          </a:p>
        </p:txBody>
      </p:sp>
      <p:sp>
        <p:nvSpPr>
          <p:cNvPr id="3" name="Sous-titre 2"/>
          <p:cNvSpPr>
            <a:spLocks noGrp="1"/>
          </p:cNvSpPr>
          <p:nvPr>
            <p:ph type="subTitle" idx="1"/>
          </p:nvPr>
        </p:nvSpPr>
        <p:spPr>
          <a:xfrm>
            <a:off x="1531712" y="2731476"/>
            <a:ext cx="10126888" cy="9601200"/>
          </a:xfrm>
        </p:spPr>
        <p:txBody>
          <a:bodyPr/>
          <a:lstStyle/>
          <a:p>
            <a:endParaRPr lang="fr-FR" dirty="0"/>
          </a:p>
          <a:p>
            <a:r>
              <a:rPr lang="fr-FR" dirty="0"/>
              <a:t>A ce jour 12 CRC-MHR ont été formés et sont « opérationnels »</a:t>
            </a:r>
          </a:p>
          <a:p>
            <a:endParaRPr lang="fr-FR" dirty="0"/>
          </a:p>
          <a:p>
            <a:r>
              <a:rPr lang="fr-FR" dirty="0"/>
              <a:t>D’autres ont manifesté leur intérêt mais pas de concrétisation à ce jour</a:t>
            </a:r>
          </a:p>
          <a:p>
            <a:endParaRPr lang="fr-FR" dirty="0"/>
          </a:p>
          <a:p>
            <a:r>
              <a:rPr lang="fr-FR" dirty="0"/>
              <a:t>Freins potentiels :</a:t>
            </a:r>
          </a:p>
          <a:p>
            <a:pPr lvl="1"/>
            <a:r>
              <a:rPr lang="fr-FR" dirty="0"/>
              <a:t>Temps de formation et d’appropriation de l’outil</a:t>
            </a:r>
          </a:p>
          <a:p>
            <a:pPr lvl="1"/>
            <a:r>
              <a:rPr lang="fr-FR" dirty="0"/>
              <a:t>Crainte de manque de maitrise de l'informatique</a:t>
            </a:r>
          </a:p>
          <a:p>
            <a:pPr lvl="1"/>
            <a:r>
              <a:rPr lang="fr-FR" dirty="0"/>
              <a:t>Temps de gestion de la plateforme pour le suivi des patients</a:t>
            </a:r>
          </a:p>
          <a:p>
            <a:pPr lvl="1"/>
            <a:endParaRPr lang="fr-FR" dirty="0"/>
          </a:p>
          <a:p>
            <a:r>
              <a:rPr lang="fr-FR" dirty="0"/>
              <a:t>Plateforme de nouveau parfaitement opérationnelle </a:t>
            </a:r>
          </a:p>
          <a:p>
            <a:pPr lvl="1"/>
            <a:endParaRPr lang="fr-FR" dirty="0"/>
          </a:p>
          <a:p>
            <a:r>
              <a:rPr lang="fr-FR" dirty="0"/>
              <a:t>Possibilité de créer un compte pour les soignants afin de découvrir les contenus</a:t>
            </a:r>
          </a:p>
          <a:p>
            <a:endParaRPr lang="fr-FR" dirty="0"/>
          </a:p>
          <a:p>
            <a:r>
              <a:rPr lang="fr-FR" dirty="0"/>
              <a:t>Gestion du programme généralement effectuée par les IDE coordinatrices</a:t>
            </a:r>
          </a:p>
          <a:p>
            <a:pPr lvl="1"/>
            <a:endParaRPr lang="fr-FR" dirty="0"/>
          </a:p>
          <a:p>
            <a:pPr lvl="1"/>
            <a:endParaRPr lang="fr-FR" dirty="0"/>
          </a:p>
          <a:p>
            <a:endParaRPr lang="fr-FR" dirty="0"/>
          </a:p>
          <a:p>
            <a:pPr lvl="1"/>
            <a:endParaRPr lang="fr-FR" dirty="0"/>
          </a:p>
          <a:p>
            <a:pPr lvl="1"/>
            <a:endParaRPr lang="fr-FR" dirty="0"/>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36</a:t>
            </a:fld>
            <a:endParaRPr lang="fr-FR" kern="1200" dirty="0"/>
          </a:p>
        </p:txBody>
      </p:sp>
      <p:pic>
        <p:nvPicPr>
          <p:cNvPr id="7" name="Image 6"/>
          <p:cNvPicPr/>
          <p:nvPr/>
        </p:nvPicPr>
        <p:blipFill rotWithShape="1">
          <a:blip r:embed="rId2"/>
          <a:srcRect l="60276" t="25978" r="11128" b="11040"/>
          <a:stretch/>
        </p:blipFill>
        <p:spPr bwMode="auto">
          <a:xfrm>
            <a:off x="12352020" y="2731476"/>
            <a:ext cx="11437484" cy="84973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5869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000" dirty="0"/>
              <a:t>Bilan patients</a:t>
            </a:r>
          </a:p>
        </p:txBody>
      </p:sp>
      <p:sp>
        <p:nvSpPr>
          <p:cNvPr id="3" name="Sous-titre 2"/>
          <p:cNvSpPr>
            <a:spLocks noGrp="1"/>
          </p:cNvSpPr>
          <p:nvPr>
            <p:ph type="subTitle" idx="1"/>
          </p:nvPr>
        </p:nvSpPr>
        <p:spPr>
          <a:xfrm>
            <a:off x="1531712" y="2731476"/>
            <a:ext cx="8362096" cy="9601200"/>
          </a:xfrm>
        </p:spPr>
        <p:txBody>
          <a:bodyPr/>
          <a:lstStyle/>
          <a:p>
            <a:endParaRPr lang="fr-FR" dirty="0"/>
          </a:p>
          <a:p>
            <a:r>
              <a:rPr lang="fr-FR" dirty="0"/>
              <a:t>A ce jour 55 patients ont été inscrits sur la plateforme</a:t>
            </a:r>
          </a:p>
          <a:p>
            <a:endParaRPr lang="fr-FR" dirty="0"/>
          </a:p>
          <a:p>
            <a:endParaRPr lang="fr-FR" dirty="0"/>
          </a:p>
          <a:p>
            <a:endParaRPr lang="fr-FR" dirty="0"/>
          </a:p>
          <a:p>
            <a:r>
              <a:rPr lang="fr-FR" u="sng" dirty="0"/>
              <a:t>Points positifs :</a:t>
            </a:r>
          </a:p>
          <a:p>
            <a:endParaRPr lang="fr-FR" u="sng" dirty="0"/>
          </a:p>
          <a:p>
            <a:pPr indent="0">
              <a:buNone/>
            </a:pPr>
            <a:r>
              <a:rPr lang="fr-FR" dirty="0"/>
              <a:t>	- A permis de toucher des patients qui n’auraient pas assisté à des ateliers présentiels et/ou collectifs</a:t>
            </a:r>
          </a:p>
          <a:p>
            <a:pPr indent="0">
              <a:buNone/>
            </a:pPr>
            <a:endParaRPr lang="fr-FR" dirty="0"/>
          </a:p>
          <a:p>
            <a:pPr indent="0">
              <a:buNone/>
            </a:pPr>
            <a:r>
              <a:rPr lang="fr-FR" dirty="0"/>
              <a:t>	- Très bonne satisfaction globale des patients</a:t>
            </a:r>
          </a:p>
          <a:p>
            <a:pPr indent="0">
              <a:buNone/>
            </a:pPr>
            <a:endParaRPr lang="fr-FR" dirty="0"/>
          </a:p>
          <a:p>
            <a:pPr indent="0">
              <a:buNone/>
            </a:pPr>
            <a:endParaRPr lang="fr-FR" dirty="0"/>
          </a:p>
          <a:p>
            <a:r>
              <a:rPr lang="fr-FR" u="sng" dirty="0"/>
              <a:t>Limites :</a:t>
            </a:r>
          </a:p>
          <a:p>
            <a:endParaRPr lang="fr-FR" u="sng" dirty="0"/>
          </a:p>
          <a:p>
            <a:pPr indent="0">
              <a:buNone/>
            </a:pPr>
            <a:r>
              <a:rPr lang="fr-FR" dirty="0"/>
              <a:t>	- Toujours la motivation…!</a:t>
            </a:r>
          </a:p>
          <a:p>
            <a:pPr indent="0">
              <a:buNone/>
            </a:pPr>
            <a:endParaRPr lang="fr-FR" dirty="0"/>
          </a:p>
          <a:p>
            <a:pPr lvl="1"/>
            <a:endParaRPr lang="fr-FR" dirty="0"/>
          </a:p>
          <a:p>
            <a:endParaRPr lang="fr-FR" dirty="0"/>
          </a:p>
          <a:p>
            <a:pPr lvl="1"/>
            <a:endParaRPr lang="fr-FR" dirty="0"/>
          </a:p>
          <a:p>
            <a:pPr lvl="1"/>
            <a:endParaRPr lang="fr-FR" dirty="0"/>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37</a:t>
            </a:fld>
            <a:endParaRPr lang="fr-FR" kern="1200" dirty="0"/>
          </a:p>
        </p:txBody>
      </p:sp>
      <p:pic>
        <p:nvPicPr>
          <p:cNvPr id="8" name="Image 7"/>
          <p:cNvPicPr/>
          <p:nvPr/>
        </p:nvPicPr>
        <p:blipFill rotWithShape="1">
          <a:blip r:embed="rId2"/>
          <a:srcRect l="60359" t="45913" r="10299" b="24031"/>
          <a:stretch/>
        </p:blipFill>
        <p:spPr bwMode="auto">
          <a:xfrm>
            <a:off x="10600183" y="5206000"/>
            <a:ext cx="12851130" cy="42875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8368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000" dirty="0"/>
              <a:t>Conclusion</a:t>
            </a:r>
          </a:p>
        </p:txBody>
      </p:sp>
      <p:sp>
        <p:nvSpPr>
          <p:cNvPr id="3" name="Sous-titre 2"/>
          <p:cNvSpPr>
            <a:spLocks noGrp="1"/>
          </p:cNvSpPr>
          <p:nvPr>
            <p:ph type="subTitle" idx="1"/>
          </p:nvPr>
        </p:nvSpPr>
        <p:spPr>
          <a:xfrm>
            <a:off x="1531712" y="3024953"/>
            <a:ext cx="21023488" cy="8587926"/>
          </a:xfrm>
        </p:spPr>
        <p:txBody>
          <a:bodyPr/>
          <a:lstStyle/>
          <a:p>
            <a:endParaRPr lang="fr-FR" dirty="0"/>
          </a:p>
          <a:p>
            <a:endParaRPr lang="fr-FR" dirty="0"/>
          </a:p>
          <a:p>
            <a:r>
              <a:rPr lang="fr-FR" dirty="0"/>
              <a:t>Programme ETP complet, personnalisable, adapté aux patients et/ou aux aidants</a:t>
            </a:r>
          </a:p>
          <a:p>
            <a:endParaRPr lang="fr-FR" dirty="0"/>
          </a:p>
          <a:p>
            <a:r>
              <a:rPr lang="fr-FR" dirty="0"/>
              <a:t>Possibilité de déclarer ce programme auprès de l’ARS</a:t>
            </a:r>
          </a:p>
          <a:p>
            <a:endParaRPr lang="fr-FR" dirty="0"/>
          </a:p>
          <a:p>
            <a:r>
              <a:rPr lang="fr-FR" dirty="0"/>
              <a:t>Complémentaires des programmes ETP Willebrand existants</a:t>
            </a:r>
          </a:p>
          <a:p>
            <a:endParaRPr lang="fr-FR" dirty="0"/>
          </a:p>
          <a:p>
            <a:r>
              <a:rPr lang="fr-FR" dirty="0"/>
              <a:t>Passé le temps d’appropriation de l’outil, beaucoup moins chronophage qu’un programme présentiel</a:t>
            </a:r>
          </a:p>
          <a:p>
            <a:endParaRPr lang="fr-FR" dirty="0"/>
          </a:p>
          <a:p>
            <a:r>
              <a:rPr lang="fr-FR" dirty="0"/>
              <a:t>Très bon accueil des patients lorsqu’ils adhérent au programme</a:t>
            </a:r>
          </a:p>
          <a:p>
            <a:endParaRPr lang="fr-FR" dirty="0"/>
          </a:p>
          <a:p>
            <a:endParaRPr lang="fr-FR" dirty="0"/>
          </a:p>
          <a:p>
            <a:pPr indent="0">
              <a:buNone/>
            </a:pPr>
            <a:r>
              <a:rPr lang="fr-FR" dirty="0"/>
              <a:t>					</a:t>
            </a:r>
          </a:p>
          <a:p>
            <a:pPr indent="0">
              <a:buNone/>
            </a:pPr>
            <a:endParaRPr lang="fr-FR" dirty="0"/>
          </a:p>
          <a:p>
            <a:pPr indent="0">
              <a:buNone/>
            </a:pPr>
            <a:endParaRPr lang="fr-FR" dirty="0"/>
          </a:p>
          <a:p>
            <a:pPr indent="0" algn="ctr">
              <a:buNone/>
            </a:pPr>
            <a:r>
              <a:rPr lang="fr-FR" sz="4000" b="1" dirty="0"/>
              <a:t>MERCI</a:t>
            </a:r>
          </a:p>
          <a:p>
            <a:endParaRPr lang="fr-FR" dirty="0"/>
          </a:p>
          <a:p>
            <a:pPr indent="0">
              <a:buNone/>
            </a:pPr>
            <a:r>
              <a:rPr lang="fr-FR" dirty="0"/>
              <a:t> </a:t>
            </a:r>
          </a:p>
          <a:p>
            <a:endParaRPr lang="fr-FR" dirty="0"/>
          </a:p>
          <a:p>
            <a:endParaRPr lang="fr-FR" dirty="0"/>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38</a:t>
            </a:fld>
            <a:endParaRPr lang="fr-FR" kern="1200" dirty="0"/>
          </a:p>
        </p:txBody>
      </p:sp>
    </p:spTree>
    <p:extLst>
      <p:ext uri="{BB962C8B-B14F-4D97-AF65-F5344CB8AC3E}">
        <p14:creationId xmlns:p14="http://schemas.microsoft.com/office/powerpoint/2010/main" val="3259234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a:t>actualités sur les techniques de biologie moléculaire pour le diagnostic de la maladie de </a:t>
            </a:r>
            <a:r>
              <a:rPr lang="fr-FR" dirty="0" err="1"/>
              <a:t>Willebrand</a:t>
            </a:r>
            <a:endParaRPr lang="fr-FR" dirty="0"/>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latin typeface="Calibri"/>
              </a:rPr>
              <a:pPr marL="0" indent="0" defTabSz="914400" hangingPunct="1">
                <a:lnSpc>
                  <a:spcPct val="100000"/>
                </a:lnSpc>
                <a:spcBef>
                  <a:spcPts val="0"/>
                </a:spcBef>
                <a:buSzTx/>
                <a:buNone/>
              </a:pPr>
              <a:t>39</a:t>
            </a:fld>
            <a:endParaRPr lang="fr-FR" kern="1200" dirty="0">
              <a:latin typeface="Calibri"/>
            </a:endParaRPr>
          </a:p>
        </p:txBody>
      </p:sp>
      <p:sp>
        <p:nvSpPr>
          <p:cNvPr id="6" name="Sous-titre 2"/>
          <p:cNvSpPr txBox="1">
            <a:spLocks/>
          </p:cNvSpPr>
          <p:nvPr/>
        </p:nvSpPr>
        <p:spPr>
          <a:xfrm>
            <a:off x="230577" y="12319461"/>
            <a:ext cx="23948270" cy="1088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ct val="100000"/>
              </a:lnSpc>
              <a:buSzTx/>
              <a:buNone/>
            </a:pPr>
            <a:r>
              <a:rPr lang="fr-FR" sz="6400" dirty="0">
                <a:solidFill>
                  <a:prstClr val="black"/>
                </a:solidFill>
                <a:latin typeface="Calibri"/>
              </a:rPr>
              <a:t>Pierre Boisseau – 20 janvier 2026</a:t>
            </a:r>
          </a:p>
        </p:txBody>
      </p:sp>
      <p:pic>
        <p:nvPicPr>
          <p:cNvPr id="7" name="Picture 2" descr="http://intranet.intra.chu-nantes.fr/portail/portail.nsf/bandeauhaut-logoch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76" y="11294511"/>
            <a:ext cx="4228108" cy="19808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39A82F-3DED-A24B-855A-C84B6AB4EA46}"/>
              </a:ext>
            </a:extLst>
          </p:cNvPr>
          <p:cNvSpPr>
            <a:spLocks noGrp="1"/>
          </p:cNvSpPr>
          <p:nvPr>
            <p:ph type="title"/>
          </p:nvPr>
        </p:nvSpPr>
        <p:spPr>
          <a:xfrm>
            <a:off x="1168400" y="273052"/>
            <a:ext cx="21253452" cy="2048664"/>
          </a:xfrm>
        </p:spPr>
        <p:txBody>
          <a:bodyPr>
            <a:normAutofit/>
          </a:bodyPr>
          <a:lstStyle/>
          <a:p>
            <a:pPr algn="ctr"/>
            <a:r>
              <a:rPr lang="fr-FR" sz="5400" b="1" dirty="0">
                <a:solidFill>
                  <a:srgbClr val="0070C0"/>
                </a:solidFill>
                <a:latin typeface=""/>
              </a:rPr>
              <a:t>Entrepôt de Données de Santé (EDS) du CRMW</a:t>
            </a:r>
          </a:p>
        </p:txBody>
      </p:sp>
      <p:sp>
        <p:nvSpPr>
          <p:cNvPr id="3" name="Espace réservé du contenu 2">
            <a:extLst>
              <a:ext uri="{FF2B5EF4-FFF2-40B4-BE49-F238E27FC236}">
                <a16:creationId xmlns:a16="http://schemas.microsoft.com/office/drawing/2014/main" id="{DF361441-4BAC-CF4D-BD4F-5000A1A3BBC5}"/>
              </a:ext>
            </a:extLst>
          </p:cNvPr>
          <p:cNvSpPr>
            <a:spLocks noGrp="1"/>
          </p:cNvSpPr>
          <p:nvPr>
            <p:ph idx="1"/>
          </p:nvPr>
        </p:nvSpPr>
        <p:spPr>
          <a:xfrm>
            <a:off x="1168400" y="2350291"/>
            <a:ext cx="21031200" cy="9788526"/>
          </a:xfrm>
        </p:spPr>
        <p:txBody>
          <a:bodyPr/>
          <a:lstStyle/>
          <a:p>
            <a:r>
              <a:rPr lang="fr-FR" sz="4800" dirty="0">
                <a:solidFill>
                  <a:srgbClr val="002060"/>
                </a:solidFill>
              </a:rPr>
              <a:t>Objectif d’un EDS : rendre les données de santé accessibles pour des recherches et des études visant à l'amélioration du système de santé et des services rendus aux patients</a:t>
            </a:r>
          </a:p>
          <a:p>
            <a:r>
              <a:rPr lang="fr-FR" sz="4800" dirty="0">
                <a:solidFill>
                  <a:srgbClr val="002060"/>
                </a:solidFill>
              </a:rPr>
              <a:t>Déclaration de conformité au référentiel EDS :  12/12/2025</a:t>
            </a:r>
          </a:p>
          <a:p>
            <a:r>
              <a:rPr lang="fr-FR" sz="4800" dirty="0">
                <a:solidFill>
                  <a:srgbClr val="002060"/>
                </a:solidFill>
              </a:rPr>
              <a:t>Dernières étapes : </a:t>
            </a:r>
          </a:p>
          <a:p>
            <a:pPr lvl="1"/>
            <a:r>
              <a:rPr lang="fr-FR" dirty="0">
                <a:solidFill>
                  <a:srgbClr val="002060"/>
                </a:solidFill>
              </a:rPr>
              <a:t>finalisation de la charte d’utilisation des données de l’EDS</a:t>
            </a:r>
          </a:p>
          <a:p>
            <a:pPr lvl="1"/>
            <a:r>
              <a:rPr lang="fr-FR" dirty="0">
                <a:solidFill>
                  <a:srgbClr val="002060"/>
                </a:solidFill>
              </a:rPr>
              <a:t>Validation d’un contrat type adapté pour les transferts de données aux équipes de recherche</a:t>
            </a:r>
          </a:p>
          <a:p>
            <a:r>
              <a:rPr lang="fr-FR" sz="4800" dirty="0">
                <a:solidFill>
                  <a:srgbClr val="002060"/>
                </a:solidFill>
              </a:rPr>
              <a:t>Recours à un hébergeur de données de santé (HDS): </a:t>
            </a:r>
            <a:r>
              <a:rPr lang="fr-FR" sz="4800" b="1" dirty="0">
                <a:solidFill>
                  <a:srgbClr val="002060"/>
                </a:solidFill>
              </a:rPr>
              <a:t> </a:t>
            </a:r>
          </a:p>
          <a:p>
            <a:r>
              <a:rPr lang="fr-FR" sz="4800" dirty="0">
                <a:solidFill>
                  <a:srgbClr val="002060"/>
                </a:solidFill>
              </a:rPr>
              <a:t>Accès pour travaux de recherche par une « bulle sécurisée »</a:t>
            </a:r>
          </a:p>
          <a:p>
            <a:endParaRPr lang="fr-FR" dirty="0"/>
          </a:p>
        </p:txBody>
      </p:sp>
      <p:pic>
        <p:nvPicPr>
          <p:cNvPr id="9" name="Image 8">
            <a:extLst>
              <a:ext uri="{FF2B5EF4-FFF2-40B4-BE49-F238E27FC236}">
                <a16:creationId xmlns:a16="http://schemas.microsoft.com/office/drawing/2014/main" id="{54AFB7AD-9F52-664A-9820-ABFCEB3444CD}"/>
              </a:ext>
            </a:extLst>
          </p:cNvPr>
          <p:cNvPicPr>
            <a:picLocks noChangeAspect="1"/>
          </p:cNvPicPr>
          <p:nvPr/>
        </p:nvPicPr>
        <p:blipFill>
          <a:blip r:embed="rId3"/>
          <a:stretch>
            <a:fillRect/>
          </a:stretch>
        </p:blipFill>
        <p:spPr>
          <a:xfrm>
            <a:off x="2261995" y="10438122"/>
            <a:ext cx="2867998" cy="1345604"/>
          </a:xfrm>
          <a:prstGeom prst="rect">
            <a:avLst/>
          </a:prstGeom>
        </p:spPr>
      </p:pic>
      <p:sp>
        <p:nvSpPr>
          <p:cNvPr id="6" name="ZoneTexte 5"/>
          <p:cNvSpPr txBox="1"/>
          <p:nvPr/>
        </p:nvSpPr>
        <p:spPr>
          <a:xfrm>
            <a:off x="5664200" y="11042545"/>
            <a:ext cx="6286208" cy="646331"/>
          </a:xfrm>
          <a:prstGeom prst="rect">
            <a:avLst/>
          </a:prstGeom>
          <a:solidFill>
            <a:srgbClr val="FFFF00"/>
          </a:solidFill>
        </p:spPr>
        <p:txBody>
          <a:bodyPr wrap="none" rtlCol="0">
            <a:spAutoFit/>
          </a:bodyPr>
          <a:lstStyle/>
          <a:p>
            <a:pPr marL="0" indent="0" defTabSz="1828824" hangingPunct="1">
              <a:lnSpc>
                <a:spcPct val="100000"/>
              </a:lnSpc>
              <a:spcBef>
                <a:spcPts val="0"/>
              </a:spcBef>
              <a:buSzTx/>
              <a:buNone/>
            </a:pPr>
            <a:r>
              <a:rPr lang="fr-FR" sz="3600" kern="1200" dirty="0">
                <a:solidFill>
                  <a:prstClr val="black"/>
                </a:solidFill>
                <a:latin typeface="Calibri" panose="020F0502020204030204"/>
              </a:rPr>
              <a:t>Financement = MIG – CRMR Lille</a:t>
            </a:r>
          </a:p>
        </p:txBody>
      </p:sp>
      <p:pic>
        <p:nvPicPr>
          <p:cNvPr id="1026" name="Picture 2" descr="https://lh5.googleusercontent.com/Ox5dKXYTZFWx40-0YqbKptGTRo7sW6U4jBFp-nXz9fA3FI1wrwFJeKo5gIulq4wOSNVXljGzdiBqaEFhLYgoZ7TM0pv_8VbLaDndwt9yBWLHtHQg-qwh8frNJt7LBA-C078pNJOQmzlcxp0qymAUf28">
            <a:extLst>
              <a:ext uri="{FF2B5EF4-FFF2-40B4-BE49-F238E27FC236}">
                <a16:creationId xmlns:a16="http://schemas.microsoft.com/office/drawing/2014/main" id="{94EF43FB-2FD7-48B2-B3F3-0E06D7F88878}"/>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14559752" y="8436497"/>
            <a:ext cx="2124076"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252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408620" y="1920281"/>
            <a:ext cx="21023488" cy="1365698"/>
          </a:xfrm>
        </p:spPr>
        <p:txBody>
          <a:bodyPr/>
          <a:lstStyle/>
          <a:p>
            <a:r>
              <a:rPr lang="fr-FR" dirty="0"/>
              <a:t>Le gène cible à analyser :  </a:t>
            </a:r>
            <a:r>
              <a:rPr lang="fr-FR" i="1" dirty="0"/>
              <a:t>VWF</a:t>
            </a:r>
            <a:endParaRPr lang="fr-FR" dirty="0"/>
          </a:p>
        </p:txBody>
      </p:sp>
      <p:sp>
        <p:nvSpPr>
          <p:cNvPr id="5" name="Sous-titre 4"/>
          <p:cNvSpPr>
            <a:spLocks noGrp="1"/>
          </p:cNvSpPr>
          <p:nvPr>
            <p:ph type="subTitle" idx="1"/>
          </p:nvPr>
        </p:nvSpPr>
        <p:spPr>
          <a:xfrm>
            <a:off x="845911" y="9003724"/>
            <a:ext cx="22524042" cy="3505200"/>
          </a:xfrm>
        </p:spPr>
        <p:txBody>
          <a:bodyPr/>
          <a:lstStyle/>
          <a:p>
            <a:r>
              <a:rPr lang="fr-FR" dirty="0"/>
              <a:t>52 exons + 51 introns</a:t>
            </a:r>
          </a:p>
          <a:p>
            <a:endParaRPr lang="fr-FR" dirty="0"/>
          </a:p>
          <a:p>
            <a:r>
              <a:rPr lang="fr-FR" dirty="0"/>
              <a:t>Régions 5’ et 3’ UTR (</a:t>
            </a:r>
            <a:r>
              <a:rPr lang="fr-FR" dirty="0" err="1"/>
              <a:t>UnTranscribed</a:t>
            </a:r>
            <a:r>
              <a:rPr lang="fr-FR" dirty="0"/>
              <a:t> </a:t>
            </a:r>
            <a:r>
              <a:rPr lang="fr-FR" dirty="0" err="1"/>
              <a:t>Region</a:t>
            </a:r>
            <a:r>
              <a:rPr lang="fr-FR" dirty="0"/>
              <a:t>) : régions non traduites mais séquences de régulation de l’expression du gène</a:t>
            </a:r>
          </a:p>
          <a:p>
            <a:endParaRPr lang="fr-FR" dirty="0"/>
          </a:p>
          <a:p>
            <a:pPr indent="0">
              <a:buNone/>
            </a:pPr>
            <a:endParaRPr lang="fr-FR" dirty="0"/>
          </a:p>
        </p:txBody>
      </p:sp>
      <p:sp>
        <p:nvSpPr>
          <p:cNvPr id="3" name="Espace réservé du numéro de diapositive 2"/>
          <p:cNvSpPr>
            <a:spLocks noGrp="1"/>
          </p:cNvSpPr>
          <p:nvPr>
            <p:ph type="sldNum" sz="quarter" idx="12"/>
          </p:nvPr>
        </p:nvSpPr>
        <p:spPr/>
        <p:txBody>
          <a:bodyPr/>
          <a:lstStyle/>
          <a:p>
            <a:pPr marL="0" indent="0" defTabSz="914400" hangingPunct="1">
              <a:lnSpc>
                <a:spcPct val="100000"/>
              </a:lnSpc>
              <a:spcBef>
                <a:spcPts val="0"/>
              </a:spcBef>
              <a:buSzTx/>
              <a:buNone/>
            </a:pPr>
            <a:fld id="{A29100DB-461A-A443-B660-7C1355EFFE50}" type="slidenum">
              <a:rPr lang="fr-FR" kern="1200"/>
              <a:pPr marL="0" indent="0" defTabSz="914400" hangingPunct="1">
                <a:lnSpc>
                  <a:spcPct val="100000"/>
                </a:lnSpc>
                <a:spcBef>
                  <a:spcPts val="0"/>
                </a:spcBef>
                <a:buSzTx/>
                <a:buNone/>
              </a:pPr>
              <a:t>40</a:t>
            </a:fld>
            <a:endParaRPr lang="fr-FR" kern="1200" dirty="0"/>
          </a:p>
        </p:txBody>
      </p:sp>
      <p:pic>
        <p:nvPicPr>
          <p:cNvPr id="6" name="Image 5"/>
          <p:cNvPicPr>
            <a:picLocks noChangeAspect="1"/>
          </p:cNvPicPr>
          <p:nvPr/>
        </p:nvPicPr>
        <p:blipFill>
          <a:blip r:embed="rId2"/>
          <a:stretch>
            <a:fillRect/>
          </a:stretch>
        </p:blipFill>
        <p:spPr>
          <a:xfrm>
            <a:off x="52754" y="4691836"/>
            <a:ext cx="24219744" cy="2656692"/>
          </a:xfrm>
          <a:prstGeom prst="rect">
            <a:avLst/>
          </a:prstGeom>
        </p:spPr>
      </p:pic>
    </p:spTree>
    <p:extLst>
      <p:ext uri="{BB962C8B-B14F-4D97-AF65-F5344CB8AC3E}">
        <p14:creationId xmlns:p14="http://schemas.microsoft.com/office/powerpoint/2010/main" val="2234899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Résumé sur l’évolution des techniques :</a:t>
            </a:r>
          </a:p>
        </p:txBody>
      </p:sp>
      <p:sp>
        <p:nvSpPr>
          <p:cNvPr id="3" name="Sous-titre 2"/>
          <p:cNvSpPr>
            <a:spLocks noGrp="1"/>
          </p:cNvSpPr>
          <p:nvPr>
            <p:ph type="subTitle" idx="1"/>
          </p:nvPr>
        </p:nvSpPr>
        <p:spPr>
          <a:xfrm>
            <a:off x="474786" y="3024951"/>
            <a:ext cx="23314720" cy="8246786"/>
          </a:xfrm>
        </p:spPr>
        <p:txBody>
          <a:bodyPr/>
          <a:lstStyle/>
          <a:p>
            <a:r>
              <a:rPr lang="fr-FR" dirty="0"/>
              <a:t>2006 : </a:t>
            </a:r>
            <a:r>
              <a:rPr lang="fr-FR" dirty="0">
                <a:solidFill>
                  <a:srgbClr val="FF0000"/>
                </a:solidFill>
              </a:rPr>
              <a:t>création du centre de référence de la maladie de </a:t>
            </a:r>
            <a:r>
              <a:rPr lang="fr-FR" dirty="0" err="1">
                <a:solidFill>
                  <a:srgbClr val="FF0000"/>
                </a:solidFill>
              </a:rPr>
              <a:t>Willebrand</a:t>
            </a:r>
            <a:endParaRPr lang="fr-FR" dirty="0">
              <a:solidFill>
                <a:srgbClr val="FF0000"/>
              </a:solidFill>
            </a:endParaRPr>
          </a:p>
          <a:p>
            <a:pPr lvl="1"/>
            <a:r>
              <a:rPr lang="fr-FR" dirty="0">
                <a:solidFill>
                  <a:srgbClr val="FFC000"/>
                </a:solidFill>
              </a:rPr>
              <a:t>séquençage Sanger </a:t>
            </a:r>
            <a:r>
              <a:rPr lang="fr-FR" dirty="0">
                <a:solidFill>
                  <a:srgbClr val="00B050"/>
                </a:solidFill>
              </a:rPr>
              <a:t>exon par exon</a:t>
            </a:r>
          </a:p>
          <a:p>
            <a:pPr lvl="1"/>
            <a:r>
              <a:rPr lang="fr-FR" dirty="0">
                <a:solidFill>
                  <a:srgbClr val="FFC000"/>
                </a:solidFill>
              </a:rPr>
              <a:t>MLPA</a:t>
            </a:r>
            <a:r>
              <a:rPr lang="fr-FR" dirty="0"/>
              <a:t> (</a:t>
            </a:r>
            <a:r>
              <a:rPr lang="fr-FR" i="1" dirty="0"/>
              <a:t>Multiplex </a:t>
            </a:r>
            <a:r>
              <a:rPr lang="fr-FR" i="1" dirty="0" err="1"/>
              <a:t>Ligation-dependent</a:t>
            </a:r>
            <a:r>
              <a:rPr lang="fr-FR" i="1" dirty="0"/>
              <a:t> Probe Amplification</a:t>
            </a:r>
            <a:r>
              <a:rPr lang="fr-FR" dirty="0"/>
              <a:t>) </a:t>
            </a:r>
            <a:r>
              <a:rPr lang="fr-FR" dirty="0">
                <a:solidFill>
                  <a:srgbClr val="00B050"/>
                </a:solidFill>
              </a:rPr>
              <a:t>pour détecter les grandes délétions/duplications</a:t>
            </a:r>
          </a:p>
          <a:p>
            <a:pPr lvl="1"/>
            <a:endParaRPr lang="fr-FR" dirty="0">
              <a:solidFill>
                <a:srgbClr val="00B050"/>
              </a:solidFill>
            </a:endParaRPr>
          </a:p>
          <a:p>
            <a:r>
              <a:rPr lang="fr-FR" dirty="0"/>
              <a:t>2013 : </a:t>
            </a:r>
            <a:r>
              <a:rPr lang="fr-FR" dirty="0">
                <a:solidFill>
                  <a:srgbClr val="FFC000"/>
                </a:solidFill>
              </a:rPr>
              <a:t>Séquençage haut débit (SHD) </a:t>
            </a:r>
            <a:r>
              <a:rPr lang="fr-FR" dirty="0"/>
              <a:t>ou séquençage nouvelle génération (NGS)</a:t>
            </a:r>
          </a:p>
          <a:p>
            <a:pPr lvl="1"/>
            <a:r>
              <a:rPr lang="fr-FR" dirty="0">
                <a:solidFill>
                  <a:srgbClr val="00B050"/>
                </a:solidFill>
              </a:rPr>
              <a:t>Séquençage en une fois des 52 exons et recherche des grandes délétions /duplications</a:t>
            </a:r>
          </a:p>
          <a:p>
            <a:pPr lvl="1"/>
            <a:endParaRPr lang="fr-FR" dirty="0">
              <a:solidFill>
                <a:srgbClr val="00B050"/>
              </a:solidFill>
            </a:endParaRPr>
          </a:p>
          <a:p>
            <a:r>
              <a:rPr lang="fr-FR" dirty="0"/>
              <a:t>2023 : </a:t>
            </a:r>
            <a:r>
              <a:rPr lang="fr-FR" dirty="0">
                <a:solidFill>
                  <a:srgbClr val="FFC000"/>
                </a:solidFill>
              </a:rPr>
              <a:t>Séquençage haut débit (SHD) </a:t>
            </a:r>
            <a:endParaRPr lang="fr-FR" dirty="0"/>
          </a:p>
          <a:p>
            <a:pPr lvl="1"/>
            <a:r>
              <a:rPr lang="fr-FR" dirty="0">
                <a:solidFill>
                  <a:srgbClr val="00B050"/>
                </a:solidFill>
              </a:rPr>
              <a:t>Séquençage des 52 exons </a:t>
            </a:r>
            <a:r>
              <a:rPr lang="fr-FR" b="1" dirty="0">
                <a:solidFill>
                  <a:srgbClr val="00B050"/>
                </a:solidFill>
              </a:rPr>
              <a:t>+ introns </a:t>
            </a:r>
            <a:r>
              <a:rPr lang="fr-FR" dirty="0">
                <a:solidFill>
                  <a:srgbClr val="00B050"/>
                </a:solidFill>
              </a:rPr>
              <a:t>et recherche des grandes délétions /duplications</a:t>
            </a:r>
          </a:p>
          <a:p>
            <a:pPr lvl="1"/>
            <a:endParaRPr lang="fr-FR" dirty="0">
              <a:solidFill>
                <a:srgbClr val="00B050"/>
              </a:solidFill>
            </a:endParaRPr>
          </a:p>
          <a:p>
            <a:r>
              <a:rPr lang="fr-FR" dirty="0"/>
              <a:t>2025 : </a:t>
            </a:r>
            <a:r>
              <a:rPr lang="fr-FR" dirty="0">
                <a:solidFill>
                  <a:srgbClr val="FFC000"/>
                </a:solidFill>
              </a:rPr>
              <a:t>étude de l’expression du gène VWF</a:t>
            </a:r>
          </a:p>
          <a:p>
            <a:endParaRPr lang="fr-FR" dirty="0">
              <a:solidFill>
                <a:srgbClr val="FFC000"/>
              </a:solidFill>
            </a:endParaRPr>
          </a:p>
          <a:p>
            <a:endParaRPr lang="fr-FR" dirty="0">
              <a:solidFill>
                <a:srgbClr val="FFC000"/>
              </a:solidFill>
            </a:endParaRPr>
          </a:p>
          <a:p>
            <a:r>
              <a:rPr lang="fr-FR" dirty="0"/>
              <a:t>Plus de 80% variants de séquence trouvés correspondent aux phénotypes des patients inclus au CRMW </a:t>
            </a:r>
          </a:p>
          <a:p>
            <a:endParaRPr lang="fr-FR" dirty="0"/>
          </a:p>
          <a:p>
            <a:r>
              <a:rPr lang="fr-FR" dirty="0"/>
              <a:t>les 20% sans variant de séquence retrouvés sont pour la plupart des VWD limites</a:t>
            </a:r>
          </a:p>
          <a:p>
            <a:endParaRPr lang="fr-FR" dirty="0"/>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41</a:t>
            </a:fld>
            <a:endParaRPr lang="fr-FR" kern="1200" dirty="0"/>
          </a:p>
        </p:txBody>
      </p:sp>
    </p:spTree>
    <p:extLst>
      <p:ext uri="{BB962C8B-B14F-4D97-AF65-F5344CB8AC3E}">
        <p14:creationId xmlns:p14="http://schemas.microsoft.com/office/powerpoint/2010/main" val="199344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31712" y="1370489"/>
            <a:ext cx="21023488" cy="1365698"/>
          </a:xfrm>
        </p:spPr>
        <p:txBody>
          <a:bodyPr/>
          <a:lstStyle/>
          <a:p>
            <a:r>
              <a:rPr lang="fr-FR" dirty="0"/>
              <a:t>Qu’est ce qui nous embête le plus actuellement ?</a:t>
            </a:r>
            <a:br>
              <a:rPr lang="fr-FR" dirty="0"/>
            </a:br>
            <a:r>
              <a:rPr lang="fr-FR" dirty="0"/>
              <a:t>Et qu’elles sont les pistes pour y répondre ?</a:t>
            </a:r>
          </a:p>
        </p:txBody>
      </p:sp>
      <p:sp>
        <p:nvSpPr>
          <p:cNvPr id="3" name="Sous-titre 2"/>
          <p:cNvSpPr>
            <a:spLocks noGrp="1"/>
          </p:cNvSpPr>
          <p:nvPr>
            <p:ph type="subTitle" idx="1"/>
          </p:nvPr>
        </p:nvSpPr>
        <p:spPr>
          <a:xfrm>
            <a:off x="1531712" y="5170278"/>
            <a:ext cx="21023488" cy="6646584"/>
          </a:xfrm>
        </p:spPr>
        <p:txBody>
          <a:bodyPr/>
          <a:lstStyle/>
          <a:p>
            <a:pPr indent="0">
              <a:buNone/>
            </a:pPr>
            <a:endParaRPr lang="fr-FR" dirty="0"/>
          </a:p>
          <a:p>
            <a:endParaRPr lang="fr-FR" b="1" dirty="0"/>
          </a:p>
          <a:p>
            <a:r>
              <a:rPr lang="fr-FR" b="1" dirty="0"/>
              <a:t> Interprétation : </a:t>
            </a:r>
          </a:p>
          <a:p>
            <a:pPr lvl="1"/>
            <a:r>
              <a:rPr lang="fr-FR" b="1" dirty="0"/>
              <a:t>les variant de signification incertaine (ACMG 3), </a:t>
            </a:r>
            <a:r>
              <a:rPr lang="fr-FR" dirty="0"/>
              <a:t>environ 25% des </a:t>
            </a:r>
            <a:r>
              <a:rPr lang="fr-FR" dirty="0" err="1"/>
              <a:t>variants</a:t>
            </a:r>
            <a:r>
              <a:rPr lang="fr-FR" dirty="0"/>
              <a:t> rendus </a:t>
            </a:r>
          </a:p>
          <a:p>
            <a:pPr indent="0">
              <a:buNone/>
            </a:pPr>
            <a:r>
              <a:rPr lang="fr-FR" dirty="0"/>
              <a:t>-&gt;ségrégation familiale, autres familles, expression </a:t>
            </a:r>
            <a:r>
              <a:rPr lang="fr-FR" i="1" dirty="0"/>
              <a:t>in vivo </a:t>
            </a:r>
            <a:r>
              <a:rPr lang="fr-FR" dirty="0"/>
              <a:t>(</a:t>
            </a:r>
            <a:r>
              <a:rPr lang="fr-FR" i="1" dirty="0"/>
              <a:t>M. Daniel</a:t>
            </a:r>
            <a:r>
              <a:rPr lang="fr-FR" dirty="0"/>
              <a:t>, Lille)</a:t>
            </a:r>
          </a:p>
          <a:p>
            <a:pPr indent="0">
              <a:buNone/>
            </a:pPr>
            <a:endParaRPr lang="fr-FR" dirty="0"/>
          </a:p>
          <a:p>
            <a:r>
              <a:rPr lang="fr-FR" b="1" dirty="0"/>
              <a:t>Technique : </a:t>
            </a:r>
          </a:p>
          <a:p>
            <a:pPr lvl="1"/>
            <a:r>
              <a:rPr lang="fr-FR" b="1" dirty="0"/>
              <a:t>Séquences répétées </a:t>
            </a:r>
            <a:r>
              <a:rPr lang="fr-FR" dirty="0"/>
              <a:t>( hot spots des insertions/délétions/duplications)</a:t>
            </a:r>
          </a:p>
          <a:p>
            <a:pPr indent="0">
              <a:buNone/>
            </a:pPr>
            <a:r>
              <a:rPr lang="fr-FR" dirty="0"/>
              <a:t>-&gt; Séquençage Haut Débit long fragments (en cours de mise au point à Nantes).</a:t>
            </a:r>
          </a:p>
          <a:p>
            <a:pPr indent="0">
              <a:buNone/>
            </a:pPr>
            <a:endParaRPr lang="fr-FR" dirty="0"/>
          </a:p>
          <a:p>
            <a:pPr indent="0">
              <a:buNone/>
            </a:pPr>
            <a:endParaRPr lang="fr-FR" dirty="0"/>
          </a:p>
          <a:p>
            <a:pPr lvl="1"/>
            <a:r>
              <a:rPr lang="fr-FR" b="1" dirty="0"/>
              <a:t>Variants </a:t>
            </a:r>
            <a:r>
              <a:rPr lang="fr-FR" b="1" dirty="0" err="1"/>
              <a:t>introniques</a:t>
            </a:r>
            <a:r>
              <a:rPr lang="fr-FR" b="1" dirty="0"/>
              <a:t> profonds et étude de l’ARN </a:t>
            </a:r>
          </a:p>
          <a:p>
            <a:pPr indent="0">
              <a:buNone/>
            </a:pPr>
            <a:r>
              <a:rPr lang="fr-FR" b="1" dirty="0"/>
              <a:t>-&gt;étude de l’expression </a:t>
            </a:r>
            <a:r>
              <a:rPr lang="fr-FR" dirty="0"/>
              <a:t>du gène VWF.</a:t>
            </a:r>
            <a:r>
              <a:rPr lang="fr-FR" b="1" dirty="0"/>
              <a:t> </a:t>
            </a:r>
          </a:p>
          <a:p>
            <a:endParaRPr lang="fr-FR" b="1" dirty="0"/>
          </a:p>
          <a:p>
            <a:endParaRPr lang="fr-FR" dirty="0"/>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42</a:t>
            </a:fld>
            <a:endParaRPr lang="fr-FR" kern="1200" dirty="0"/>
          </a:p>
        </p:txBody>
      </p:sp>
    </p:spTree>
    <p:extLst>
      <p:ext uri="{BB962C8B-B14F-4D97-AF65-F5344CB8AC3E}">
        <p14:creationId xmlns:p14="http://schemas.microsoft.com/office/powerpoint/2010/main" val="3509653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31712" y="2339154"/>
            <a:ext cx="21023488" cy="3856892"/>
          </a:xfrm>
        </p:spPr>
        <p:txBody>
          <a:bodyPr/>
          <a:lstStyle/>
          <a:p>
            <a:pPr indent="0">
              <a:buNone/>
            </a:pPr>
            <a:r>
              <a:rPr lang="fr-FR" sz="2800" dirty="0"/>
              <a:t>International Journal of </a:t>
            </a:r>
            <a:r>
              <a:rPr lang="fr-FR" sz="2800" dirty="0" err="1"/>
              <a:t>Molecular</a:t>
            </a:r>
            <a:r>
              <a:rPr lang="fr-FR" sz="2800" dirty="0"/>
              <a:t> Sciences 2022 :</a:t>
            </a:r>
          </a:p>
          <a:p>
            <a:pPr indent="0">
              <a:buNone/>
            </a:pPr>
            <a:r>
              <a:rPr lang="fr-FR" dirty="0"/>
              <a:t>A </a:t>
            </a:r>
            <a:r>
              <a:rPr lang="fr-FR" dirty="0" err="1"/>
              <a:t>Homozygous</a:t>
            </a:r>
            <a:r>
              <a:rPr lang="fr-FR" dirty="0"/>
              <a:t> </a:t>
            </a:r>
            <a:r>
              <a:rPr lang="fr-FR" dirty="0" err="1"/>
              <a:t>Deep</a:t>
            </a:r>
            <a:r>
              <a:rPr lang="fr-FR" dirty="0"/>
              <a:t> </a:t>
            </a:r>
            <a:r>
              <a:rPr lang="fr-FR" dirty="0" err="1"/>
              <a:t>Intronic</a:t>
            </a:r>
            <a:r>
              <a:rPr lang="fr-FR" dirty="0"/>
              <a:t> Variant Causes Von </a:t>
            </a:r>
            <a:r>
              <a:rPr lang="fr-FR" dirty="0" err="1"/>
              <a:t>Willebrand</a:t>
            </a:r>
            <a:r>
              <a:rPr lang="fr-FR" dirty="0"/>
              <a:t> Factor </a:t>
            </a:r>
          </a:p>
          <a:p>
            <a:pPr indent="0">
              <a:buNone/>
            </a:pPr>
            <a:r>
              <a:rPr lang="fr-FR" dirty="0" err="1"/>
              <a:t>Deficiency</a:t>
            </a:r>
            <a:r>
              <a:rPr lang="fr-FR" dirty="0"/>
              <a:t> and </a:t>
            </a:r>
            <a:r>
              <a:rPr lang="fr-FR" dirty="0" err="1"/>
              <a:t>Lack</a:t>
            </a:r>
            <a:r>
              <a:rPr lang="fr-FR" dirty="0"/>
              <a:t> of </a:t>
            </a:r>
            <a:r>
              <a:rPr lang="fr-FR" dirty="0" err="1"/>
              <a:t>Endothelial</a:t>
            </a:r>
            <a:r>
              <a:rPr lang="fr-FR" dirty="0"/>
              <a:t>- </a:t>
            </a:r>
            <a:r>
              <a:rPr lang="fr-FR" dirty="0" err="1"/>
              <a:t>Specific</a:t>
            </a:r>
            <a:r>
              <a:rPr lang="fr-FR" dirty="0"/>
              <a:t> </a:t>
            </a:r>
            <a:r>
              <a:rPr lang="fr-FR" dirty="0" err="1"/>
              <a:t>Secretory</a:t>
            </a:r>
            <a:r>
              <a:rPr lang="fr-FR" dirty="0"/>
              <a:t> Organelles,</a:t>
            </a:r>
          </a:p>
          <a:p>
            <a:pPr indent="0">
              <a:buNone/>
            </a:pPr>
            <a:r>
              <a:rPr lang="fr-FR" dirty="0" err="1"/>
              <a:t>Weibel</a:t>
            </a:r>
            <a:r>
              <a:rPr lang="fr-FR" dirty="0"/>
              <a:t>-Palade Bodies</a:t>
            </a:r>
          </a:p>
          <a:p>
            <a:pPr indent="0">
              <a:buNone/>
            </a:pPr>
            <a:endParaRPr lang="fr-FR" dirty="0"/>
          </a:p>
          <a:p>
            <a:pPr indent="0">
              <a:buNone/>
            </a:pPr>
            <a:r>
              <a:rPr lang="fr-FR" sz="2800" dirty="0" err="1"/>
              <a:t>Yadegari</a:t>
            </a:r>
            <a:r>
              <a:rPr lang="fr-FR" sz="2800" dirty="0"/>
              <a:t>, Jamil, </a:t>
            </a:r>
            <a:r>
              <a:rPr lang="fr-FR" sz="2800" dirty="0" err="1"/>
              <a:t>Marquardt</a:t>
            </a:r>
            <a:r>
              <a:rPr lang="fr-FR" sz="2800" dirty="0"/>
              <a:t> and Oldenburg</a:t>
            </a:r>
          </a:p>
          <a:p>
            <a:pPr indent="0">
              <a:buNone/>
            </a:pPr>
            <a:endParaRPr lang="fr-FR" dirty="0"/>
          </a:p>
          <a:p>
            <a:pPr indent="0">
              <a:buNone/>
            </a:pPr>
            <a:r>
              <a:rPr lang="fr-FR" b="1" dirty="0"/>
              <a:t>c.997 +118T&gt; G dans l’intron 8</a:t>
            </a:r>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43</a:t>
            </a:fld>
            <a:endParaRPr lang="fr-FR" kern="1200" dirty="0"/>
          </a:p>
        </p:txBody>
      </p:sp>
      <p:pic>
        <p:nvPicPr>
          <p:cNvPr id="5" name="Espace réservé du contenu 3"/>
          <p:cNvPicPr>
            <a:picLocks noChangeAspect="1"/>
          </p:cNvPicPr>
          <p:nvPr/>
        </p:nvPicPr>
        <p:blipFill>
          <a:blip r:embed="rId2"/>
          <a:stretch>
            <a:fillRect/>
          </a:stretch>
        </p:blipFill>
        <p:spPr>
          <a:xfrm>
            <a:off x="4022132" y="6303140"/>
            <a:ext cx="16042648" cy="6302468"/>
          </a:xfrm>
          <a:prstGeom prst="rect">
            <a:avLst/>
          </a:prstGeom>
        </p:spPr>
      </p:pic>
    </p:spTree>
    <p:extLst>
      <p:ext uri="{BB962C8B-B14F-4D97-AF65-F5344CB8AC3E}">
        <p14:creationId xmlns:p14="http://schemas.microsoft.com/office/powerpoint/2010/main" val="1426288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 Sélection des </a:t>
            </a:r>
            <a:r>
              <a:rPr lang="fr-FR" dirty="0" err="1"/>
              <a:t>variants</a:t>
            </a:r>
            <a:r>
              <a:rPr lang="fr-FR" dirty="0"/>
              <a:t> d’intérêt grâce aux outils de prédictions</a:t>
            </a:r>
          </a:p>
        </p:txBody>
      </p:sp>
      <p:sp>
        <p:nvSpPr>
          <p:cNvPr id="3" name="Sous-titre 2"/>
          <p:cNvSpPr>
            <a:spLocks noGrp="1"/>
          </p:cNvSpPr>
          <p:nvPr>
            <p:ph type="subTitle" idx="1"/>
          </p:nvPr>
        </p:nvSpPr>
        <p:spPr/>
        <p:txBody>
          <a:bodyPr/>
          <a:lstStyle/>
          <a:p>
            <a:pPr indent="0">
              <a:buNone/>
            </a:pPr>
            <a:r>
              <a:rPr lang="fr-FR" dirty="0"/>
              <a:t>Ex </a:t>
            </a:r>
            <a:r>
              <a:rPr lang="fr-FR" dirty="0" err="1"/>
              <a:t>Splice</a:t>
            </a:r>
            <a:r>
              <a:rPr lang="fr-FR" dirty="0"/>
              <a:t> Al </a:t>
            </a:r>
            <a:r>
              <a:rPr lang="fr-FR" dirty="0" err="1"/>
              <a:t>visual</a:t>
            </a:r>
            <a:r>
              <a:rPr lang="fr-FR" dirty="0"/>
              <a:t> : </a:t>
            </a:r>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44</a:t>
            </a:fld>
            <a:endParaRPr lang="fr-FR" kern="1200" dirty="0"/>
          </a:p>
        </p:txBody>
      </p:sp>
      <p:pic>
        <p:nvPicPr>
          <p:cNvPr id="5" name="Espace réservé du contenu 3"/>
          <p:cNvPicPr>
            <a:picLocks noChangeAspect="1"/>
          </p:cNvPicPr>
          <p:nvPr/>
        </p:nvPicPr>
        <p:blipFill>
          <a:blip r:embed="rId2"/>
          <a:stretch>
            <a:fillRect/>
          </a:stretch>
        </p:blipFill>
        <p:spPr>
          <a:xfrm>
            <a:off x="1676400" y="5507711"/>
            <a:ext cx="21031200" cy="4989754"/>
          </a:xfrm>
          <a:prstGeom prst="rect">
            <a:avLst/>
          </a:prstGeom>
        </p:spPr>
      </p:pic>
      <p:grpSp>
        <p:nvGrpSpPr>
          <p:cNvPr id="7" name="Groupe 6"/>
          <p:cNvGrpSpPr/>
          <p:nvPr/>
        </p:nvGrpSpPr>
        <p:grpSpPr>
          <a:xfrm>
            <a:off x="3879156" y="4182690"/>
            <a:ext cx="3262624" cy="3186108"/>
            <a:chOff x="1939578" y="2091345"/>
            <a:chExt cx="1631312" cy="1593054"/>
          </a:xfrm>
        </p:grpSpPr>
        <p:sp>
          <p:nvSpPr>
            <p:cNvPr id="8" name="ZoneTexte 7"/>
            <p:cNvSpPr txBox="1"/>
            <p:nvPr/>
          </p:nvSpPr>
          <p:spPr>
            <a:xfrm>
              <a:off x="1939578" y="2091345"/>
              <a:ext cx="1631312" cy="323166"/>
            </a:xfrm>
            <a:prstGeom prst="rect">
              <a:avLst/>
            </a:prstGeom>
            <a:noFill/>
          </p:spPr>
          <p:txBody>
            <a:bodyPr wrap="none" rtlCol="0">
              <a:spAutoFit/>
            </a:bodyPr>
            <a:lstStyle/>
            <a:p>
              <a:pPr marL="0" indent="0" defTabSz="914400" hangingPunct="1">
                <a:lnSpc>
                  <a:spcPct val="100000"/>
                </a:lnSpc>
                <a:spcBef>
                  <a:spcPts val="0"/>
                </a:spcBef>
                <a:buSzTx/>
                <a:buNone/>
              </a:pPr>
              <a:r>
                <a:rPr lang="de-DE" sz="3600" b="1" kern="1200" dirty="0">
                  <a:solidFill>
                    <a:srgbClr val="FF00FF"/>
                  </a:solidFill>
                  <a:latin typeface="Arial" panose="020B0604020202020204" pitchFamily="34" charset="0"/>
                  <a:cs typeface="Arial" panose="020B0604020202020204" pitchFamily="34" charset="0"/>
                </a:rPr>
                <a:t>c.997+118T&gt;G</a:t>
              </a:r>
              <a:endParaRPr lang="fr-FR" sz="3600" kern="1200" dirty="0">
                <a:solidFill>
                  <a:srgbClr val="FF00FF"/>
                </a:solidFill>
                <a:latin typeface="Calibri"/>
              </a:endParaRPr>
            </a:p>
          </p:txBody>
        </p:sp>
        <p:cxnSp>
          <p:nvCxnSpPr>
            <p:cNvPr id="9" name="Connecteur droit avec flèche 8"/>
            <p:cNvCxnSpPr>
              <a:stCxn id="8" idx="2"/>
            </p:cNvCxnSpPr>
            <p:nvPr/>
          </p:nvCxnSpPr>
          <p:spPr>
            <a:xfrm>
              <a:off x="2755234" y="2414511"/>
              <a:ext cx="46151" cy="1269888"/>
            </a:xfrm>
            <a:prstGeom prst="straightConnector1">
              <a:avLst/>
            </a:prstGeom>
            <a:ln w="5715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ZoneTexte 15"/>
          <p:cNvSpPr txBox="1"/>
          <p:nvPr/>
        </p:nvSpPr>
        <p:spPr>
          <a:xfrm>
            <a:off x="15434685" y="2642144"/>
            <a:ext cx="4288097" cy="1754326"/>
          </a:xfrm>
          <a:prstGeom prst="rect">
            <a:avLst/>
          </a:prstGeom>
          <a:noFill/>
        </p:spPr>
        <p:txBody>
          <a:bodyPr wrap="none" rtlCol="0">
            <a:spAutoFit/>
          </a:bodyPr>
          <a:lstStyle/>
          <a:p>
            <a:pPr marL="0" indent="0" algn="ctr" defTabSz="914400" hangingPunct="1">
              <a:lnSpc>
                <a:spcPct val="100000"/>
              </a:lnSpc>
              <a:spcBef>
                <a:spcPts val="0"/>
              </a:spcBef>
              <a:buSzTx/>
              <a:buNone/>
            </a:pPr>
            <a:r>
              <a:rPr lang="fr-FR" sz="3600" kern="1200" dirty="0">
                <a:ln>
                  <a:solidFill>
                    <a:srgbClr val="00B0F0"/>
                  </a:solidFill>
                </a:ln>
                <a:solidFill>
                  <a:prstClr val="black"/>
                </a:solidFill>
                <a:latin typeface="Calibri"/>
              </a:rPr>
              <a:t>diminution d’un site</a:t>
            </a:r>
          </a:p>
          <a:p>
            <a:pPr marL="0" indent="0" algn="ctr" defTabSz="914400" hangingPunct="1">
              <a:lnSpc>
                <a:spcPct val="100000"/>
              </a:lnSpc>
              <a:spcBef>
                <a:spcPts val="0"/>
              </a:spcBef>
              <a:buSzTx/>
              <a:buNone/>
            </a:pPr>
            <a:r>
              <a:rPr lang="fr-FR" sz="3600" kern="1200" dirty="0">
                <a:ln>
                  <a:solidFill>
                    <a:srgbClr val="00B0F0"/>
                  </a:solidFill>
                </a:ln>
                <a:solidFill>
                  <a:prstClr val="black"/>
                </a:solidFill>
                <a:latin typeface="Calibri"/>
              </a:rPr>
              <a:t> accepteur d’épissage </a:t>
            </a:r>
          </a:p>
          <a:p>
            <a:pPr marL="0" indent="0" algn="ctr" defTabSz="914400" hangingPunct="1">
              <a:lnSpc>
                <a:spcPct val="100000"/>
              </a:lnSpc>
              <a:spcBef>
                <a:spcPts val="0"/>
              </a:spcBef>
              <a:buSzTx/>
              <a:buNone/>
            </a:pPr>
            <a:r>
              <a:rPr lang="fr-FR" sz="3600" kern="1200" dirty="0">
                <a:ln>
                  <a:solidFill>
                    <a:srgbClr val="00B0F0"/>
                  </a:solidFill>
                </a:ln>
                <a:solidFill>
                  <a:prstClr val="black"/>
                </a:solidFill>
                <a:latin typeface="Calibri"/>
              </a:rPr>
              <a:t>(AL)0,10</a:t>
            </a:r>
          </a:p>
        </p:txBody>
      </p:sp>
      <p:cxnSp>
        <p:nvCxnSpPr>
          <p:cNvPr id="17" name="Connecteur droit avec flèche 16"/>
          <p:cNvCxnSpPr/>
          <p:nvPr/>
        </p:nvCxnSpPr>
        <p:spPr>
          <a:xfrm>
            <a:off x="19038956" y="4430937"/>
            <a:ext cx="1566680" cy="372985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481861" y="11083820"/>
            <a:ext cx="4027385" cy="1754326"/>
          </a:xfrm>
          <a:prstGeom prst="rect">
            <a:avLst/>
          </a:prstGeom>
          <a:noFill/>
        </p:spPr>
        <p:txBody>
          <a:bodyPr wrap="none" rtlCol="0">
            <a:spAutoFit/>
          </a:bodyPr>
          <a:lstStyle/>
          <a:p>
            <a:pPr marL="0" indent="0" algn="ctr" defTabSz="914400" hangingPunct="1">
              <a:lnSpc>
                <a:spcPct val="100000"/>
              </a:lnSpc>
              <a:spcBef>
                <a:spcPts val="0"/>
              </a:spcBef>
              <a:buSzTx/>
              <a:buNone/>
            </a:pPr>
            <a:r>
              <a:rPr lang="fr-FR" sz="3600" kern="1200" dirty="0">
                <a:ln>
                  <a:solidFill>
                    <a:srgbClr val="00B0F0"/>
                  </a:solidFill>
                </a:ln>
                <a:solidFill>
                  <a:prstClr val="black"/>
                </a:solidFill>
                <a:latin typeface="Calibri"/>
              </a:rPr>
              <a:t>Création d’un site</a:t>
            </a:r>
          </a:p>
          <a:p>
            <a:pPr marL="0" indent="0" algn="ctr" defTabSz="914400" hangingPunct="1">
              <a:lnSpc>
                <a:spcPct val="100000"/>
              </a:lnSpc>
              <a:spcBef>
                <a:spcPts val="0"/>
              </a:spcBef>
              <a:buSzTx/>
              <a:buNone/>
            </a:pPr>
            <a:r>
              <a:rPr lang="fr-FR" sz="3600" kern="1200" dirty="0">
                <a:ln>
                  <a:solidFill>
                    <a:srgbClr val="00B0F0"/>
                  </a:solidFill>
                </a:ln>
                <a:solidFill>
                  <a:prstClr val="black"/>
                </a:solidFill>
                <a:latin typeface="Calibri"/>
              </a:rPr>
              <a:t> donneur d’épissage </a:t>
            </a:r>
          </a:p>
          <a:p>
            <a:pPr marL="0" indent="0" algn="ctr" defTabSz="914400" hangingPunct="1">
              <a:lnSpc>
                <a:spcPct val="100000"/>
              </a:lnSpc>
              <a:spcBef>
                <a:spcPts val="0"/>
              </a:spcBef>
              <a:buSzTx/>
              <a:buNone/>
            </a:pPr>
            <a:r>
              <a:rPr lang="fr-FR" sz="3600" kern="1200" dirty="0">
                <a:ln>
                  <a:solidFill>
                    <a:srgbClr val="00B0F0"/>
                  </a:solidFill>
                </a:ln>
                <a:solidFill>
                  <a:prstClr val="black"/>
                </a:solidFill>
                <a:latin typeface="Calibri"/>
              </a:rPr>
              <a:t>(DG)0,95</a:t>
            </a:r>
          </a:p>
        </p:txBody>
      </p:sp>
      <p:cxnSp>
        <p:nvCxnSpPr>
          <p:cNvPr id="19" name="Connecteur droit avec flèche 18"/>
          <p:cNvCxnSpPr/>
          <p:nvPr/>
        </p:nvCxnSpPr>
        <p:spPr>
          <a:xfrm flipV="1">
            <a:off x="4538750" y="9144000"/>
            <a:ext cx="1280160" cy="242731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Accolade ouvrante 20"/>
          <p:cNvSpPr/>
          <p:nvPr/>
        </p:nvSpPr>
        <p:spPr>
          <a:xfrm rot="16200000">
            <a:off x="10116589" y="4846322"/>
            <a:ext cx="2809702" cy="11405060"/>
          </a:xfrm>
          <a:prstGeom prst="leftBrace">
            <a:avLst>
              <a:gd name="adj1" fmla="val 8333"/>
              <a:gd name="adj2" fmla="val 5276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defTabSz="914400" hangingPunct="1">
              <a:lnSpc>
                <a:spcPct val="100000"/>
              </a:lnSpc>
              <a:spcBef>
                <a:spcPts val="0"/>
              </a:spcBef>
              <a:buSzTx/>
              <a:buNone/>
            </a:pPr>
            <a:endParaRPr lang="fr-FR" sz="3600" kern="1200">
              <a:solidFill>
                <a:prstClr val="black"/>
              </a:solidFill>
              <a:latin typeface="Calibri"/>
            </a:endParaRPr>
          </a:p>
        </p:txBody>
      </p:sp>
      <p:sp>
        <p:nvSpPr>
          <p:cNvPr id="22" name="ZoneTexte 21"/>
          <p:cNvSpPr txBox="1"/>
          <p:nvPr/>
        </p:nvSpPr>
        <p:spPr>
          <a:xfrm>
            <a:off x="9651712" y="12007151"/>
            <a:ext cx="4102790" cy="646331"/>
          </a:xfrm>
          <a:prstGeom prst="rect">
            <a:avLst/>
          </a:prstGeom>
          <a:noFill/>
        </p:spPr>
        <p:txBody>
          <a:bodyPr wrap="none" rtlCol="0">
            <a:spAutoFit/>
          </a:bodyPr>
          <a:lstStyle/>
          <a:p>
            <a:pPr marL="0" indent="0" defTabSz="914400" hangingPunct="1">
              <a:lnSpc>
                <a:spcPct val="100000"/>
              </a:lnSpc>
              <a:spcBef>
                <a:spcPts val="0"/>
              </a:spcBef>
              <a:buSzTx/>
              <a:buNone/>
            </a:pPr>
            <a:r>
              <a:rPr lang="fr-FR" sz="3600" kern="1200" dirty="0">
                <a:solidFill>
                  <a:srgbClr val="FF0000"/>
                </a:solidFill>
                <a:latin typeface="Calibri"/>
              </a:rPr>
              <a:t>rétention d’un intron</a:t>
            </a:r>
          </a:p>
        </p:txBody>
      </p:sp>
      <p:grpSp>
        <p:nvGrpSpPr>
          <p:cNvPr id="23" name="Groupe 22"/>
          <p:cNvGrpSpPr/>
          <p:nvPr/>
        </p:nvGrpSpPr>
        <p:grpSpPr>
          <a:xfrm>
            <a:off x="19159426" y="10175637"/>
            <a:ext cx="3361906" cy="646332"/>
            <a:chOff x="9579713" y="5087818"/>
            <a:chExt cx="1680953" cy="323166"/>
          </a:xfrm>
        </p:grpSpPr>
        <p:sp>
          <p:nvSpPr>
            <p:cNvPr id="24" name="ZoneTexte 23"/>
            <p:cNvSpPr txBox="1"/>
            <p:nvPr/>
          </p:nvSpPr>
          <p:spPr>
            <a:xfrm>
              <a:off x="10603338" y="5087818"/>
              <a:ext cx="657328" cy="323166"/>
            </a:xfrm>
            <a:prstGeom prst="rect">
              <a:avLst/>
            </a:prstGeom>
            <a:noFill/>
          </p:spPr>
          <p:txBody>
            <a:bodyPr wrap="none" rtlCol="0">
              <a:spAutoFit/>
            </a:bodyPr>
            <a:lstStyle/>
            <a:p>
              <a:pPr marL="0" indent="0" defTabSz="914400" hangingPunct="1">
                <a:lnSpc>
                  <a:spcPct val="100000"/>
                </a:lnSpc>
                <a:spcBef>
                  <a:spcPts val="0"/>
                </a:spcBef>
                <a:buSzTx/>
                <a:buNone/>
              </a:pPr>
              <a:r>
                <a:rPr lang="fr-FR" sz="3600" kern="1200" dirty="0">
                  <a:solidFill>
                    <a:srgbClr val="0070C0"/>
                  </a:solidFill>
                  <a:latin typeface="Calibri"/>
                </a:rPr>
                <a:t>exon8</a:t>
              </a:r>
            </a:p>
          </p:txBody>
        </p:sp>
        <p:sp>
          <p:nvSpPr>
            <p:cNvPr id="25" name="ZoneTexte 24"/>
            <p:cNvSpPr txBox="1"/>
            <p:nvPr/>
          </p:nvSpPr>
          <p:spPr>
            <a:xfrm>
              <a:off x="9579713" y="5087818"/>
              <a:ext cx="777361" cy="323166"/>
            </a:xfrm>
            <a:prstGeom prst="rect">
              <a:avLst/>
            </a:prstGeom>
            <a:noFill/>
          </p:spPr>
          <p:txBody>
            <a:bodyPr wrap="none" rtlCol="0">
              <a:spAutoFit/>
            </a:bodyPr>
            <a:lstStyle/>
            <a:p>
              <a:pPr marL="0" indent="0" defTabSz="914400" hangingPunct="1">
                <a:lnSpc>
                  <a:spcPct val="100000"/>
                </a:lnSpc>
                <a:spcBef>
                  <a:spcPts val="0"/>
                </a:spcBef>
                <a:buSzTx/>
                <a:buNone/>
              </a:pPr>
              <a:r>
                <a:rPr lang="fr-FR" sz="3600" kern="1200" dirty="0">
                  <a:solidFill>
                    <a:srgbClr val="0070C0"/>
                  </a:solidFill>
                  <a:latin typeface="Calibri"/>
                </a:rPr>
                <a:t>intron8</a:t>
              </a:r>
            </a:p>
          </p:txBody>
        </p:sp>
      </p:grpSp>
      <p:sp>
        <p:nvSpPr>
          <p:cNvPr id="26" name="ZoneTexte 25"/>
          <p:cNvSpPr txBox="1"/>
          <p:nvPr/>
        </p:nvSpPr>
        <p:spPr>
          <a:xfrm>
            <a:off x="18530595" y="11331136"/>
            <a:ext cx="4559582" cy="1754326"/>
          </a:xfrm>
          <a:prstGeom prst="rect">
            <a:avLst/>
          </a:prstGeom>
          <a:noFill/>
          <a:ln>
            <a:noFill/>
          </a:ln>
        </p:spPr>
        <p:txBody>
          <a:bodyPr wrap="none" rtlCol="0">
            <a:spAutoFit/>
          </a:bodyPr>
          <a:lstStyle/>
          <a:p>
            <a:pPr marL="0" indent="0" algn="ctr" defTabSz="914400" hangingPunct="1">
              <a:lnSpc>
                <a:spcPct val="100000"/>
              </a:lnSpc>
              <a:spcBef>
                <a:spcPts val="0"/>
              </a:spcBef>
              <a:buSzTx/>
              <a:buNone/>
            </a:pPr>
            <a:r>
              <a:rPr lang="fr-FR" sz="3600" kern="1200" dirty="0">
                <a:ln>
                  <a:solidFill>
                    <a:srgbClr val="FFC000"/>
                  </a:solidFill>
                </a:ln>
                <a:solidFill>
                  <a:prstClr val="black"/>
                </a:solidFill>
                <a:latin typeface="Calibri"/>
              </a:rPr>
              <a:t>renforcement d’un site </a:t>
            </a:r>
          </a:p>
          <a:p>
            <a:pPr marL="0" indent="0" algn="ctr" defTabSz="914400" hangingPunct="1">
              <a:lnSpc>
                <a:spcPct val="100000"/>
              </a:lnSpc>
              <a:spcBef>
                <a:spcPts val="0"/>
              </a:spcBef>
              <a:buSzTx/>
              <a:buNone/>
            </a:pPr>
            <a:r>
              <a:rPr lang="fr-FR" sz="3600" kern="1200" dirty="0">
                <a:ln>
                  <a:solidFill>
                    <a:srgbClr val="FFC000"/>
                  </a:solidFill>
                </a:ln>
                <a:solidFill>
                  <a:prstClr val="black"/>
                </a:solidFill>
                <a:latin typeface="Calibri"/>
              </a:rPr>
              <a:t>accepteur d’épissage </a:t>
            </a:r>
          </a:p>
          <a:p>
            <a:pPr marL="0" indent="0" algn="ctr" defTabSz="914400" hangingPunct="1">
              <a:lnSpc>
                <a:spcPct val="100000"/>
              </a:lnSpc>
              <a:spcBef>
                <a:spcPts val="0"/>
              </a:spcBef>
              <a:buSzTx/>
              <a:buNone/>
            </a:pPr>
            <a:r>
              <a:rPr lang="fr-FR" sz="3600" kern="1200" dirty="0">
                <a:ln>
                  <a:solidFill>
                    <a:srgbClr val="FFC000"/>
                  </a:solidFill>
                </a:ln>
                <a:solidFill>
                  <a:prstClr val="black"/>
                </a:solidFill>
                <a:latin typeface="Calibri"/>
              </a:rPr>
              <a:t>(AG)0,52</a:t>
            </a:r>
          </a:p>
        </p:txBody>
      </p:sp>
      <p:cxnSp>
        <p:nvCxnSpPr>
          <p:cNvPr id="27" name="Connecteur droit avec flèche 26"/>
          <p:cNvCxnSpPr/>
          <p:nvPr/>
        </p:nvCxnSpPr>
        <p:spPr>
          <a:xfrm flipH="1" flipV="1">
            <a:off x="17646673" y="8530671"/>
            <a:ext cx="1512754" cy="280046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773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 Étude de l’ARN du </a:t>
            </a:r>
            <a:r>
              <a:rPr lang="fr-FR" i="1" dirty="0"/>
              <a:t>VWF</a:t>
            </a:r>
          </a:p>
        </p:txBody>
      </p:sp>
      <p:sp>
        <p:nvSpPr>
          <p:cNvPr id="3" name="Sous-titre 2"/>
          <p:cNvSpPr>
            <a:spLocks noGrp="1"/>
          </p:cNvSpPr>
          <p:nvPr>
            <p:ph type="subTitle" idx="1"/>
          </p:nvPr>
        </p:nvSpPr>
        <p:spPr>
          <a:xfrm>
            <a:off x="844062" y="4361384"/>
            <a:ext cx="22420384" cy="6031124"/>
          </a:xfrm>
        </p:spPr>
        <p:txBody>
          <a:bodyPr/>
          <a:lstStyle/>
          <a:p>
            <a:r>
              <a:rPr lang="fr-FR" dirty="0"/>
              <a:t>L’expression du gène VWF a lieu dans les mégacaryocytes et l’épithélium endothélial = donc pas dans le sang …. </a:t>
            </a:r>
          </a:p>
          <a:p>
            <a:endParaRPr lang="fr-FR" dirty="0"/>
          </a:p>
          <a:p>
            <a:r>
              <a:rPr lang="fr-FR" dirty="0"/>
              <a:t>Les plaquettes sont issues du mégacaryocyte : elles contiennent de l’ARN </a:t>
            </a:r>
            <a:r>
              <a:rPr lang="fr-FR" i="1" dirty="0"/>
              <a:t>VWF </a:t>
            </a:r>
            <a:r>
              <a:rPr lang="fr-FR" dirty="0"/>
              <a:t>qui provient du cytoplasme du mégacaryocyte</a:t>
            </a:r>
          </a:p>
          <a:p>
            <a:endParaRPr lang="fr-FR" dirty="0"/>
          </a:p>
          <a:p>
            <a:r>
              <a:rPr lang="fr-FR" dirty="0"/>
              <a:t>Mais on ne </a:t>
            </a:r>
            <a:r>
              <a:rPr lang="fr-FR" dirty="0" err="1"/>
              <a:t>ne</a:t>
            </a:r>
            <a:r>
              <a:rPr lang="fr-FR" dirty="0"/>
              <a:t> peut séquencer que les allèles qui ne contiennent pas de signal de terminaison car ils ont été détruits par le NMD (</a:t>
            </a:r>
            <a:r>
              <a:rPr lang="fr-FR" dirty="0" err="1"/>
              <a:t>Nonsens</a:t>
            </a:r>
            <a:r>
              <a:rPr lang="fr-FR" dirty="0"/>
              <a:t> </a:t>
            </a:r>
            <a:r>
              <a:rPr lang="fr-FR" dirty="0" err="1"/>
              <a:t>Mediated</a:t>
            </a:r>
            <a:r>
              <a:rPr lang="fr-FR" dirty="0"/>
              <a:t> </a:t>
            </a:r>
            <a:r>
              <a:rPr lang="fr-FR" dirty="0" err="1"/>
              <a:t>Decay</a:t>
            </a:r>
            <a:r>
              <a:rPr lang="fr-FR" dirty="0"/>
              <a:t>) dans le mégacaryocyte</a:t>
            </a:r>
          </a:p>
          <a:p>
            <a:pPr indent="0">
              <a:buNone/>
            </a:pPr>
            <a:r>
              <a:rPr lang="fr-FR" dirty="0"/>
              <a:t>      -&gt; donc par les plaquettes on a accès qu’aux allèles normaux quand l’autre allèle contient un stop (pour les formes dominantes)</a:t>
            </a:r>
          </a:p>
          <a:p>
            <a:pPr indent="0">
              <a:buNone/>
            </a:pPr>
            <a:endParaRPr lang="fr-FR" dirty="0"/>
          </a:p>
          <a:p>
            <a:pPr marL="571500" indent="-571500"/>
            <a:r>
              <a:rPr lang="fr-FR" dirty="0"/>
              <a:t>Et comme les défauts de l’épissage aboutissent souvent à des codons de terminaison …</a:t>
            </a:r>
          </a:p>
          <a:p>
            <a:pPr indent="0">
              <a:buNone/>
            </a:pPr>
            <a:r>
              <a:rPr lang="fr-FR" dirty="0"/>
              <a:t>        -&gt; rétention d’introns, création de nouvel exon, ….. </a:t>
            </a:r>
          </a:p>
          <a:p>
            <a:pPr indent="0">
              <a:buNone/>
            </a:pPr>
            <a:r>
              <a:rPr lang="fr-FR" dirty="0"/>
              <a:t>        </a:t>
            </a:r>
          </a:p>
          <a:p>
            <a:endParaRPr lang="fr-FR" dirty="0"/>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45</a:t>
            </a:fld>
            <a:endParaRPr lang="fr-FR" kern="1200" dirty="0"/>
          </a:p>
        </p:txBody>
      </p:sp>
    </p:spTree>
    <p:extLst>
      <p:ext uri="{BB962C8B-B14F-4D97-AF65-F5344CB8AC3E}">
        <p14:creationId xmlns:p14="http://schemas.microsoft.com/office/powerpoint/2010/main" val="3729576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 Étude indirecte de l’ARN du </a:t>
            </a:r>
            <a:r>
              <a:rPr lang="fr-FR" i="1" dirty="0"/>
              <a:t>VWF</a:t>
            </a:r>
            <a:endParaRPr lang="fr-FR" dirty="0"/>
          </a:p>
        </p:txBody>
      </p:sp>
      <p:sp>
        <p:nvSpPr>
          <p:cNvPr id="3" name="Sous-titre 2"/>
          <p:cNvSpPr>
            <a:spLocks noGrp="1"/>
          </p:cNvSpPr>
          <p:nvPr>
            <p:ph type="subTitle" idx="1"/>
          </p:nvPr>
        </p:nvSpPr>
        <p:spPr>
          <a:xfrm>
            <a:off x="439616" y="4343799"/>
            <a:ext cx="23349888" cy="5292570"/>
          </a:xfrm>
        </p:spPr>
        <p:txBody>
          <a:bodyPr/>
          <a:lstStyle/>
          <a:p>
            <a:r>
              <a:rPr lang="fr-FR" dirty="0"/>
              <a:t>On peut étudier sur ces ARN de plaquettes la perte d’allèle : ce que l’on trouve dans la littérature jusqu’à présent</a:t>
            </a:r>
          </a:p>
          <a:p>
            <a:pPr indent="0">
              <a:buNone/>
            </a:pPr>
            <a:r>
              <a:rPr lang="fr-FR" sz="2800" dirty="0"/>
              <a:t>	- On observe les variants hétérozygotes sur l’ADN du patient qui après la perte de l’allèle qui comporte un codon de terminaison sont alors 				visibles sur le seul allèle qui subsiste, à l’état «  </a:t>
            </a:r>
            <a:r>
              <a:rPr lang="fr-FR" sz="2800" dirty="0" err="1"/>
              <a:t>hémizygote</a:t>
            </a:r>
            <a:r>
              <a:rPr lang="fr-FR" sz="2800" dirty="0"/>
              <a:t> » </a:t>
            </a:r>
          </a:p>
          <a:p>
            <a:pPr indent="0">
              <a:buNone/>
            </a:pPr>
            <a:r>
              <a:rPr lang="fr-FR" sz="2800" dirty="0"/>
              <a:t>			ou ne sont plus visibles s’ils étaient sur l’allèle avec le codon de terminaison </a:t>
            </a:r>
          </a:p>
          <a:p>
            <a:pPr indent="0">
              <a:buNone/>
            </a:pPr>
            <a:endParaRPr lang="fr-FR" sz="2800" dirty="0"/>
          </a:p>
          <a:p>
            <a:pPr marL="571500" indent="-571500"/>
            <a:r>
              <a:rPr lang="fr-FR" dirty="0"/>
              <a:t>Si le variant d’épissage n’est pas actif à 100% (ce qui est souvent le cas), on peut voir un déséquilibre des pics de séquence du variant</a:t>
            </a:r>
          </a:p>
          <a:p>
            <a:pPr marL="571500" indent="-571500"/>
            <a:endParaRPr lang="fr-FR" dirty="0"/>
          </a:p>
          <a:p>
            <a:pPr marL="571500" indent="-571500"/>
            <a:r>
              <a:rPr lang="fr-FR" b="1" dirty="0"/>
              <a:t>Ça reste des observations indirectes</a:t>
            </a:r>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46</a:t>
            </a:fld>
            <a:endParaRPr lang="fr-FR" kern="1200" dirty="0"/>
          </a:p>
        </p:txBody>
      </p:sp>
    </p:spTree>
    <p:extLst>
      <p:ext uri="{BB962C8B-B14F-4D97-AF65-F5344CB8AC3E}">
        <p14:creationId xmlns:p14="http://schemas.microsoft.com/office/powerpoint/2010/main" val="2103183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 Étude directe de l’ARN du </a:t>
            </a:r>
            <a:r>
              <a:rPr lang="fr-FR" i="1" dirty="0"/>
              <a:t>VWF </a:t>
            </a:r>
          </a:p>
        </p:txBody>
      </p:sp>
      <p:sp>
        <p:nvSpPr>
          <p:cNvPr id="3" name="Sous-titre 2"/>
          <p:cNvSpPr>
            <a:spLocks noGrp="1"/>
          </p:cNvSpPr>
          <p:nvPr>
            <p:ph type="subTitle" idx="1"/>
          </p:nvPr>
        </p:nvSpPr>
        <p:spPr>
          <a:xfrm>
            <a:off x="1531712" y="4115200"/>
            <a:ext cx="21023488" cy="5925616"/>
          </a:xfrm>
        </p:spPr>
        <p:txBody>
          <a:bodyPr/>
          <a:lstStyle/>
          <a:p>
            <a:r>
              <a:rPr lang="fr-FR" dirty="0"/>
              <a:t>Quelles cellules cultiver pour avoir les 2 allèles avec le variant d’intérêt ? </a:t>
            </a:r>
          </a:p>
          <a:p>
            <a:endParaRPr lang="fr-FR" dirty="0"/>
          </a:p>
          <a:p>
            <a:pPr indent="0">
              <a:buNone/>
            </a:pPr>
            <a:r>
              <a:rPr lang="fr-FR" dirty="0"/>
              <a:t>-&gt; </a:t>
            </a:r>
            <a:r>
              <a:rPr lang="fr-FR" b="1" dirty="0"/>
              <a:t>PEC </a:t>
            </a:r>
            <a:r>
              <a:rPr lang="fr-FR" dirty="0"/>
              <a:t>: très peu dans le sang, protocole lourd, le CRMW (Lille) est en train de se rôder à la technique.</a:t>
            </a:r>
          </a:p>
          <a:p>
            <a:pPr indent="0">
              <a:buNone/>
            </a:pPr>
            <a:r>
              <a:rPr lang="fr-FR" dirty="0"/>
              <a:t>-&gt; </a:t>
            </a:r>
            <a:r>
              <a:rPr lang="fr-FR" b="1" dirty="0" err="1"/>
              <a:t>Transactivation</a:t>
            </a:r>
            <a:r>
              <a:rPr lang="fr-FR" b="1" dirty="0"/>
              <a:t> de fibroblastes: </a:t>
            </a:r>
            <a:r>
              <a:rPr lang="fr-FR" dirty="0"/>
              <a:t>changer le promoteur du </a:t>
            </a:r>
            <a:r>
              <a:rPr lang="fr-FR" i="1" dirty="0"/>
              <a:t>VWF</a:t>
            </a:r>
            <a:r>
              <a:rPr lang="fr-FR" dirty="0"/>
              <a:t> par Crispr-Cas9 pour qu’il s’exprime dans les fibroblastes en culture (à tester)</a:t>
            </a:r>
          </a:p>
          <a:p>
            <a:pPr indent="0">
              <a:buNone/>
            </a:pPr>
            <a:endParaRPr lang="fr-FR" b="1" dirty="0"/>
          </a:p>
          <a:p>
            <a:pPr marL="571500" indent="-571500"/>
            <a:r>
              <a:rPr lang="fr-FR" dirty="0"/>
              <a:t>Comment maitriser le NMD? </a:t>
            </a:r>
          </a:p>
          <a:p>
            <a:pPr indent="0">
              <a:buNone/>
            </a:pPr>
            <a:r>
              <a:rPr lang="fr-FR" dirty="0"/>
              <a:t>-&gt; par des cultures avec ou sans </a:t>
            </a:r>
            <a:r>
              <a:rPr lang="fr-FR" b="1" dirty="0" err="1"/>
              <a:t>puromycine</a:t>
            </a:r>
            <a:r>
              <a:rPr lang="fr-FR" b="1" dirty="0"/>
              <a:t> </a:t>
            </a:r>
            <a:r>
              <a:rPr lang="fr-FR" dirty="0"/>
              <a:t>(inhibe le NMD) </a:t>
            </a:r>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47</a:t>
            </a:fld>
            <a:endParaRPr lang="fr-FR" kern="1200" dirty="0"/>
          </a:p>
        </p:txBody>
      </p:sp>
    </p:spTree>
    <p:extLst>
      <p:ext uri="{BB962C8B-B14F-4D97-AF65-F5344CB8AC3E}">
        <p14:creationId xmlns:p14="http://schemas.microsoft.com/office/powerpoint/2010/main" val="4112211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 Outils d’étude de l’ARN du </a:t>
            </a:r>
            <a:r>
              <a:rPr lang="fr-FR" i="1" dirty="0"/>
              <a:t>VWF</a:t>
            </a:r>
          </a:p>
        </p:txBody>
      </p:sp>
      <p:sp>
        <p:nvSpPr>
          <p:cNvPr id="3" name="Sous-titre 2"/>
          <p:cNvSpPr>
            <a:spLocks noGrp="1"/>
          </p:cNvSpPr>
          <p:nvPr>
            <p:ph type="subTitle" idx="1"/>
          </p:nvPr>
        </p:nvSpPr>
        <p:spPr>
          <a:xfrm>
            <a:off x="1531712" y="4291046"/>
            <a:ext cx="21023488" cy="4923292"/>
          </a:xfrm>
        </p:spPr>
        <p:txBody>
          <a:bodyPr/>
          <a:lstStyle/>
          <a:p>
            <a:pPr indent="0">
              <a:buNone/>
            </a:pPr>
            <a:endParaRPr lang="fr-FR" dirty="0"/>
          </a:p>
          <a:p>
            <a:pPr marL="571500" indent="-571500"/>
            <a:r>
              <a:rPr lang="fr-FR" b="1" dirty="0"/>
              <a:t>séquençage Sanger </a:t>
            </a:r>
            <a:r>
              <a:rPr lang="fr-FR" dirty="0"/>
              <a:t>de l’ARN</a:t>
            </a:r>
          </a:p>
          <a:p>
            <a:pPr indent="0">
              <a:buNone/>
            </a:pPr>
            <a:endParaRPr lang="fr-FR" dirty="0"/>
          </a:p>
          <a:p>
            <a:pPr indent="0">
              <a:buNone/>
            </a:pPr>
            <a:endParaRPr lang="fr-FR" dirty="0"/>
          </a:p>
          <a:p>
            <a:pPr marL="571500" indent="-571500"/>
            <a:r>
              <a:rPr lang="fr-FR" b="1" dirty="0" err="1"/>
              <a:t>RNAseq</a:t>
            </a:r>
            <a:r>
              <a:rPr lang="fr-FR" dirty="0"/>
              <a:t> : permet de séquencer rapidement l’ARN sur toute la longueur du </a:t>
            </a:r>
            <a:r>
              <a:rPr lang="fr-FR" i="1" dirty="0"/>
              <a:t>VWF </a:t>
            </a:r>
          </a:p>
          <a:p>
            <a:pPr marL="2011500" lvl="1" indent="-571500"/>
            <a:r>
              <a:rPr lang="fr-FR" dirty="0"/>
              <a:t>sur les 2 types de culture (</a:t>
            </a:r>
            <a:r>
              <a:rPr lang="fr-FR" dirty="0" err="1"/>
              <a:t>puro</a:t>
            </a:r>
            <a:r>
              <a:rPr lang="fr-FR" dirty="0"/>
              <a:t>+/-) pour voir la différence avec ou sans le NMD,</a:t>
            </a:r>
          </a:p>
          <a:p>
            <a:pPr marL="2011500" lvl="1" indent="-571500"/>
            <a:r>
              <a:rPr lang="fr-FR" dirty="0"/>
              <a:t>de visualiser clairement les anomalies d’épissage,</a:t>
            </a:r>
          </a:p>
          <a:p>
            <a:pPr marL="2011500" lvl="1" indent="-571500"/>
            <a:r>
              <a:rPr lang="fr-FR" dirty="0"/>
              <a:t>d’évaluer le pourcentage d’épissage aberrant voire la quantité d’ARNm </a:t>
            </a:r>
            <a:r>
              <a:rPr lang="fr-FR" i="1" dirty="0"/>
              <a:t>VWF </a:t>
            </a:r>
            <a:r>
              <a:rPr lang="fr-FR" dirty="0"/>
              <a:t>exprimée,</a:t>
            </a:r>
          </a:p>
          <a:p>
            <a:pPr marL="2011500" lvl="1" indent="-571500"/>
            <a:r>
              <a:rPr lang="fr-FR" dirty="0"/>
              <a:t>ça peut aussi être un outil pour remonter au variant de séquence à partir du défaut d’épissage</a:t>
            </a:r>
          </a:p>
          <a:p>
            <a:pPr marL="571500" indent="-571500"/>
            <a:endParaRPr lang="fr-FR" dirty="0"/>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48</a:t>
            </a:fld>
            <a:endParaRPr lang="fr-FR" kern="1200" dirty="0"/>
          </a:p>
        </p:txBody>
      </p:sp>
    </p:spTree>
    <p:extLst>
      <p:ext uri="{BB962C8B-B14F-4D97-AF65-F5344CB8AC3E}">
        <p14:creationId xmlns:p14="http://schemas.microsoft.com/office/powerpoint/2010/main" val="982507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Exemple d’un variant c.621+1G&gt;A : </a:t>
            </a:r>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49</a:t>
            </a:fld>
            <a:endParaRPr lang="fr-FR" kern="1200" dirty="0"/>
          </a:p>
        </p:txBody>
      </p:sp>
      <p:pic>
        <p:nvPicPr>
          <p:cNvPr id="5" name="Image 4"/>
          <p:cNvPicPr>
            <a:picLocks noChangeAspect="1"/>
          </p:cNvPicPr>
          <p:nvPr/>
        </p:nvPicPr>
        <p:blipFill>
          <a:blip r:embed="rId2"/>
          <a:stretch>
            <a:fillRect/>
          </a:stretch>
        </p:blipFill>
        <p:spPr>
          <a:xfrm>
            <a:off x="236940" y="4876526"/>
            <a:ext cx="23164800" cy="6028356"/>
          </a:xfrm>
          <a:prstGeom prst="rect">
            <a:avLst/>
          </a:prstGeom>
        </p:spPr>
      </p:pic>
    </p:spTree>
    <p:extLst>
      <p:ext uri="{BB962C8B-B14F-4D97-AF65-F5344CB8AC3E}">
        <p14:creationId xmlns:p14="http://schemas.microsoft.com/office/powerpoint/2010/main" val="1845460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2C5B8905-D995-46F8-847D-7CA01763A043}"/>
              </a:ext>
            </a:extLst>
          </p:cNvPr>
          <p:cNvGrpSpPr/>
          <p:nvPr/>
        </p:nvGrpSpPr>
        <p:grpSpPr>
          <a:xfrm>
            <a:off x="3323069" y="1047753"/>
            <a:ext cx="6259082" cy="2686050"/>
            <a:chOff x="1661533" y="523875"/>
            <a:chExt cx="3129541" cy="1343025"/>
          </a:xfrm>
        </p:grpSpPr>
        <p:sp>
          <p:nvSpPr>
            <p:cNvPr id="5" name="Rectangle 4" descr="SOURCE DE DONNEES">
              <a:extLst>
                <a:ext uri="{FF2B5EF4-FFF2-40B4-BE49-F238E27FC236}">
                  <a16:creationId xmlns:a16="http://schemas.microsoft.com/office/drawing/2014/main" id="{3A6DE975-CC3F-417D-BA31-A94C9457A3B9}"/>
                </a:ext>
              </a:extLst>
            </p:cNvPr>
            <p:cNvSpPr/>
            <p:nvPr/>
          </p:nvSpPr>
          <p:spPr>
            <a:xfrm>
              <a:off x="1661533" y="523875"/>
              <a:ext cx="3129541" cy="1343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endParaRPr lang="fr-FR" sz="3600" kern="1200">
                <a:solidFill>
                  <a:prstClr val="white"/>
                </a:solidFill>
                <a:latin typeface="Calibri" panose="020F0502020204030204"/>
              </a:endParaRPr>
            </a:p>
          </p:txBody>
        </p:sp>
        <p:sp>
          <p:nvSpPr>
            <p:cNvPr id="4" name="Organigramme : Disque magnétique 3">
              <a:extLst>
                <a:ext uri="{FF2B5EF4-FFF2-40B4-BE49-F238E27FC236}">
                  <a16:creationId xmlns:a16="http://schemas.microsoft.com/office/drawing/2014/main" id="{FCB47BFE-C36D-478A-9883-D038F8C54CCE}"/>
                </a:ext>
              </a:extLst>
            </p:cNvPr>
            <p:cNvSpPr/>
            <p:nvPr/>
          </p:nvSpPr>
          <p:spPr>
            <a:xfrm>
              <a:off x="2607178" y="1090612"/>
              <a:ext cx="1238250" cy="6096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r>
                <a:rPr lang="fr-FR" sz="3600" kern="1200" dirty="0">
                  <a:solidFill>
                    <a:prstClr val="white"/>
                  </a:solidFill>
                  <a:latin typeface="Calibri" panose="020F0502020204030204"/>
                </a:rPr>
                <a:t>Extractions</a:t>
              </a:r>
            </a:p>
          </p:txBody>
        </p:sp>
        <p:sp>
          <p:nvSpPr>
            <p:cNvPr id="6" name="ZoneTexte 5">
              <a:extLst>
                <a:ext uri="{FF2B5EF4-FFF2-40B4-BE49-F238E27FC236}">
                  <a16:creationId xmlns:a16="http://schemas.microsoft.com/office/drawing/2014/main" id="{08B925B3-5D68-4D9D-9076-EC7C8F6262B1}"/>
                </a:ext>
              </a:extLst>
            </p:cNvPr>
            <p:cNvSpPr txBox="1"/>
            <p:nvPr/>
          </p:nvSpPr>
          <p:spPr>
            <a:xfrm>
              <a:off x="1661533" y="523875"/>
              <a:ext cx="3129541" cy="323166"/>
            </a:xfrm>
            <a:prstGeom prst="rect">
              <a:avLst/>
            </a:prstGeom>
            <a:noFill/>
          </p:spPr>
          <p:txBody>
            <a:bodyPr wrap="square" rtlCol="0">
              <a:spAutoFit/>
            </a:bodyPr>
            <a:lstStyle/>
            <a:p>
              <a:pPr marL="0" indent="0" algn="ctr" defTabSz="1828800" hangingPunct="1">
                <a:lnSpc>
                  <a:spcPct val="100000"/>
                </a:lnSpc>
                <a:spcBef>
                  <a:spcPts val="0"/>
                </a:spcBef>
                <a:buSzTx/>
                <a:buNone/>
              </a:pPr>
              <a:r>
                <a:rPr lang="fr-FR" sz="3600" kern="1200" dirty="0">
                  <a:solidFill>
                    <a:prstClr val="black"/>
                  </a:solidFill>
                  <a:latin typeface="Calibri" panose="020F0502020204030204"/>
                </a:rPr>
                <a:t>SOURCE DE DONNEES</a:t>
              </a:r>
            </a:p>
          </p:txBody>
        </p:sp>
      </p:grpSp>
      <p:sp>
        <p:nvSpPr>
          <p:cNvPr id="7" name="Rectangle 6" descr="SOURCE DE DONNEES">
            <a:extLst>
              <a:ext uri="{FF2B5EF4-FFF2-40B4-BE49-F238E27FC236}">
                <a16:creationId xmlns:a16="http://schemas.microsoft.com/office/drawing/2014/main" id="{FA927DDB-9F6E-40C4-A213-34089DDFC873}"/>
              </a:ext>
            </a:extLst>
          </p:cNvPr>
          <p:cNvSpPr/>
          <p:nvPr/>
        </p:nvSpPr>
        <p:spPr>
          <a:xfrm>
            <a:off x="13784233" y="1055655"/>
            <a:ext cx="7573534" cy="26860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endParaRPr lang="fr-FR" sz="3600" kern="1200">
              <a:solidFill>
                <a:prstClr val="white"/>
              </a:solidFill>
              <a:latin typeface="Calibri" panose="020F0502020204030204"/>
            </a:endParaRPr>
          </a:p>
        </p:txBody>
      </p:sp>
      <p:sp>
        <p:nvSpPr>
          <p:cNvPr id="8" name="ZoneTexte 7">
            <a:extLst>
              <a:ext uri="{FF2B5EF4-FFF2-40B4-BE49-F238E27FC236}">
                <a16:creationId xmlns:a16="http://schemas.microsoft.com/office/drawing/2014/main" id="{3DBA1213-CF62-447F-9643-228C4020F38C}"/>
              </a:ext>
            </a:extLst>
          </p:cNvPr>
          <p:cNvSpPr txBox="1"/>
          <p:nvPr/>
        </p:nvSpPr>
        <p:spPr>
          <a:xfrm>
            <a:off x="13895819" y="1207535"/>
            <a:ext cx="7573534" cy="646331"/>
          </a:xfrm>
          <a:prstGeom prst="rect">
            <a:avLst/>
          </a:prstGeom>
          <a:noFill/>
        </p:spPr>
        <p:txBody>
          <a:bodyPr wrap="square" rtlCol="0">
            <a:spAutoFit/>
          </a:bodyPr>
          <a:lstStyle/>
          <a:p>
            <a:pPr marL="0" indent="0" algn="ctr" defTabSz="1828800" hangingPunct="1">
              <a:lnSpc>
                <a:spcPct val="100000"/>
              </a:lnSpc>
              <a:spcBef>
                <a:spcPts val="0"/>
              </a:spcBef>
              <a:buSzTx/>
              <a:buNone/>
            </a:pPr>
            <a:r>
              <a:rPr lang="fr-FR" sz="3600" kern="1200" dirty="0">
                <a:solidFill>
                  <a:prstClr val="black"/>
                </a:solidFill>
                <a:latin typeface="Calibri" panose="020F0502020204030204"/>
              </a:rPr>
              <a:t>RESPONSABLES</a:t>
            </a:r>
          </a:p>
        </p:txBody>
      </p:sp>
      <p:pic>
        <p:nvPicPr>
          <p:cNvPr id="10" name="Image 9">
            <a:extLst>
              <a:ext uri="{FF2B5EF4-FFF2-40B4-BE49-F238E27FC236}">
                <a16:creationId xmlns:a16="http://schemas.microsoft.com/office/drawing/2014/main" id="{783EA739-BA41-4A2A-A926-CBE4C9E0996E}"/>
              </a:ext>
            </a:extLst>
          </p:cNvPr>
          <p:cNvPicPr>
            <a:picLocks noChangeAspect="1"/>
          </p:cNvPicPr>
          <p:nvPr/>
        </p:nvPicPr>
        <p:blipFill>
          <a:blip r:embed="rId2"/>
          <a:stretch>
            <a:fillRect/>
          </a:stretch>
        </p:blipFill>
        <p:spPr>
          <a:xfrm>
            <a:off x="18387978" y="2341351"/>
            <a:ext cx="1028844" cy="990738"/>
          </a:xfrm>
          <a:prstGeom prst="rect">
            <a:avLst/>
          </a:prstGeom>
        </p:spPr>
      </p:pic>
      <p:pic>
        <p:nvPicPr>
          <p:cNvPr id="11" name="Image 10">
            <a:extLst>
              <a:ext uri="{FF2B5EF4-FFF2-40B4-BE49-F238E27FC236}">
                <a16:creationId xmlns:a16="http://schemas.microsoft.com/office/drawing/2014/main" id="{2CA02907-8E50-45A6-BDD6-04BD729DE2DB}"/>
              </a:ext>
            </a:extLst>
          </p:cNvPr>
          <p:cNvPicPr>
            <a:picLocks noChangeAspect="1"/>
          </p:cNvPicPr>
          <p:nvPr/>
        </p:nvPicPr>
        <p:blipFill>
          <a:blip r:embed="rId2"/>
          <a:stretch>
            <a:fillRect/>
          </a:stretch>
        </p:blipFill>
        <p:spPr>
          <a:xfrm>
            <a:off x="14973228" y="2341349"/>
            <a:ext cx="1028844" cy="990738"/>
          </a:xfrm>
          <a:prstGeom prst="rect">
            <a:avLst/>
          </a:prstGeom>
        </p:spPr>
      </p:pic>
      <p:sp>
        <p:nvSpPr>
          <p:cNvPr id="13" name="ZoneTexte 12">
            <a:extLst>
              <a:ext uri="{FF2B5EF4-FFF2-40B4-BE49-F238E27FC236}">
                <a16:creationId xmlns:a16="http://schemas.microsoft.com/office/drawing/2014/main" id="{394EF49B-CE3B-47F2-A488-6039BF336D00}"/>
              </a:ext>
            </a:extLst>
          </p:cNvPr>
          <p:cNvSpPr txBox="1"/>
          <p:nvPr/>
        </p:nvSpPr>
        <p:spPr>
          <a:xfrm>
            <a:off x="14560705" y="1928331"/>
            <a:ext cx="1915230" cy="338554"/>
          </a:xfrm>
          <a:prstGeom prst="rect">
            <a:avLst/>
          </a:prstGeom>
          <a:noFill/>
        </p:spPr>
        <p:txBody>
          <a:bodyPr wrap="square" rtlCol="0">
            <a:spAutoFit/>
          </a:bodyPr>
          <a:lstStyle/>
          <a:p>
            <a:pPr marL="0" indent="0" algn="ctr" defTabSz="1828800" hangingPunct="1">
              <a:lnSpc>
                <a:spcPct val="100000"/>
              </a:lnSpc>
              <a:spcBef>
                <a:spcPts val="0"/>
              </a:spcBef>
              <a:buSzTx/>
              <a:buNone/>
            </a:pPr>
            <a:r>
              <a:rPr lang="fr-FR" sz="1600" kern="1200" dirty="0">
                <a:solidFill>
                  <a:prstClr val="black"/>
                </a:solidFill>
                <a:latin typeface="Calibri" panose="020F0502020204030204"/>
              </a:rPr>
              <a:t>Sous-traitants</a:t>
            </a:r>
          </a:p>
        </p:txBody>
      </p:sp>
      <p:sp>
        <p:nvSpPr>
          <p:cNvPr id="14" name="ZoneTexte 13">
            <a:extLst>
              <a:ext uri="{FF2B5EF4-FFF2-40B4-BE49-F238E27FC236}">
                <a16:creationId xmlns:a16="http://schemas.microsoft.com/office/drawing/2014/main" id="{20DB1373-3642-4157-B86B-51E658737496}"/>
              </a:ext>
            </a:extLst>
          </p:cNvPr>
          <p:cNvSpPr txBox="1"/>
          <p:nvPr/>
        </p:nvSpPr>
        <p:spPr>
          <a:xfrm>
            <a:off x="18110888" y="1965783"/>
            <a:ext cx="1762072" cy="338554"/>
          </a:xfrm>
          <a:prstGeom prst="rect">
            <a:avLst/>
          </a:prstGeom>
          <a:noFill/>
        </p:spPr>
        <p:txBody>
          <a:bodyPr wrap="square" rtlCol="0">
            <a:spAutoFit/>
          </a:bodyPr>
          <a:lstStyle/>
          <a:p>
            <a:pPr marL="0" indent="0" defTabSz="1828800" hangingPunct="1">
              <a:lnSpc>
                <a:spcPct val="100000"/>
              </a:lnSpc>
              <a:spcBef>
                <a:spcPts val="0"/>
              </a:spcBef>
              <a:buSzTx/>
              <a:buNone/>
            </a:pPr>
            <a:r>
              <a:rPr lang="fr-FR" sz="1600" kern="1200" dirty="0">
                <a:solidFill>
                  <a:prstClr val="black"/>
                </a:solidFill>
                <a:latin typeface="Calibri" panose="020F0502020204030204"/>
              </a:rPr>
              <a:t>Administrateurs</a:t>
            </a:r>
          </a:p>
        </p:txBody>
      </p:sp>
      <p:sp>
        <p:nvSpPr>
          <p:cNvPr id="21" name="Organigramme : Connecteur 20">
            <a:extLst>
              <a:ext uri="{FF2B5EF4-FFF2-40B4-BE49-F238E27FC236}">
                <a16:creationId xmlns:a16="http://schemas.microsoft.com/office/drawing/2014/main" id="{25CB5A28-EE58-4B10-872C-FF8BE4BDCA80}"/>
              </a:ext>
            </a:extLst>
          </p:cNvPr>
          <p:cNvSpPr/>
          <p:nvPr/>
        </p:nvSpPr>
        <p:spPr>
          <a:xfrm>
            <a:off x="16736939" y="5506497"/>
            <a:ext cx="1891290" cy="15273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r>
              <a:rPr lang="fr-FR" sz="3600" kern="1200" dirty="0">
                <a:solidFill>
                  <a:prstClr val="white"/>
                </a:solidFill>
                <a:latin typeface="Calibri" panose="020F0502020204030204"/>
              </a:rPr>
              <a:t>VPN</a:t>
            </a:r>
          </a:p>
        </p:txBody>
      </p:sp>
      <p:cxnSp>
        <p:nvCxnSpPr>
          <p:cNvPr id="27" name="Connecteur droit avec flèche 26">
            <a:extLst>
              <a:ext uri="{FF2B5EF4-FFF2-40B4-BE49-F238E27FC236}">
                <a16:creationId xmlns:a16="http://schemas.microsoft.com/office/drawing/2014/main" id="{F97BB3F7-B43A-4DC0-A248-138B29B1381A}"/>
              </a:ext>
            </a:extLst>
          </p:cNvPr>
          <p:cNvCxnSpPr>
            <a:cxnSpLocks/>
            <a:stCxn id="4" idx="3"/>
            <a:endCxn id="33" idx="0"/>
          </p:cNvCxnSpPr>
          <p:nvPr/>
        </p:nvCxnSpPr>
        <p:spPr>
          <a:xfrm flipH="1">
            <a:off x="6104154" y="3400427"/>
            <a:ext cx="348452" cy="1909058"/>
          </a:xfrm>
          <a:prstGeom prst="straightConnector1">
            <a:avLst/>
          </a:prstGeom>
          <a:ln w="38100">
            <a:solidFill>
              <a:srgbClr val="7030A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pic>
        <p:nvPicPr>
          <p:cNvPr id="33" name="Image 32">
            <a:extLst>
              <a:ext uri="{FF2B5EF4-FFF2-40B4-BE49-F238E27FC236}">
                <a16:creationId xmlns:a16="http://schemas.microsoft.com/office/drawing/2014/main" id="{BF80BF6A-DD01-426F-A48D-57202AA1901F}"/>
              </a:ext>
            </a:extLst>
          </p:cNvPr>
          <p:cNvPicPr>
            <a:picLocks noChangeAspect="1"/>
          </p:cNvPicPr>
          <p:nvPr/>
        </p:nvPicPr>
        <p:blipFill>
          <a:blip r:embed="rId3"/>
          <a:stretch>
            <a:fillRect/>
          </a:stretch>
        </p:blipFill>
        <p:spPr>
          <a:xfrm>
            <a:off x="5147001" y="5309485"/>
            <a:ext cx="1914310" cy="1548518"/>
          </a:xfrm>
          <a:prstGeom prst="rect">
            <a:avLst/>
          </a:prstGeom>
        </p:spPr>
      </p:pic>
      <p:cxnSp>
        <p:nvCxnSpPr>
          <p:cNvPr id="35" name="Connecteur droit avec flèche 34">
            <a:extLst>
              <a:ext uri="{FF2B5EF4-FFF2-40B4-BE49-F238E27FC236}">
                <a16:creationId xmlns:a16="http://schemas.microsoft.com/office/drawing/2014/main" id="{0C477C6F-5222-4FF3-A8D3-F8731816A42C}"/>
              </a:ext>
            </a:extLst>
          </p:cNvPr>
          <p:cNvCxnSpPr>
            <a:cxnSpLocks/>
            <a:endCxn id="21" idx="1"/>
          </p:cNvCxnSpPr>
          <p:nvPr/>
        </p:nvCxnSpPr>
        <p:spPr>
          <a:xfrm>
            <a:off x="15487655" y="3400427"/>
            <a:ext cx="1526258" cy="23297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0E0373B1-232E-4F8D-99AC-AA69568D9C11}"/>
              </a:ext>
            </a:extLst>
          </p:cNvPr>
          <p:cNvCxnSpPr>
            <a:cxnSpLocks/>
            <a:stCxn id="10" idx="2"/>
            <a:endCxn id="21" idx="7"/>
          </p:cNvCxnSpPr>
          <p:nvPr/>
        </p:nvCxnSpPr>
        <p:spPr>
          <a:xfrm flipH="1">
            <a:off x="18351252" y="3332086"/>
            <a:ext cx="551148" cy="2398084"/>
          </a:xfrm>
          <a:prstGeom prst="straightConnector1">
            <a:avLst/>
          </a:prstGeom>
          <a:ln w="38100">
            <a:solidFill>
              <a:srgbClr val="FF3399"/>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descr="SOURCE DE DONNEES">
            <a:extLst>
              <a:ext uri="{FF2B5EF4-FFF2-40B4-BE49-F238E27FC236}">
                <a16:creationId xmlns:a16="http://schemas.microsoft.com/office/drawing/2014/main" id="{A2274AFE-E600-46EA-9658-098AD8E47D07}"/>
              </a:ext>
            </a:extLst>
          </p:cNvPr>
          <p:cNvSpPr/>
          <p:nvPr/>
        </p:nvSpPr>
        <p:spPr>
          <a:xfrm>
            <a:off x="5462284" y="9141068"/>
            <a:ext cx="12236408" cy="37922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endParaRPr lang="fr-FR" sz="3600" kern="1200">
              <a:solidFill>
                <a:prstClr val="white"/>
              </a:solidFill>
              <a:latin typeface="Calibri" panose="020F0502020204030204"/>
            </a:endParaRPr>
          </a:p>
        </p:txBody>
      </p:sp>
      <p:pic>
        <p:nvPicPr>
          <p:cNvPr id="45" name="Image 44">
            <a:extLst>
              <a:ext uri="{FF2B5EF4-FFF2-40B4-BE49-F238E27FC236}">
                <a16:creationId xmlns:a16="http://schemas.microsoft.com/office/drawing/2014/main" id="{DD08423F-F801-4034-865B-02E7DC51588B}"/>
              </a:ext>
            </a:extLst>
          </p:cNvPr>
          <p:cNvPicPr>
            <a:picLocks noChangeAspect="1"/>
          </p:cNvPicPr>
          <p:nvPr/>
        </p:nvPicPr>
        <p:blipFill>
          <a:blip r:embed="rId2"/>
          <a:stretch>
            <a:fillRect/>
          </a:stretch>
        </p:blipFill>
        <p:spPr>
          <a:xfrm>
            <a:off x="6278380" y="10046433"/>
            <a:ext cx="1028844" cy="990738"/>
          </a:xfrm>
          <a:prstGeom prst="rect">
            <a:avLst/>
          </a:prstGeom>
        </p:spPr>
      </p:pic>
      <p:sp>
        <p:nvSpPr>
          <p:cNvPr id="46" name="ZoneTexte 45">
            <a:extLst>
              <a:ext uri="{FF2B5EF4-FFF2-40B4-BE49-F238E27FC236}">
                <a16:creationId xmlns:a16="http://schemas.microsoft.com/office/drawing/2014/main" id="{31758AD7-C17A-4638-B910-F8FFB8DA2870}"/>
              </a:ext>
            </a:extLst>
          </p:cNvPr>
          <p:cNvSpPr txBox="1"/>
          <p:nvPr/>
        </p:nvSpPr>
        <p:spPr>
          <a:xfrm>
            <a:off x="5949386" y="9725949"/>
            <a:ext cx="1762072" cy="338554"/>
          </a:xfrm>
          <a:prstGeom prst="rect">
            <a:avLst/>
          </a:prstGeom>
          <a:noFill/>
        </p:spPr>
        <p:txBody>
          <a:bodyPr wrap="square" rtlCol="0">
            <a:spAutoFit/>
          </a:bodyPr>
          <a:lstStyle/>
          <a:p>
            <a:pPr marL="0" indent="0" defTabSz="1828800" hangingPunct="1">
              <a:lnSpc>
                <a:spcPct val="100000"/>
              </a:lnSpc>
              <a:spcBef>
                <a:spcPts val="0"/>
              </a:spcBef>
              <a:buSzTx/>
              <a:buNone/>
            </a:pPr>
            <a:r>
              <a:rPr lang="fr-FR" sz="1600" kern="1200" dirty="0">
                <a:solidFill>
                  <a:prstClr val="black"/>
                </a:solidFill>
                <a:latin typeface="Calibri" panose="020F0502020204030204"/>
              </a:rPr>
              <a:t>Administrateurs</a:t>
            </a:r>
          </a:p>
        </p:txBody>
      </p:sp>
      <p:sp>
        <p:nvSpPr>
          <p:cNvPr id="47" name="Rectangle 46">
            <a:extLst>
              <a:ext uri="{FF2B5EF4-FFF2-40B4-BE49-F238E27FC236}">
                <a16:creationId xmlns:a16="http://schemas.microsoft.com/office/drawing/2014/main" id="{57C6941D-D50F-424A-8A5B-E732F7C25691}"/>
              </a:ext>
            </a:extLst>
          </p:cNvPr>
          <p:cNvSpPr/>
          <p:nvPr/>
        </p:nvSpPr>
        <p:spPr>
          <a:xfrm>
            <a:off x="6278383" y="11455123"/>
            <a:ext cx="4843566" cy="106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r>
              <a:rPr lang="fr-FR" sz="3600" kern="1200" dirty="0">
                <a:solidFill>
                  <a:prstClr val="white"/>
                </a:solidFill>
                <a:latin typeface="Calibri" panose="020F0502020204030204"/>
              </a:rPr>
              <a:t>ZONE DE TRAVAIL </a:t>
            </a:r>
          </a:p>
        </p:txBody>
      </p:sp>
      <p:sp>
        <p:nvSpPr>
          <p:cNvPr id="48" name="Rectangle 47">
            <a:extLst>
              <a:ext uri="{FF2B5EF4-FFF2-40B4-BE49-F238E27FC236}">
                <a16:creationId xmlns:a16="http://schemas.microsoft.com/office/drawing/2014/main" id="{7EBB5D16-0B46-4621-9AA4-D552168AF328}"/>
              </a:ext>
            </a:extLst>
          </p:cNvPr>
          <p:cNvSpPr/>
          <p:nvPr/>
        </p:nvSpPr>
        <p:spPr>
          <a:xfrm>
            <a:off x="12170347" y="11443345"/>
            <a:ext cx="4843566" cy="106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r>
              <a:rPr lang="fr-FR" sz="3600" kern="1200" dirty="0">
                <a:solidFill>
                  <a:prstClr val="white"/>
                </a:solidFill>
                <a:latin typeface="Calibri" panose="020F0502020204030204"/>
              </a:rPr>
              <a:t>Entrepôt de données</a:t>
            </a:r>
          </a:p>
        </p:txBody>
      </p:sp>
      <p:cxnSp>
        <p:nvCxnSpPr>
          <p:cNvPr id="52" name="Connecteur : en angle 51">
            <a:extLst>
              <a:ext uri="{FF2B5EF4-FFF2-40B4-BE49-F238E27FC236}">
                <a16:creationId xmlns:a16="http://schemas.microsoft.com/office/drawing/2014/main" id="{5BBA487F-F1C1-4129-ADEC-23964206668D}"/>
              </a:ext>
            </a:extLst>
          </p:cNvPr>
          <p:cNvCxnSpPr>
            <a:cxnSpLocks/>
          </p:cNvCxnSpPr>
          <p:nvPr/>
        </p:nvCxnSpPr>
        <p:spPr>
          <a:xfrm rot="10800000" flipH="1" flipV="1">
            <a:off x="5177978" y="6041514"/>
            <a:ext cx="629232" cy="5162400"/>
          </a:xfrm>
          <a:prstGeom prst="bentConnector4">
            <a:avLst>
              <a:gd name="adj1" fmla="val -56690"/>
              <a:gd name="adj2" fmla="val 99931"/>
            </a:avLst>
          </a:prstGeom>
          <a:ln w="38100" cap="rnd">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68D7CAC0-7B9B-4066-96EC-98DE998B756A}"/>
              </a:ext>
            </a:extLst>
          </p:cNvPr>
          <p:cNvCxnSpPr>
            <a:cxnSpLocks/>
          </p:cNvCxnSpPr>
          <p:nvPr/>
        </p:nvCxnSpPr>
        <p:spPr>
          <a:xfrm>
            <a:off x="7328061" y="10356141"/>
            <a:ext cx="5493638" cy="891110"/>
          </a:xfrm>
          <a:prstGeom prst="straightConnector1">
            <a:avLst/>
          </a:prstGeom>
          <a:ln w="38100">
            <a:solidFill>
              <a:srgbClr val="FF3399"/>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3AC4C621-0B3A-4E24-B0C6-07D1FDA04152}"/>
              </a:ext>
            </a:extLst>
          </p:cNvPr>
          <p:cNvCxnSpPr>
            <a:cxnSpLocks/>
            <a:endCxn id="47" idx="0"/>
          </p:cNvCxnSpPr>
          <p:nvPr/>
        </p:nvCxnSpPr>
        <p:spPr>
          <a:xfrm>
            <a:off x="7392893" y="10469752"/>
            <a:ext cx="1307274" cy="985368"/>
          </a:xfrm>
          <a:prstGeom prst="straightConnector1">
            <a:avLst/>
          </a:prstGeom>
          <a:ln w="38100">
            <a:solidFill>
              <a:srgbClr val="FF3399"/>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C78FF4BF-EE0E-495E-9FC8-14B65F5DCCA7}"/>
              </a:ext>
            </a:extLst>
          </p:cNvPr>
          <p:cNvCxnSpPr>
            <a:cxnSpLocks/>
            <a:stCxn id="21" idx="5"/>
          </p:cNvCxnSpPr>
          <p:nvPr/>
        </p:nvCxnSpPr>
        <p:spPr>
          <a:xfrm flipH="1">
            <a:off x="18064456" y="6810171"/>
            <a:ext cx="286796" cy="2279614"/>
          </a:xfrm>
          <a:prstGeom prst="straightConnector1">
            <a:avLst/>
          </a:prstGeom>
          <a:ln w="38100">
            <a:solidFill>
              <a:srgbClr val="FF3399"/>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14C34883-0EB1-44AA-A44C-E7E52FBAFF75}"/>
              </a:ext>
            </a:extLst>
          </p:cNvPr>
          <p:cNvCxnSpPr>
            <a:cxnSpLocks/>
            <a:stCxn id="21" idx="3"/>
          </p:cNvCxnSpPr>
          <p:nvPr/>
        </p:nvCxnSpPr>
        <p:spPr>
          <a:xfrm flipH="1">
            <a:off x="16231147" y="6810171"/>
            <a:ext cx="782766" cy="22796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87" name="Graphique 86" descr="Filtrer">
            <a:extLst>
              <a:ext uri="{FF2B5EF4-FFF2-40B4-BE49-F238E27FC236}">
                <a16:creationId xmlns:a16="http://schemas.microsoft.com/office/drawing/2014/main" id="{F55DB1E2-7697-4659-8875-DD38F47684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1186778" y="11443342"/>
            <a:ext cx="914400" cy="914400"/>
          </a:xfrm>
          <a:prstGeom prst="rect">
            <a:avLst/>
          </a:prstGeom>
        </p:spPr>
      </p:pic>
      <p:pic>
        <p:nvPicPr>
          <p:cNvPr id="89" name="Graphique 88" descr="Clé">
            <a:extLst>
              <a:ext uri="{FF2B5EF4-FFF2-40B4-BE49-F238E27FC236}">
                <a16:creationId xmlns:a16="http://schemas.microsoft.com/office/drawing/2014/main" id="{A01ADE15-47B2-4DC4-8E9E-793F4E6992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6124" y="5241564"/>
            <a:ext cx="731520" cy="731520"/>
          </a:xfrm>
          <a:prstGeom prst="rect">
            <a:avLst/>
          </a:prstGeom>
        </p:spPr>
      </p:pic>
      <p:pic>
        <p:nvPicPr>
          <p:cNvPr id="90" name="Graphique 89" descr="Clé">
            <a:extLst>
              <a:ext uri="{FF2B5EF4-FFF2-40B4-BE49-F238E27FC236}">
                <a16:creationId xmlns:a16="http://schemas.microsoft.com/office/drawing/2014/main" id="{5419B1C5-6D7B-45DC-AE87-F127D60EF4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332932" y="5412488"/>
            <a:ext cx="731520" cy="731520"/>
          </a:xfrm>
          <a:prstGeom prst="rect">
            <a:avLst/>
          </a:prstGeom>
        </p:spPr>
      </p:pic>
      <p:sp>
        <p:nvSpPr>
          <p:cNvPr id="91" name="Titre 1">
            <a:extLst>
              <a:ext uri="{FF2B5EF4-FFF2-40B4-BE49-F238E27FC236}">
                <a16:creationId xmlns:a16="http://schemas.microsoft.com/office/drawing/2014/main" id="{45278248-5D72-4507-969F-9C402C69DB4B}"/>
              </a:ext>
            </a:extLst>
          </p:cNvPr>
          <p:cNvSpPr>
            <a:spLocks noGrp="1"/>
          </p:cNvSpPr>
          <p:nvPr>
            <p:ph type="title"/>
          </p:nvPr>
        </p:nvSpPr>
        <p:spPr>
          <a:xfrm>
            <a:off x="1551991" y="-254642"/>
            <a:ext cx="17350410" cy="1612900"/>
          </a:xfrm>
        </p:spPr>
        <p:txBody>
          <a:bodyPr>
            <a:normAutofit/>
          </a:bodyPr>
          <a:lstStyle/>
          <a:p>
            <a:pPr algn="ctr"/>
            <a:r>
              <a:rPr lang="fr-FR" sz="4800" b="1" dirty="0">
                <a:solidFill>
                  <a:srgbClr val="0070C0"/>
                </a:solidFill>
                <a:latin typeface="+mn-lt"/>
              </a:rPr>
              <a:t>Infrastructure EDS</a:t>
            </a:r>
          </a:p>
        </p:txBody>
      </p:sp>
      <p:sp>
        <p:nvSpPr>
          <p:cNvPr id="92" name="ZoneTexte 91">
            <a:extLst>
              <a:ext uri="{FF2B5EF4-FFF2-40B4-BE49-F238E27FC236}">
                <a16:creationId xmlns:a16="http://schemas.microsoft.com/office/drawing/2014/main" id="{4EAC8A0B-7818-4140-B6A1-1941C5CF0F70}"/>
              </a:ext>
            </a:extLst>
          </p:cNvPr>
          <p:cNvSpPr txBox="1"/>
          <p:nvPr/>
        </p:nvSpPr>
        <p:spPr>
          <a:xfrm>
            <a:off x="121342" y="10801695"/>
            <a:ext cx="5828044" cy="2862322"/>
          </a:xfrm>
          <a:prstGeom prst="rect">
            <a:avLst/>
          </a:prstGeom>
          <a:noFill/>
        </p:spPr>
        <p:txBody>
          <a:bodyPr wrap="square" rtlCol="0">
            <a:spAutoFit/>
          </a:bodyPr>
          <a:lstStyle/>
          <a:p>
            <a:pPr marL="0" indent="0" defTabSz="1828800" hangingPunct="1">
              <a:lnSpc>
                <a:spcPct val="100000"/>
              </a:lnSpc>
              <a:spcBef>
                <a:spcPts val="0"/>
              </a:spcBef>
              <a:buSzTx/>
              <a:buNone/>
            </a:pPr>
            <a:r>
              <a:rPr lang="fr-FR" sz="3600" kern="1200" dirty="0">
                <a:solidFill>
                  <a:prstClr val="black"/>
                </a:solidFill>
                <a:latin typeface="Calibri" panose="020F0502020204030204"/>
              </a:rPr>
              <a:t>Zone de travail = outils informatiques mis à disposition des chercheurs avec accès aux données nécessaires uniquement</a:t>
            </a:r>
          </a:p>
        </p:txBody>
      </p:sp>
      <p:sp>
        <p:nvSpPr>
          <p:cNvPr id="93" name="Rectangle 92">
            <a:extLst>
              <a:ext uri="{FF2B5EF4-FFF2-40B4-BE49-F238E27FC236}">
                <a16:creationId xmlns:a16="http://schemas.microsoft.com/office/drawing/2014/main" id="{21F55B7A-6FAB-47CC-A709-664F652A8364}"/>
              </a:ext>
            </a:extLst>
          </p:cNvPr>
          <p:cNvSpPr/>
          <p:nvPr/>
        </p:nvSpPr>
        <p:spPr>
          <a:xfrm>
            <a:off x="-102145" y="6041517"/>
            <a:ext cx="4160113" cy="646331"/>
          </a:xfrm>
          <a:prstGeom prst="rect">
            <a:avLst/>
          </a:prstGeom>
        </p:spPr>
        <p:txBody>
          <a:bodyPr wrap="none">
            <a:spAutoFit/>
          </a:bodyPr>
          <a:lstStyle/>
          <a:p>
            <a:pPr marL="0" indent="0" defTabSz="1828800" hangingPunct="1">
              <a:lnSpc>
                <a:spcPct val="100000"/>
              </a:lnSpc>
              <a:spcBef>
                <a:spcPts val="0"/>
              </a:spcBef>
              <a:buSzTx/>
              <a:buNone/>
            </a:pPr>
            <a:r>
              <a:rPr lang="fr-FR" sz="3600" kern="1200" dirty="0">
                <a:solidFill>
                  <a:prstClr val="black"/>
                </a:solidFill>
                <a:latin typeface="Calibri" panose="020F0502020204030204"/>
              </a:rPr>
              <a:t>VPN= tunnel sécurisé</a:t>
            </a:r>
          </a:p>
        </p:txBody>
      </p:sp>
      <p:pic>
        <p:nvPicPr>
          <p:cNvPr id="2" name="Image 1">
            <a:extLst>
              <a:ext uri="{FF2B5EF4-FFF2-40B4-BE49-F238E27FC236}">
                <a16:creationId xmlns:a16="http://schemas.microsoft.com/office/drawing/2014/main" id="{3B7430A6-C03F-D9CB-2625-85A4FEE2C83B}"/>
              </a:ext>
            </a:extLst>
          </p:cNvPr>
          <p:cNvPicPr>
            <a:picLocks noChangeAspect="1"/>
          </p:cNvPicPr>
          <p:nvPr/>
        </p:nvPicPr>
        <p:blipFill rotWithShape="1">
          <a:blip r:embed="rId8"/>
          <a:srcRect l="5231" t="8697" r="7548" b="10132"/>
          <a:stretch/>
        </p:blipFill>
        <p:spPr>
          <a:xfrm>
            <a:off x="3483430" y="2785664"/>
            <a:ext cx="1596572" cy="736880"/>
          </a:xfrm>
          <a:prstGeom prst="rect">
            <a:avLst/>
          </a:prstGeom>
          <a:noFill/>
        </p:spPr>
      </p:pic>
      <p:pic>
        <p:nvPicPr>
          <p:cNvPr id="2050" name="Picture 2" descr="Centre hospitalier universitaire de Lille — Wikipédia">
            <a:extLst>
              <a:ext uri="{FF2B5EF4-FFF2-40B4-BE49-F238E27FC236}">
                <a16:creationId xmlns:a16="http://schemas.microsoft.com/office/drawing/2014/main" id="{AE79CB01-F682-8136-7398-53EF1A28E1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50287" y="1284515"/>
            <a:ext cx="2131786" cy="213178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lh5.googleusercontent.com/Ox5dKXYTZFWx40-0YqbKptGTRo7sW6U4jBFp-nXz9fA3FI1wrwFJeKo5gIulq4wOSNVXljGzdiBqaEFhLYgoZ7TM0pv_8VbLaDndwt9yBWLHtHQg-qwh8frNJt7LBA-C078pNJOQmzlcxp0qymAUf28">
            <a:extLst>
              <a:ext uri="{FF2B5EF4-FFF2-40B4-BE49-F238E27FC236}">
                <a16:creationId xmlns:a16="http://schemas.microsoft.com/office/drawing/2014/main" id="{B46B4DB1-5B02-4E4B-884E-8CADA77E8821}"/>
              </a:ext>
            </a:extLst>
          </p:cNvPr>
          <p:cNvPicPr>
            <a:picLocks noChangeAspect="1" noChangeArrowheads="1"/>
          </p:cNvPicPr>
          <p:nvPr/>
        </p:nvPicPr>
        <p:blipFill>
          <a:blip r:link="rId10">
            <a:extLst>
              <a:ext uri="{28A0092B-C50C-407E-A947-70E740481C1C}">
                <a14:useLocalDpi xmlns:a14="http://schemas.microsoft.com/office/drawing/2010/main" val="0"/>
              </a:ext>
            </a:extLst>
          </a:blip>
          <a:srcRect/>
          <a:stretch>
            <a:fillRect/>
          </a:stretch>
        </p:blipFill>
        <p:spPr bwMode="auto">
          <a:xfrm>
            <a:off x="12852552" y="-14463"/>
            <a:ext cx="2124076"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https://lh5.googleusercontent.com/Ox5dKXYTZFWx40-0YqbKptGTRo7sW6U4jBFp-nXz9fA3FI1wrwFJeKo5gIulq4wOSNVXljGzdiBqaEFhLYgoZ7TM0pv_8VbLaDndwt9yBWLHtHQg-qwh8frNJt7LBA-C078pNJOQmzlcxp0qymAUf28">
            <a:extLst>
              <a:ext uri="{FF2B5EF4-FFF2-40B4-BE49-F238E27FC236}">
                <a16:creationId xmlns:a16="http://schemas.microsoft.com/office/drawing/2014/main" id="{6DBC3F66-D82E-418B-894C-7558AF8CD00B}"/>
              </a:ext>
            </a:extLst>
          </p:cNvPr>
          <p:cNvPicPr>
            <a:picLocks noChangeAspect="1" noChangeArrowheads="1"/>
          </p:cNvPicPr>
          <p:nvPr/>
        </p:nvPicPr>
        <p:blipFill>
          <a:blip r:link="rId10">
            <a:extLst>
              <a:ext uri="{28A0092B-C50C-407E-A947-70E740481C1C}">
                <a14:useLocalDpi xmlns:a14="http://schemas.microsoft.com/office/drawing/2010/main" val="0"/>
              </a:ext>
            </a:extLst>
          </a:blip>
          <a:srcRect/>
          <a:stretch>
            <a:fillRect/>
          </a:stretch>
        </p:blipFill>
        <p:spPr bwMode="auto">
          <a:xfrm>
            <a:off x="10450286" y="9128817"/>
            <a:ext cx="2124076"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505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Visualisation </a:t>
            </a:r>
            <a:r>
              <a:rPr lang="fr-FR" dirty="0" err="1"/>
              <a:t>RNAseq</a:t>
            </a:r>
            <a:r>
              <a:rPr lang="fr-FR" dirty="0"/>
              <a:t> : </a:t>
            </a:r>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50</a:t>
            </a:fld>
            <a:endParaRPr lang="fr-FR" kern="1200" dirty="0"/>
          </a:p>
        </p:txBody>
      </p:sp>
      <p:grpSp>
        <p:nvGrpSpPr>
          <p:cNvPr id="5" name="Groupe 4"/>
          <p:cNvGrpSpPr/>
          <p:nvPr/>
        </p:nvGrpSpPr>
        <p:grpSpPr>
          <a:xfrm>
            <a:off x="1264356" y="6889662"/>
            <a:ext cx="19082844" cy="3159160"/>
            <a:chOff x="336003" y="5062194"/>
            <a:chExt cx="9541422" cy="1579580"/>
          </a:xfrm>
        </p:grpSpPr>
        <p:pic>
          <p:nvPicPr>
            <p:cNvPr id="6" name="Image 5"/>
            <p:cNvPicPr>
              <a:picLocks noChangeAspect="1"/>
            </p:cNvPicPr>
            <p:nvPr/>
          </p:nvPicPr>
          <p:blipFill rotWithShape="1">
            <a:blip r:embed="rId2"/>
            <a:srcRect t="68659" r="9486"/>
            <a:stretch/>
          </p:blipFill>
          <p:spPr>
            <a:xfrm>
              <a:off x="336003" y="5062194"/>
              <a:ext cx="9541422" cy="1579580"/>
            </a:xfrm>
            <a:prstGeom prst="rect">
              <a:avLst/>
            </a:prstGeom>
          </p:spPr>
        </p:pic>
        <p:grpSp>
          <p:nvGrpSpPr>
            <p:cNvPr id="7" name="Groupe 6"/>
            <p:cNvGrpSpPr/>
            <p:nvPr/>
          </p:nvGrpSpPr>
          <p:grpSpPr>
            <a:xfrm>
              <a:off x="4903296" y="5195603"/>
              <a:ext cx="2038931" cy="766507"/>
              <a:chOff x="4903296" y="5195603"/>
              <a:chExt cx="2038931" cy="766507"/>
            </a:xfrm>
          </p:grpSpPr>
          <p:sp>
            <p:nvSpPr>
              <p:cNvPr id="8" name="Flèche vers le bas 7"/>
              <p:cNvSpPr/>
              <p:nvPr/>
            </p:nvSpPr>
            <p:spPr>
              <a:xfrm rot="2083436">
                <a:off x="6761913" y="5354438"/>
                <a:ext cx="180314" cy="607672"/>
              </a:xfrm>
              <a:prstGeom prst="down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fr-FR" sz="3600" kern="1200">
                  <a:solidFill>
                    <a:prstClr val="white"/>
                  </a:solidFill>
                  <a:latin typeface="Calibri"/>
                </a:endParaRPr>
              </a:p>
            </p:txBody>
          </p:sp>
          <p:grpSp>
            <p:nvGrpSpPr>
              <p:cNvPr id="9" name="Groupe 8"/>
              <p:cNvGrpSpPr/>
              <p:nvPr/>
            </p:nvGrpSpPr>
            <p:grpSpPr>
              <a:xfrm>
                <a:off x="4903296" y="5195603"/>
                <a:ext cx="1437805" cy="766506"/>
                <a:chOff x="4903296" y="5195603"/>
                <a:chExt cx="1437805" cy="766506"/>
              </a:xfrm>
            </p:grpSpPr>
            <p:sp>
              <p:nvSpPr>
                <p:cNvPr id="10" name="Flèche vers le bas 9"/>
                <p:cNvSpPr/>
                <p:nvPr/>
              </p:nvSpPr>
              <p:spPr>
                <a:xfrm rot="2083436">
                  <a:off x="4903296" y="5354437"/>
                  <a:ext cx="180314" cy="60767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fr-FR" sz="3600" kern="1200">
                    <a:solidFill>
                      <a:prstClr val="white"/>
                    </a:solidFill>
                    <a:latin typeface="Calibri"/>
                  </a:endParaRPr>
                </a:p>
              </p:txBody>
            </p:sp>
            <p:sp>
              <p:nvSpPr>
                <p:cNvPr id="11" name="Rectangle 10"/>
                <p:cNvSpPr/>
                <p:nvPr/>
              </p:nvSpPr>
              <p:spPr>
                <a:xfrm>
                  <a:off x="5127467" y="5195603"/>
                  <a:ext cx="1213634" cy="292388"/>
                </a:xfrm>
                <a:prstGeom prst="rect">
                  <a:avLst/>
                </a:prstGeom>
              </p:spPr>
              <p:txBody>
                <a:bodyPr wrap="none">
                  <a:spAutoFit/>
                </a:bodyPr>
                <a:lstStyle/>
                <a:p>
                  <a:pPr marL="0" indent="0" defTabSz="914400" hangingPunct="1">
                    <a:lnSpc>
                      <a:spcPct val="100000"/>
                    </a:lnSpc>
                    <a:spcBef>
                      <a:spcPts val="0"/>
                    </a:spcBef>
                    <a:buSzTx/>
                    <a:buNone/>
                  </a:pPr>
                  <a:r>
                    <a:rPr lang="fr-FR" sz="3200" b="1" kern="1200" dirty="0">
                      <a:solidFill>
                        <a:srgbClr val="C00000"/>
                      </a:solidFill>
                      <a:latin typeface="Calibri"/>
                    </a:rPr>
                    <a:t>c.6336+1G&gt;A</a:t>
                  </a:r>
                </a:p>
              </p:txBody>
            </p:sp>
          </p:grpSp>
        </p:grpSp>
      </p:grpSp>
      <p:pic>
        <p:nvPicPr>
          <p:cNvPr id="12" name="Image 11"/>
          <p:cNvPicPr>
            <a:picLocks noChangeAspect="1"/>
          </p:cNvPicPr>
          <p:nvPr/>
        </p:nvPicPr>
        <p:blipFill rotWithShape="1">
          <a:blip r:embed="rId2"/>
          <a:srcRect t="44607" r="9484" b="31341"/>
          <a:stretch/>
        </p:blipFill>
        <p:spPr>
          <a:xfrm>
            <a:off x="1264355" y="4250115"/>
            <a:ext cx="19082846" cy="2424406"/>
          </a:xfrm>
          <a:prstGeom prst="rect">
            <a:avLst/>
          </a:prstGeom>
        </p:spPr>
      </p:pic>
      <p:pic>
        <p:nvPicPr>
          <p:cNvPr id="14" name="Image 13"/>
          <p:cNvPicPr>
            <a:picLocks noChangeAspect="1"/>
          </p:cNvPicPr>
          <p:nvPr/>
        </p:nvPicPr>
        <p:blipFill rotWithShape="1">
          <a:blip r:embed="rId2"/>
          <a:srcRect t="15559" r="9484" b="51341"/>
          <a:stretch/>
        </p:blipFill>
        <p:spPr>
          <a:xfrm>
            <a:off x="1278701" y="10106431"/>
            <a:ext cx="19082846" cy="3336522"/>
          </a:xfrm>
          <a:prstGeom prst="rect">
            <a:avLst/>
          </a:prstGeom>
        </p:spPr>
      </p:pic>
      <p:grpSp>
        <p:nvGrpSpPr>
          <p:cNvPr id="16" name="Groupe 15"/>
          <p:cNvGrpSpPr/>
          <p:nvPr/>
        </p:nvGrpSpPr>
        <p:grpSpPr>
          <a:xfrm>
            <a:off x="1264359" y="2319845"/>
            <a:ext cx="21074380" cy="3195206"/>
            <a:chOff x="336002" y="1601774"/>
            <a:chExt cx="10537190" cy="1597603"/>
          </a:xfrm>
        </p:grpSpPr>
        <p:pic>
          <p:nvPicPr>
            <p:cNvPr id="17" name="Image 16"/>
            <p:cNvPicPr>
              <a:picLocks noChangeAspect="1"/>
            </p:cNvPicPr>
            <p:nvPr/>
          </p:nvPicPr>
          <p:blipFill rotWithShape="1">
            <a:blip r:embed="rId2"/>
            <a:srcRect r="9484" b="82985"/>
            <a:stretch/>
          </p:blipFill>
          <p:spPr>
            <a:xfrm>
              <a:off x="336002" y="1601774"/>
              <a:ext cx="9541423" cy="857564"/>
            </a:xfrm>
            <a:prstGeom prst="rect">
              <a:avLst/>
            </a:prstGeom>
          </p:spPr>
        </p:pic>
        <p:sp>
          <p:nvSpPr>
            <p:cNvPr id="18" name="Rectangle 17"/>
            <p:cNvSpPr/>
            <p:nvPr/>
          </p:nvSpPr>
          <p:spPr>
            <a:xfrm>
              <a:off x="10094453" y="2876211"/>
              <a:ext cx="778739" cy="323166"/>
            </a:xfrm>
            <a:prstGeom prst="rect">
              <a:avLst/>
            </a:prstGeom>
          </p:spPr>
          <p:txBody>
            <a:bodyPr wrap="none" anchor="ctr">
              <a:spAutoFit/>
            </a:bodyPr>
            <a:lstStyle/>
            <a:p>
              <a:pPr marL="0" indent="0" algn="ctr" defTabSz="914400" hangingPunct="1">
                <a:lnSpc>
                  <a:spcPct val="100000"/>
                </a:lnSpc>
                <a:spcBef>
                  <a:spcPts val="0"/>
                </a:spcBef>
                <a:buSzTx/>
                <a:buNone/>
              </a:pPr>
              <a:r>
                <a:rPr lang="fr-FR" sz="3600" kern="1200" dirty="0">
                  <a:solidFill>
                    <a:srgbClr val="134675"/>
                  </a:solidFill>
                  <a:latin typeface="Calibri"/>
                </a:rPr>
                <a:t>Témoin</a:t>
              </a:r>
            </a:p>
          </p:txBody>
        </p:sp>
      </p:grpSp>
      <p:sp>
        <p:nvSpPr>
          <p:cNvPr id="25" name="Rectangle 24"/>
          <p:cNvSpPr/>
          <p:nvPr/>
        </p:nvSpPr>
        <p:spPr>
          <a:xfrm>
            <a:off x="19949368" y="7435488"/>
            <a:ext cx="3918380" cy="1754326"/>
          </a:xfrm>
          <a:prstGeom prst="rect">
            <a:avLst/>
          </a:prstGeom>
        </p:spPr>
        <p:txBody>
          <a:bodyPr wrap="none">
            <a:spAutoFit/>
          </a:bodyPr>
          <a:lstStyle/>
          <a:p>
            <a:pPr marL="0" indent="0" algn="ctr" defTabSz="914400" hangingPunct="1">
              <a:lnSpc>
                <a:spcPct val="100000"/>
              </a:lnSpc>
              <a:spcBef>
                <a:spcPts val="0"/>
              </a:spcBef>
              <a:buSzTx/>
              <a:buNone/>
            </a:pPr>
            <a:r>
              <a:rPr lang="fr-FR" sz="3600" kern="1200" dirty="0">
                <a:solidFill>
                  <a:srgbClr val="134675"/>
                </a:solidFill>
                <a:latin typeface="Calibri"/>
              </a:rPr>
              <a:t>Culture des cellules </a:t>
            </a:r>
          </a:p>
          <a:p>
            <a:pPr marL="0" indent="0" algn="ctr" defTabSz="914400" hangingPunct="1">
              <a:lnSpc>
                <a:spcPct val="100000"/>
              </a:lnSpc>
              <a:spcBef>
                <a:spcPts val="0"/>
              </a:spcBef>
              <a:buSzTx/>
              <a:buNone/>
            </a:pPr>
            <a:r>
              <a:rPr lang="fr-FR" sz="3600" kern="1200" dirty="0">
                <a:solidFill>
                  <a:srgbClr val="134675"/>
                </a:solidFill>
                <a:latin typeface="Calibri"/>
              </a:rPr>
              <a:t>du patient avec</a:t>
            </a:r>
          </a:p>
          <a:p>
            <a:pPr marL="0" indent="0" algn="ctr" defTabSz="914400" hangingPunct="1">
              <a:lnSpc>
                <a:spcPct val="100000"/>
              </a:lnSpc>
              <a:spcBef>
                <a:spcPts val="0"/>
              </a:spcBef>
              <a:buSzTx/>
              <a:buNone/>
            </a:pPr>
            <a:r>
              <a:rPr lang="fr-FR" sz="3600" kern="1200" dirty="0">
                <a:solidFill>
                  <a:srgbClr val="134675"/>
                </a:solidFill>
                <a:latin typeface="Calibri"/>
              </a:rPr>
              <a:t> </a:t>
            </a:r>
            <a:r>
              <a:rPr lang="fr-FR" sz="3600" kern="1200" dirty="0" err="1">
                <a:solidFill>
                  <a:srgbClr val="134675"/>
                </a:solidFill>
                <a:latin typeface="Calibri"/>
              </a:rPr>
              <a:t>puromycine</a:t>
            </a:r>
            <a:endParaRPr lang="fr-FR" sz="3600" kern="1200" dirty="0">
              <a:solidFill>
                <a:srgbClr val="134675"/>
              </a:solidFill>
              <a:latin typeface="Calibri"/>
            </a:endParaRPr>
          </a:p>
        </p:txBody>
      </p:sp>
      <p:sp>
        <p:nvSpPr>
          <p:cNvPr id="19" name="Rectangle 18"/>
          <p:cNvSpPr/>
          <p:nvPr/>
        </p:nvSpPr>
        <p:spPr>
          <a:xfrm>
            <a:off x="19949368" y="10594648"/>
            <a:ext cx="3918380" cy="1754326"/>
          </a:xfrm>
          <a:prstGeom prst="rect">
            <a:avLst/>
          </a:prstGeom>
        </p:spPr>
        <p:txBody>
          <a:bodyPr wrap="none">
            <a:spAutoFit/>
          </a:bodyPr>
          <a:lstStyle/>
          <a:p>
            <a:pPr marL="0" indent="0" algn="ctr" defTabSz="914400" hangingPunct="1">
              <a:lnSpc>
                <a:spcPct val="100000"/>
              </a:lnSpc>
              <a:spcBef>
                <a:spcPts val="0"/>
              </a:spcBef>
              <a:buSzTx/>
              <a:buNone/>
            </a:pPr>
            <a:r>
              <a:rPr lang="fr-FR" sz="3600" kern="1200" dirty="0">
                <a:solidFill>
                  <a:srgbClr val="134675"/>
                </a:solidFill>
                <a:latin typeface="Calibri"/>
              </a:rPr>
              <a:t>Culture des cellules </a:t>
            </a:r>
          </a:p>
          <a:p>
            <a:pPr marL="0" indent="0" algn="ctr" defTabSz="914400" hangingPunct="1">
              <a:lnSpc>
                <a:spcPct val="100000"/>
              </a:lnSpc>
              <a:spcBef>
                <a:spcPts val="0"/>
              </a:spcBef>
              <a:buSzTx/>
              <a:buNone/>
            </a:pPr>
            <a:r>
              <a:rPr lang="fr-FR" sz="3600" kern="1200" dirty="0">
                <a:solidFill>
                  <a:srgbClr val="134675"/>
                </a:solidFill>
                <a:latin typeface="Calibri"/>
              </a:rPr>
              <a:t>du patient sans</a:t>
            </a:r>
          </a:p>
          <a:p>
            <a:pPr marL="0" indent="0" algn="ctr" defTabSz="914400" hangingPunct="1">
              <a:lnSpc>
                <a:spcPct val="100000"/>
              </a:lnSpc>
              <a:spcBef>
                <a:spcPts val="0"/>
              </a:spcBef>
              <a:buSzTx/>
              <a:buNone/>
            </a:pPr>
            <a:r>
              <a:rPr lang="fr-FR" sz="3600" kern="1200" dirty="0">
                <a:solidFill>
                  <a:srgbClr val="134675"/>
                </a:solidFill>
                <a:latin typeface="Calibri"/>
              </a:rPr>
              <a:t> </a:t>
            </a:r>
            <a:r>
              <a:rPr lang="fr-FR" sz="3600" kern="1200" dirty="0" err="1">
                <a:solidFill>
                  <a:srgbClr val="134675"/>
                </a:solidFill>
                <a:latin typeface="Calibri"/>
              </a:rPr>
              <a:t>puromycine</a:t>
            </a:r>
            <a:endParaRPr lang="fr-FR" sz="3600" kern="1200" dirty="0">
              <a:solidFill>
                <a:srgbClr val="134675"/>
              </a:solidFill>
              <a:latin typeface="Calibri"/>
            </a:endParaRPr>
          </a:p>
        </p:txBody>
      </p:sp>
    </p:spTree>
    <p:extLst>
      <p:ext uri="{BB962C8B-B14F-4D97-AF65-F5344CB8AC3E}">
        <p14:creationId xmlns:p14="http://schemas.microsoft.com/office/powerpoint/2010/main" val="2600582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31712" y="1274109"/>
            <a:ext cx="21023488" cy="1365698"/>
          </a:xfrm>
        </p:spPr>
        <p:txBody>
          <a:bodyPr/>
          <a:lstStyle/>
          <a:p>
            <a:r>
              <a:rPr lang="fr-FR" dirty="0"/>
              <a:t>Sashimi plot </a:t>
            </a:r>
            <a:br>
              <a:rPr lang="fr-FR" dirty="0"/>
            </a:br>
            <a:r>
              <a:rPr lang="fr-FR" dirty="0"/>
              <a:t>c.613+3_613+6del : effet quantitatif ?</a:t>
            </a:r>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51</a:t>
            </a:fld>
            <a:endParaRPr lang="fr-FR" kern="1200" dirty="0"/>
          </a:p>
        </p:txBody>
      </p:sp>
      <p:grpSp>
        <p:nvGrpSpPr>
          <p:cNvPr id="5" name="Groupe 4"/>
          <p:cNvGrpSpPr/>
          <p:nvPr/>
        </p:nvGrpSpPr>
        <p:grpSpPr>
          <a:xfrm>
            <a:off x="2014409" y="5013361"/>
            <a:ext cx="21304109" cy="7052218"/>
            <a:chOff x="3178663" y="1633788"/>
            <a:chExt cx="8684230" cy="2874711"/>
          </a:xfrm>
        </p:grpSpPr>
        <p:grpSp>
          <p:nvGrpSpPr>
            <p:cNvPr id="6" name="Groupe 5"/>
            <p:cNvGrpSpPr/>
            <p:nvPr/>
          </p:nvGrpSpPr>
          <p:grpSpPr>
            <a:xfrm>
              <a:off x="3178663" y="1633788"/>
              <a:ext cx="7368990" cy="2874711"/>
              <a:chOff x="286444" y="-386520"/>
              <a:chExt cx="12001500" cy="4681892"/>
            </a:xfrm>
          </p:grpSpPr>
          <p:pic>
            <p:nvPicPr>
              <p:cNvPr id="9" name="Image 8"/>
              <p:cNvPicPr>
                <a:picLocks noChangeAspect="1"/>
              </p:cNvPicPr>
              <p:nvPr/>
            </p:nvPicPr>
            <p:blipFill rotWithShape="1">
              <a:blip r:embed="rId2"/>
              <a:srcRect l="19109" t="5201" r="22746" b="57687"/>
              <a:stretch/>
            </p:blipFill>
            <p:spPr>
              <a:xfrm>
                <a:off x="286444" y="146021"/>
                <a:ext cx="12001500" cy="4149351"/>
              </a:xfrm>
              <a:prstGeom prst="rect">
                <a:avLst/>
              </a:prstGeom>
            </p:spPr>
          </p:pic>
          <p:sp>
            <p:nvSpPr>
              <p:cNvPr id="10" name="ZoneTexte 9"/>
              <p:cNvSpPr txBox="1"/>
              <p:nvPr/>
            </p:nvSpPr>
            <p:spPr>
              <a:xfrm>
                <a:off x="5765535" y="-386520"/>
                <a:ext cx="656834" cy="429092"/>
              </a:xfrm>
              <a:prstGeom prst="rect">
                <a:avLst/>
              </a:prstGeom>
              <a:noFill/>
            </p:spPr>
            <p:txBody>
              <a:bodyPr wrap="none" rtlCol="0">
                <a:spAutoFit/>
              </a:bodyPr>
              <a:lstStyle/>
              <a:p>
                <a:pPr marL="0" indent="0" defTabSz="914400" hangingPunct="1">
                  <a:lnSpc>
                    <a:spcPct val="100000"/>
                  </a:lnSpc>
                  <a:spcBef>
                    <a:spcPts val="0"/>
                  </a:spcBef>
                  <a:buSzTx/>
                  <a:buNone/>
                </a:pPr>
                <a:r>
                  <a:rPr lang="fr-FR" sz="3600" b="1" kern="1200" dirty="0">
                    <a:solidFill>
                      <a:srgbClr val="C00000"/>
                    </a:solidFill>
                    <a:latin typeface="Calibri"/>
                  </a:rPr>
                  <a:t>21%</a:t>
                </a:r>
              </a:p>
            </p:txBody>
          </p:sp>
        </p:grpSp>
        <p:sp>
          <p:nvSpPr>
            <p:cNvPr id="7" name="Rectangle 6"/>
            <p:cNvSpPr/>
            <p:nvPr/>
          </p:nvSpPr>
          <p:spPr>
            <a:xfrm>
              <a:off x="11060178" y="3747177"/>
              <a:ext cx="634877" cy="263465"/>
            </a:xfrm>
            <a:prstGeom prst="rect">
              <a:avLst/>
            </a:prstGeom>
          </p:spPr>
          <p:txBody>
            <a:bodyPr wrap="none" anchor="ctr">
              <a:spAutoFit/>
            </a:bodyPr>
            <a:lstStyle/>
            <a:p>
              <a:pPr marL="0" indent="0" algn="ctr" defTabSz="914400" hangingPunct="1">
                <a:lnSpc>
                  <a:spcPct val="100000"/>
                </a:lnSpc>
                <a:spcBef>
                  <a:spcPts val="0"/>
                </a:spcBef>
                <a:buSzTx/>
                <a:buNone/>
              </a:pPr>
              <a:r>
                <a:rPr lang="fr-FR" sz="3600" kern="1200" dirty="0">
                  <a:solidFill>
                    <a:srgbClr val="134675"/>
                  </a:solidFill>
                  <a:latin typeface="Calibri"/>
                </a:rPr>
                <a:t>Témoin</a:t>
              </a:r>
            </a:p>
          </p:txBody>
        </p:sp>
        <p:sp>
          <p:nvSpPr>
            <p:cNvPr id="8" name="Rectangle 7"/>
            <p:cNvSpPr/>
            <p:nvPr/>
          </p:nvSpPr>
          <p:spPr>
            <a:xfrm>
              <a:off x="10884335" y="2222534"/>
              <a:ext cx="978558" cy="715120"/>
            </a:xfrm>
            <a:prstGeom prst="rect">
              <a:avLst/>
            </a:prstGeom>
          </p:spPr>
          <p:txBody>
            <a:bodyPr wrap="none" anchor="ctr">
              <a:spAutoFit/>
            </a:bodyPr>
            <a:lstStyle/>
            <a:p>
              <a:pPr marL="0" indent="0" algn="ctr" defTabSz="914400" hangingPunct="1">
                <a:lnSpc>
                  <a:spcPct val="100000"/>
                </a:lnSpc>
                <a:spcBef>
                  <a:spcPts val="0"/>
                </a:spcBef>
                <a:buSzTx/>
                <a:buNone/>
              </a:pPr>
              <a:r>
                <a:rPr lang="fr-FR" sz="3600" kern="1200" dirty="0">
                  <a:solidFill>
                    <a:srgbClr val="134675"/>
                  </a:solidFill>
                  <a:latin typeface="Calibri"/>
                </a:rPr>
                <a:t>Cas index</a:t>
              </a:r>
            </a:p>
            <a:p>
              <a:pPr marL="0" indent="0" algn="ctr" defTabSz="914400" hangingPunct="1">
                <a:lnSpc>
                  <a:spcPct val="100000"/>
                </a:lnSpc>
                <a:spcBef>
                  <a:spcPts val="0"/>
                </a:spcBef>
                <a:buSzTx/>
                <a:buNone/>
              </a:pPr>
              <a:r>
                <a:rPr lang="fr-FR" sz="3600" kern="1200" dirty="0">
                  <a:solidFill>
                    <a:srgbClr val="134675"/>
                  </a:solidFill>
                  <a:latin typeface="Calibri"/>
                </a:rPr>
                <a:t>avec</a:t>
              </a:r>
            </a:p>
            <a:p>
              <a:pPr marL="0" indent="0" algn="ctr" defTabSz="914400" hangingPunct="1">
                <a:lnSpc>
                  <a:spcPct val="100000"/>
                </a:lnSpc>
                <a:spcBef>
                  <a:spcPts val="0"/>
                </a:spcBef>
                <a:buSzTx/>
                <a:buNone/>
              </a:pPr>
              <a:r>
                <a:rPr lang="fr-FR" sz="3600" kern="1200" dirty="0" err="1">
                  <a:solidFill>
                    <a:srgbClr val="134675"/>
                  </a:solidFill>
                  <a:latin typeface="Calibri"/>
                </a:rPr>
                <a:t>puromycine</a:t>
              </a:r>
              <a:endParaRPr lang="fr-FR" sz="3600" kern="1200" dirty="0">
                <a:solidFill>
                  <a:srgbClr val="134675"/>
                </a:solidFill>
                <a:latin typeface="Calibri"/>
              </a:endParaRPr>
            </a:p>
          </p:txBody>
        </p:sp>
      </p:grpSp>
    </p:spTree>
    <p:extLst>
      <p:ext uri="{BB962C8B-B14F-4D97-AF65-F5344CB8AC3E}">
        <p14:creationId xmlns:p14="http://schemas.microsoft.com/office/powerpoint/2010/main" val="358852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Mini gènes : étude de l’effet d’un variant</a:t>
            </a:r>
          </a:p>
        </p:txBody>
      </p:sp>
      <p:sp>
        <p:nvSpPr>
          <p:cNvPr id="3" name="Sous-titre 2"/>
          <p:cNvSpPr>
            <a:spLocks noGrp="1"/>
          </p:cNvSpPr>
          <p:nvPr>
            <p:ph type="subTitle" idx="1"/>
          </p:nvPr>
        </p:nvSpPr>
        <p:spPr/>
        <p:txBody>
          <a:bodyPr/>
          <a:lstStyle/>
          <a:p>
            <a:r>
              <a:rPr lang="fr-FR" dirty="0"/>
              <a:t>Schéma du principe : </a:t>
            </a:r>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52</a:t>
            </a:fld>
            <a:endParaRPr lang="fr-FR" kern="1200" dirty="0"/>
          </a:p>
        </p:txBody>
      </p:sp>
      <p:sp>
        <p:nvSpPr>
          <p:cNvPr id="12" name="Arc 11"/>
          <p:cNvSpPr/>
          <p:nvPr/>
        </p:nvSpPr>
        <p:spPr>
          <a:xfrm flipH="1">
            <a:off x="6118110" y="5584442"/>
            <a:ext cx="14368340" cy="3494120"/>
          </a:xfrm>
          <a:prstGeom prst="arc">
            <a:avLst>
              <a:gd name="adj1" fmla="val 16200000"/>
              <a:gd name="adj2" fmla="val 341322"/>
            </a:avLst>
          </a:prstGeom>
        </p:spPr>
        <p:style>
          <a:lnRef idx="1">
            <a:schemeClr val="accent1"/>
          </a:lnRef>
          <a:fillRef idx="0">
            <a:schemeClr val="accent1"/>
          </a:fillRef>
          <a:effectRef idx="0">
            <a:schemeClr val="accent1"/>
          </a:effectRef>
          <a:fontRef idx="minor">
            <a:schemeClr val="tx1"/>
          </a:fontRef>
        </p:style>
        <p:txBody>
          <a:bodyPr rtlCol="0" anchor="ctr"/>
          <a:lstStyle/>
          <a:p>
            <a:pPr marL="0" indent="0" algn="ctr" defTabSz="914400" hangingPunct="1">
              <a:lnSpc>
                <a:spcPct val="100000"/>
              </a:lnSpc>
              <a:spcBef>
                <a:spcPts val="0"/>
              </a:spcBef>
              <a:buSzTx/>
              <a:buNone/>
            </a:pPr>
            <a:endParaRPr lang="fr-FR" sz="1632" kern="1200">
              <a:solidFill>
                <a:prstClr val="black"/>
              </a:solidFill>
              <a:latin typeface="Calibri"/>
            </a:endParaRPr>
          </a:p>
        </p:txBody>
      </p:sp>
      <p:sp>
        <p:nvSpPr>
          <p:cNvPr id="13" name="Arc 12"/>
          <p:cNvSpPr/>
          <p:nvPr/>
        </p:nvSpPr>
        <p:spPr>
          <a:xfrm>
            <a:off x="5660936" y="5584442"/>
            <a:ext cx="14368340" cy="3494120"/>
          </a:xfrm>
          <a:prstGeom prst="arc">
            <a:avLst>
              <a:gd name="adj1" fmla="val 16200000"/>
              <a:gd name="adj2" fmla="val 341322"/>
            </a:avLst>
          </a:prstGeom>
        </p:spPr>
        <p:style>
          <a:lnRef idx="1">
            <a:schemeClr val="accent1"/>
          </a:lnRef>
          <a:fillRef idx="0">
            <a:schemeClr val="accent1"/>
          </a:fillRef>
          <a:effectRef idx="0">
            <a:schemeClr val="accent1"/>
          </a:effectRef>
          <a:fontRef idx="minor">
            <a:schemeClr val="tx1"/>
          </a:fontRef>
        </p:style>
        <p:txBody>
          <a:bodyPr rtlCol="0" anchor="ctr"/>
          <a:lstStyle/>
          <a:p>
            <a:pPr marL="0" indent="0" algn="ctr" defTabSz="914400" hangingPunct="1">
              <a:lnSpc>
                <a:spcPct val="100000"/>
              </a:lnSpc>
              <a:spcBef>
                <a:spcPts val="0"/>
              </a:spcBef>
              <a:buSzTx/>
              <a:buNone/>
            </a:pPr>
            <a:endParaRPr lang="fr-FR" sz="1632" kern="1200">
              <a:solidFill>
                <a:prstClr val="black"/>
              </a:solidFill>
              <a:latin typeface="Calibri"/>
            </a:endParaRPr>
          </a:p>
        </p:txBody>
      </p:sp>
      <p:sp>
        <p:nvSpPr>
          <p:cNvPr id="15" name="Rectangle 14"/>
          <p:cNvSpPr/>
          <p:nvPr/>
        </p:nvSpPr>
        <p:spPr>
          <a:xfrm>
            <a:off x="6705907" y="7576419"/>
            <a:ext cx="1861354" cy="849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r>
              <a:rPr lang="fr-FR" sz="1632" kern="1200" dirty="0">
                <a:solidFill>
                  <a:prstClr val="white"/>
                </a:solidFill>
                <a:latin typeface="Calibri"/>
              </a:rPr>
              <a:t>exon A</a:t>
            </a:r>
          </a:p>
        </p:txBody>
      </p:sp>
      <p:grpSp>
        <p:nvGrpSpPr>
          <p:cNvPr id="16" name="Groupe 15"/>
          <p:cNvGrpSpPr/>
          <p:nvPr/>
        </p:nvGrpSpPr>
        <p:grpSpPr>
          <a:xfrm>
            <a:off x="6717014" y="7576418"/>
            <a:ext cx="5081591" cy="4523398"/>
            <a:chOff x="4656975" y="8353350"/>
            <a:chExt cx="5602690" cy="4987257"/>
          </a:xfrm>
        </p:grpSpPr>
        <p:grpSp>
          <p:nvGrpSpPr>
            <p:cNvPr id="17" name="Groupe 16"/>
            <p:cNvGrpSpPr/>
            <p:nvPr/>
          </p:nvGrpSpPr>
          <p:grpSpPr>
            <a:xfrm>
              <a:off x="6696956" y="8353350"/>
              <a:ext cx="3562709" cy="1944216"/>
              <a:chOff x="6696956" y="8353350"/>
              <a:chExt cx="3562709" cy="1944216"/>
            </a:xfrm>
          </p:grpSpPr>
          <p:cxnSp>
            <p:nvCxnSpPr>
              <p:cNvPr id="19" name="Connecteur droit 18"/>
              <p:cNvCxnSpPr/>
              <p:nvPr/>
            </p:nvCxnSpPr>
            <p:spPr>
              <a:xfrm flipH="1">
                <a:off x="7795078" y="8821402"/>
                <a:ext cx="1242138" cy="147616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8472484" y="9508559"/>
                <a:ext cx="1787181" cy="532760"/>
              </a:xfrm>
              <a:prstGeom prst="rect">
                <a:avLst/>
              </a:prstGeom>
              <a:noFill/>
            </p:spPr>
            <p:txBody>
              <a:bodyPr wrap="none" rtlCol="0">
                <a:spAutoFit/>
              </a:bodyPr>
              <a:lstStyle/>
              <a:p>
                <a:pPr marL="0" indent="0" defTabSz="914400" hangingPunct="1">
                  <a:lnSpc>
                    <a:spcPct val="100000"/>
                  </a:lnSpc>
                  <a:spcBef>
                    <a:spcPts val="0"/>
                  </a:spcBef>
                  <a:buSzTx/>
                  <a:buNone/>
                </a:pPr>
                <a:r>
                  <a:rPr lang="fr-FR" sz="2540" kern="1200" dirty="0">
                    <a:solidFill>
                      <a:srgbClr val="F79646">
                        <a:lumMod val="75000"/>
                      </a:srgbClr>
                    </a:solidFill>
                    <a:latin typeface="Calibri"/>
                  </a:rPr>
                  <a:t>c.1433G&gt;A</a:t>
                </a:r>
              </a:p>
            </p:txBody>
          </p:sp>
          <p:cxnSp>
            <p:nvCxnSpPr>
              <p:cNvPr id="21" name="Connecteur droit 20"/>
              <p:cNvCxnSpPr/>
              <p:nvPr/>
            </p:nvCxnSpPr>
            <p:spPr>
              <a:xfrm>
                <a:off x="9037216" y="8353350"/>
                <a:ext cx="0" cy="93610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6696956" y="8821402"/>
                <a:ext cx="1098122" cy="147616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4656975" y="12561827"/>
              <a:ext cx="3250575" cy="778780"/>
            </a:xfrm>
            <a:prstGeom prst="rect">
              <a:avLst/>
            </a:prstGeom>
          </p:spPr>
          <p:txBody>
            <a:bodyPr wrap="none">
              <a:spAutoFit/>
            </a:bodyPr>
            <a:lstStyle/>
            <a:p>
              <a:pPr marL="0" indent="0" defTabSz="914400" hangingPunct="1">
                <a:lnSpc>
                  <a:spcPct val="100000"/>
                </a:lnSpc>
                <a:spcBef>
                  <a:spcPct val="20000"/>
                </a:spcBef>
                <a:buSzTx/>
                <a:buNone/>
              </a:pPr>
              <a:r>
                <a:rPr lang="fr-FR" sz="3990" kern="1200" dirty="0">
                  <a:solidFill>
                    <a:srgbClr val="F79646">
                      <a:lumMod val="75000"/>
                    </a:srgbClr>
                  </a:solidFill>
                  <a:latin typeface="Calibri"/>
                </a:rPr>
                <a:t>3. c.1433G&gt;A</a:t>
              </a:r>
            </a:p>
          </p:txBody>
        </p:sp>
      </p:grpSp>
      <p:cxnSp>
        <p:nvCxnSpPr>
          <p:cNvPr id="23" name="Connecteur droit 22"/>
          <p:cNvCxnSpPr/>
          <p:nvPr/>
        </p:nvCxnSpPr>
        <p:spPr>
          <a:xfrm>
            <a:off x="8567260" y="8000936"/>
            <a:ext cx="995988" cy="114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9571076" y="8000936"/>
            <a:ext cx="995988" cy="114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8567260" y="8000936"/>
            <a:ext cx="199980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6" name="Groupe 25"/>
          <p:cNvGrpSpPr/>
          <p:nvPr/>
        </p:nvGrpSpPr>
        <p:grpSpPr>
          <a:xfrm>
            <a:off x="6717014" y="6649078"/>
            <a:ext cx="4294037" cy="4727271"/>
            <a:chOff x="4656975" y="7330914"/>
            <a:chExt cx="4734374" cy="5212036"/>
          </a:xfrm>
        </p:grpSpPr>
        <p:grpSp>
          <p:nvGrpSpPr>
            <p:cNvPr id="27" name="Groupe 26"/>
            <p:cNvGrpSpPr/>
            <p:nvPr/>
          </p:nvGrpSpPr>
          <p:grpSpPr>
            <a:xfrm>
              <a:off x="6696956" y="7330914"/>
              <a:ext cx="2694393" cy="1958540"/>
              <a:chOff x="6696956" y="7330914"/>
              <a:chExt cx="2694393" cy="1958540"/>
            </a:xfrm>
          </p:grpSpPr>
          <p:sp>
            <p:nvSpPr>
              <p:cNvPr id="29" name="ZoneTexte 28"/>
              <p:cNvSpPr txBox="1"/>
              <p:nvPr/>
            </p:nvSpPr>
            <p:spPr>
              <a:xfrm>
                <a:off x="7312550" y="7330914"/>
                <a:ext cx="2078799" cy="532761"/>
              </a:xfrm>
              <a:prstGeom prst="rect">
                <a:avLst/>
              </a:prstGeom>
              <a:noFill/>
            </p:spPr>
            <p:txBody>
              <a:bodyPr wrap="none" rtlCol="0">
                <a:spAutoFit/>
              </a:bodyPr>
              <a:lstStyle/>
              <a:p>
                <a:pPr marL="0" indent="0" defTabSz="914400" hangingPunct="1">
                  <a:lnSpc>
                    <a:spcPct val="100000"/>
                  </a:lnSpc>
                  <a:spcBef>
                    <a:spcPts val="0"/>
                  </a:spcBef>
                  <a:buSzTx/>
                  <a:buNone/>
                </a:pPr>
                <a:r>
                  <a:rPr lang="fr-FR" sz="2540" kern="1200" dirty="0">
                    <a:solidFill>
                      <a:srgbClr val="C00000"/>
                    </a:solidFill>
                    <a:latin typeface="Calibri"/>
                  </a:rPr>
                  <a:t>c.1433-1G&gt;A</a:t>
                </a:r>
              </a:p>
            </p:txBody>
          </p:sp>
          <p:cxnSp>
            <p:nvCxnSpPr>
              <p:cNvPr id="30" name="Connecteur droit 29"/>
              <p:cNvCxnSpPr/>
              <p:nvPr/>
            </p:nvCxnSpPr>
            <p:spPr>
              <a:xfrm>
                <a:off x="8803184" y="8353350"/>
                <a:ext cx="0" cy="9361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6696956" y="8115744"/>
                <a:ext cx="1098122" cy="7056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flipV="1">
                <a:off x="7795078" y="8115744"/>
                <a:ext cx="1008107" cy="7056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4656975" y="11764170"/>
              <a:ext cx="3710094" cy="778780"/>
            </a:xfrm>
            <a:prstGeom prst="rect">
              <a:avLst/>
            </a:prstGeom>
          </p:spPr>
          <p:txBody>
            <a:bodyPr wrap="none">
              <a:spAutoFit/>
            </a:bodyPr>
            <a:lstStyle/>
            <a:p>
              <a:pPr marL="0" indent="0" defTabSz="914400" hangingPunct="1">
                <a:lnSpc>
                  <a:spcPct val="100000"/>
                </a:lnSpc>
                <a:spcBef>
                  <a:spcPct val="20000"/>
                </a:spcBef>
                <a:buSzTx/>
                <a:buNone/>
              </a:pPr>
              <a:r>
                <a:rPr lang="fr-FR" sz="3990" kern="1200" dirty="0">
                  <a:solidFill>
                    <a:srgbClr val="C00000"/>
                  </a:solidFill>
                  <a:latin typeface="Calibri"/>
                </a:rPr>
                <a:t>2. c.1433-1G&gt;A</a:t>
              </a:r>
            </a:p>
          </p:txBody>
        </p:sp>
      </p:grpSp>
      <p:sp>
        <p:nvSpPr>
          <p:cNvPr id="40" name="Rectangle 39"/>
          <p:cNvSpPr/>
          <p:nvPr/>
        </p:nvSpPr>
        <p:spPr>
          <a:xfrm>
            <a:off x="10567065" y="7576419"/>
            <a:ext cx="3134910" cy="849038"/>
          </a:xfrm>
          <a:prstGeom prst="rec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r>
              <a:rPr lang="fr-FR" sz="1632" kern="1200" dirty="0" err="1">
                <a:solidFill>
                  <a:prstClr val="black"/>
                </a:solidFill>
                <a:latin typeface="Calibri"/>
              </a:rPr>
              <a:t>vWF</a:t>
            </a:r>
            <a:r>
              <a:rPr lang="fr-FR" sz="1632" kern="1200" dirty="0">
                <a:solidFill>
                  <a:prstClr val="black"/>
                </a:solidFill>
                <a:latin typeface="Calibri"/>
              </a:rPr>
              <a:t> ex13</a:t>
            </a:r>
          </a:p>
        </p:txBody>
      </p:sp>
      <p:sp>
        <p:nvSpPr>
          <p:cNvPr id="41" name="ZoneTexte 40"/>
          <p:cNvSpPr txBox="1"/>
          <p:nvPr/>
        </p:nvSpPr>
        <p:spPr>
          <a:xfrm>
            <a:off x="12705802" y="6495545"/>
            <a:ext cx="1690976" cy="874085"/>
          </a:xfrm>
          <a:prstGeom prst="rect">
            <a:avLst/>
          </a:prstGeom>
          <a:noFill/>
        </p:spPr>
        <p:txBody>
          <a:bodyPr wrap="none" rtlCol="0">
            <a:spAutoFit/>
          </a:bodyPr>
          <a:lstStyle/>
          <a:p>
            <a:pPr marL="0" indent="0" defTabSz="914400" hangingPunct="1">
              <a:lnSpc>
                <a:spcPct val="100000"/>
              </a:lnSpc>
              <a:spcBef>
                <a:spcPts val="0"/>
              </a:spcBef>
              <a:buSzTx/>
              <a:buNone/>
            </a:pPr>
            <a:r>
              <a:rPr lang="fr-FR" sz="2540" kern="1200" dirty="0">
                <a:solidFill>
                  <a:srgbClr val="FF0000"/>
                </a:solidFill>
                <a:latin typeface="Calibri"/>
              </a:rPr>
              <a:t>c.1530G&gt;A</a:t>
            </a:r>
          </a:p>
          <a:p>
            <a:pPr marL="0" indent="0" defTabSz="914400" hangingPunct="1">
              <a:lnSpc>
                <a:spcPct val="100000"/>
              </a:lnSpc>
              <a:spcBef>
                <a:spcPts val="0"/>
              </a:spcBef>
              <a:buSzTx/>
              <a:buNone/>
            </a:pPr>
            <a:r>
              <a:rPr lang="fr-FR" sz="2540" kern="1200" dirty="0">
                <a:solidFill>
                  <a:srgbClr val="FF0000"/>
                </a:solidFill>
                <a:latin typeface="Calibri"/>
              </a:rPr>
              <a:t>p.(Val510=)</a:t>
            </a:r>
          </a:p>
        </p:txBody>
      </p:sp>
      <p:cxnSp>
        <p:nvCxnSpPr>
          <p:cNvPr id="42" name="Connecteur droit 41"/>
          <p:cNvCxnSpPr/>
          <p:nvPr/>
        </p:nvCxnSpPr>
        <p:spPr>
          <a:xfrm>
            <a:off x="13701975" y="8000936"/>
            <a:ext cx="42373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13710972" y="8000937"/>
            <a:ext cx="2693564" cy="1077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H="1">
            <a:off x="16404536" y="8000937"/>
            <a:ext cx="1534800" cy="1077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13432902" y="8000936"/>
            <a:ext cx="2677736" cy="22858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a:off x="16110639" y="8000936"/>
            <a:ext cx="1828698" cy="22858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15784086" y="10384775"/>
            <a:ext cx="615874" cy="1208921"/>
          </a:xfrm>
          <a:prstGeom prst="rect">
            <a:avLst/>
          </a:prstGeom>
          <a:noFill/>
        </p:spPr>
        <p:txBody>
          <a:bodyPr wrap="none" rtlCol="0">
            <a:spAutoFit/>
          </a:bodyPr>
          <a:lstStyle/>
          <a:p>
            <a:pPr marL="0" indent="0" defTabSz="914400" hangingPunct="1">
              <a:lnSpc>
                <a:spcPct val="100000"/>
              </a:lnSpc>
              <a:spcBef>
                <a:spcPts val="0"/>
              </a:spcBef>
              <a:buSzTx/>
              <a:buNone/>
            </a:pPr>
            <a:r>
              <a:rPr lang="fr-FR" sz="7256" kern="1200" dirty="0">
                <a:solidFill>
                  <a:srgbClr val="FF0000"/>
                </a:solidFill>
                <a:latin typeface="Calibri"/>
              </a:rPr>
              <a:t>?</a:t>
            </a:r>
          </a:p>
        </p:txBody>
      </p:sp>
      <p:sp>
        <p:nvSpPr>
          <p:cNvPr id="49" name="Rectangle 48"/>
          <p:cNvSpPr/>
          <p:nvPr/>
        </p:nvSpPr>
        <p:spPr>
          <a:xfrm>
            <a:off x="17939337" y="7576419"/>
            <a:ext cx="1861354" cy="849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r>
              <a:rPr lang="fr-FR" sz="1632" kern="1200" dirty="0">
                <a:solidFill>
                  <a:prstClr val="white"/>
                </a:solidFill>
                <a:latin typeface="Calibri"/>
              </a:rPr>
              <a:t>exon B</a:t>
            </a:r>
          </a:p>
        </p:txBody>
      </p:sp>
      <p:sp>
        <p:nvSpPr>
          <p:cNvPr id="50" name="Rectangle 49"/>
          <p:cNvSpPr/>
          <p:nvPr/>
        </p:nvSpPr>
        <p:spPr>
          <a:xfrm>
            <a:off x="6717015" y="9958807"/>
            <a:ext cx="2364237" cy="706347"/>
          </a:xfrm>
          <a:prstGeom prst="rect">
            <a:avLst/>
          </a:prstGeom>
        </p:spPr>
        <p:txBody>
          <a:bodyPr wrap="none">
            <a:spAutoFit/>
          </a:bodyPr>
          <a:lstStyle/>
          <a:p>
            <a:pPr marL="0" indent="0" defTabSz="914400" hangingPunct="1">
              <a:lnSpc>
                <a:spcPct val="100000"/>
              </a:lnSpc>
              <a:spcBef>
                <a:spcPct val="20000"/>
              </a:spcBef>
              <a:buSzTx/>
              <a:buNone/>
            </a:pPr>
            <a:r>
              <a:rPr lang="fr-FR" sz="3990" kern="1200" dirty="0">
                <a:solidFill>
                  <a:srgbClr val="0070C0"/>
                </a:solidFill>
                <a:latin typeface="Calibri"/>
              </a:rPr>
              <a:t>1. sauvage</a:t>
            </a:r>
          </a:p>
        </p:txBody>
      </p:sp>
      <p:sp>
        <p:nvSpPr>
          <p:cNvPr id="51" name="Rectangle 50"/>
          <p:cNvSpPr/>
          <p:nvPr/>
        </p:nvSpPr>
        <p:spPr>
          <a:xfrm>
            <a:off x="6717015" y="12065755"/>
            <a:ext cx="2948243" cy="706347"/>
          </a:xfrm>
          <a:prstGeom prst="rect">
            <a:avLst/>
          </a:prstGeom>
        </p:spPr>
        <p:txBody>
          <a:bodyPr wrap="none">
            <a:spAutoFit/>
          </a:bodyPr>
          <a:lstStyle/>
          <a:p>
            <a:pPr marL="0" indent="0" defTabSz="914400" hangingPunct="1">
              <a:lnSpc>
                <a:spcPct val="100000"/>
              </a:lnSpc>
              <a:spcBef>
                <a:spcPct val="20000"/>
              </a:spcBef>
              <a:buSzTx/>
              <a:buNone/>
            </a:pPr>
            <a:r>
              <a:rPr lang="fr-FR" sz="3990" kern="1200" dirty="0">
                <a:solidFill>
                  <a:srgbClr val="FF0000"/>
                </a:solidFill>
                <a:latin typeface="Calibri"/>
              </a:rPr>
              <a:t>4. c.1530G&gt;A</a:t>
            </a:r>
          </a:p>
        </p:txBody>
      </p:sp>
      <p:sp>
        <p:nvSpPr>
          <p:cNvPr id="52" name="ZoneTexte 51"/>
          <p:cNvSpPr txBox="1"/>
          <p:nvPr/>
        </p:nvSpPr>
        <p:spPr>
          <a:xfrm>
            <a:off x="3367752" y="10141932"/>
            <a:ext cx="2802370" cy="523220"/>
          </a:xfrm>
          <a:prstGeom prst="rect">
            <a:avLst/>
          </a:prstGeom>
          <a:noFill/>
        </p:spPr>
        <p:txBody>
          <a:bodyPr wrap="none" rtlCol="0">
            <a:spAutoFit/>
          </a:bodyPr>
          <a:lstStyle/>
          <a:p>
            <a:pPr marL="0" indent="0" defTabSz="914400" hangingPunct="1">
              <a:lnSpc>
                <a:spcPct val="100000"/>
              </a:lnSpc>
              <a:spcBef>
                <a:spcPts val="0"/>
              </a:spcBef>
              <a:buSzTx/>
              <a:buNone/>
            </a:pPr>
            <a:r>
              <a:rPr lang="fr-FR" sz="2800" kern="1200" dirty="0">
                <a:solidFill>
                  <a:srgbClr val="134675"/>
                </a:solidFill>
                <a:latin typeface="Arial" panose="020B0604020202020204" pitchFamily="34" charset="0"/>
                <a:cs typeface="Arial" panose="020B0604020202020204" pitchFamily="34" charset="0"/>
              </a:rPr>
              <a:t>4 constructions :</a:t>
            </a:r>
          </a:p>
        </p:txBody>
      </p:sp>
      <p:sp>
        <p:nvSpPr>
          <p:cNvPr id="54" name="ZoneTexte 53"/>
          <p:cNvSpPr txBox="1"/>
          <p:nvPr/>
        </p:nvSpPr>
        <p:spPr>
          <a:xfrm>
            <a:off x="11538895" y="4963992"/>
            <a:ext cx="955711" cy="343492"/>
          </a:xfrm>
          <a:prstGeom prst="rect">
            <a:avLst/>
          </a:prstGeom>
          <a:noFill/>
        </p:spPr>
        <p:txBody>
          <a:bodyPr wrap="none" rtlCol="0">
            <a:spAutoFit/>
          </a:bodyPr>
          <a:lstStyle/>
          <a:p>
            <a:pPr marL="0" indent="0" defTabSz="914400" hangingPunct="1">
              <a:lnSpc>
                <a:spcPct val="100000"/>
              </a:lnSpc>
              <a:spcBef>
                <a:spcPts val="0"/>
              </a:spcBef>
              <a:buSzTx/>
              <a:buNone/>
            </a:pPr>
            <a:r>
              <a:rPr lang="fr-FR" sz="1632" kern="1200" dirty="0">
                <a:solidFill>
                  <a:srgbClr val="134675"/>
                </a:solidFill>
                <a:latin typeface="Calibri"/>
              </a:rPr>
              <a:t>plasmide</a:t>
            </a:r>
          </a:p>
        </p:txBody>
      </p:sp>
    </p:spTree>
    <p:extLst>
      <p:ext uri="{BB962C8B-B14F-4D97-AF65-F5344CB8AC3E}">
        <p14:creationId xmlns:p14="http://schemas.microsoft.com/office/powerpoint/2010/main" val="276647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L’évolution des techniques entraîne une évolution dans l’analyse :</a:t>
            </a:r>
          </a:p>
        </p:txBody>
      </p:sp>
      <p:sp>
        <p:nvSpPr>
          <p:cNvPr id="3" name="Sous-titre 2"/>
          <p:cNvSpPr>
            <a:spLocks noGrp="1"/>
          </p:cNvSpPr>
          <p:nvPr>
            <p:ph type="subTitle" idx="1"/>
          </p:nvPr>
        </p:nvSpPr>
        <p:spPr>
          <a:xfrm>
            <a:off x="1531712" y="1985245"/>
            <a:ext cx="21023488" cy="3307726"/>
          </a:xfrm>
        </p:spPr>
        <p:txBody>
          <a:bodyPr/>
          <a:lstStyle/>
          <a:p>
            <a:r>
              <a:rPr lang="fr-FR" dirty="0"/>
              <a:t>Mise en place d’une évaluation objective des variants de séquence grâce au score de l’ACMG (2015) (2018) :</a:t>
            </a:r>
          </a:p>
          <a:p>
            <a:pPr lvl="1"/>
            <a:r>
              <a:rPr lang="fr-FR" dirty="0"/>
              <a:t>Classe 1 : variant bénin</a:t>
            </a:r>
          </a:p>
          <a:p>
            <a:pPr lvl="1"/>
            <a:r>
              <a:rPr lang="fr-FR" dirty="0"/>
              <a:t>Classe 2 : variant probablement bénin</a:t>
            </a:r>
          </a:p>
          <a:p>
            <a:pPr lvl="1"/>
            <a:r>
              <a:rPr lang="fr-FR" dirty="0"/>
              <a:t>Classe 3 : variant de signification incertaine</a:t>
            </a:r>
          </a:p>
          <a:p>
            <a:pPr lvl="1"/>
            <a:r>
              <a:rPr lang="fr-FR" dirty="0"/>
              <a:t>Classe 4 : variant probablement pathogène</a:t>
            </a:r>
          </a:p>
          <a:p>
            <a:pPr lvl="1"/>
            <a:r>
              <a:rPr lang="fr-FR" dirty="0"/>
              <a:t>Classe 5 : variant pathogène</a:t>
            </a:r>
          </a:p>
          <a:p>
            <a:endParaRPr lang="fr-FR" dirty="0"/>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53</a:t>
            </a:fld>
            <a:endParaRPr lang="fr-FR" kern="1200" dirty="0"/>
          </a:p>
        </p:txBody>
      </p:sp>
      <p:graphicFrame>
        <p:nvGraphicFramePr>
          <p:cNvPr id="5" name="Tableau 4"/>
          <p:cNvGraphicFramePr>
            <a:graphicFrameLocks noGrp="1"/>
          </p:cNvGraphicFramePr>
          <p:nvPr>
            <p:extLst/>
          </p:nvPr>
        </p:nvGraphicFramePr>
        <p:xfrm>
          <a:off x="2268415" y="5549900"/>
          <a:ext cx="18267934" cy="7162800"/>
        </p:xfrm>
        <a:graphic>
          <a:graphicData uri="http://schemas.openxmlformats.org/drawingml/2006/table">
            <a:tbl>
              <a:tblPr firstRow="1" bandRow="1">
                <a:tableStyleId>{5C22544A-7EE6-4342-B048-85BDC9FD1C3A}</a:tableStyleId>
              </a:tblPr>
              <a:tblGrid>
                <a:gridCol w="2993370">
                  <a:extLst>
                    <a:ext uri="{9D8B030D-6E8A-4147-A177-3AD203B41FA5}">
                      <a16:colId xmlns:a16="http://schemas.microsoft.com/office/drawing/2014/main" val="4071948224"/>
                    </a:ext>
                  </a:extLst>
                </a:gridCol>
                <a:gridCol w="1181594">
                  <a:extLst>
                    <a:ext uri="{9D8B030D-6E8A-4147-A177-3AD203B41FA5}">
                      <a16:colId xmlns:a16="http://schemas.microsoft.com/office/drawing/2014/main" val="1553971213"/>
                    </a:ext>
                  </a:extLst>
                </a:gridCol>
                <a:gridCol w="5146498">
                  <a:extLst>
                    <a:ext uri="{9D8B030D-6E8A-4147-A177-3AD203B41FA5}">
                      <a16:colId xmlns:a16="http://schemas.microsoft.com/office/drawing/2014/main" val="1264575405"/>
                    </a:ext>
                  </a:extLst>
                </a:gridCol>
                <a:gridCol w="8946472">
                  <a:extLst>
                    <a:ext uri="{9D8B030D-6E8A-4147-A177-3AD203B41FA5}">
                      <a16:colId xmlns:a16="http://schemas.microsoft.com/office/drawing/2014/main" val="292352947"/>
                    </a:ext>
                  </a:extLst>
                </a:gridCol>
              </a:tblGrid>
              <a:tr h="518160">
                <a:tc>
                  <a:txBody>
                    <a:bodyPr/>
                    <a:lstStyle/>
                    <a:p>
                      <a:r>
                        <a:rPr lang="fr-FR" sz="2200" dirty="0"/>
                        <a:t>Arguments</a:t>
                      </a:r>
                    </a:p>
                  </a:txBody>
                  <a:tcPr marL="182880" marR="182880" marT="91440" marB="91440"/>
                </a:tc>
                <a:tc>
                  <a:txBody>
                    <a:bodyPr/>
                    <a:lstStyle/>
                    <a:p>
                      <a:r>
                        <a:rPr lang="fr-FR" sz="2200" dirty="0"/>
                        <a:t>codes </a:t>
                      </a:r>
                    </a:p>
                  </a:txBody>
                  <a:tcPr marL="182880" marR="182880" marT="91440" marB="91440"/>
                </a:tc>
                <a:tc>
                  <a:txBody>
                    <a:bodyPr/>
                    <a:lstStyle/>
                    <a:p>
                      <a:r>
                        <a:rPr lang="fr-FR" sz="2200" dirty="0"/>
                        <a:t> </a:t>
                      </a:r>
                    </a:p>
                  </a:txBody>
                  <a:tcPr marL="182880" marR="182880" marT="91440" marB="91440"/>
                </a:tc>
                <a:tc>
                  <a:txBody>
                    <a:bodyPr/>
                    <a:lstStyle/>
                    <a:p>
                      <a:r>
                        <a:rPr lang="fr-FR" sz="2200" dirty="0"/>
                        <a:t>Outils</a:t>
                      </a:r>
                    </a:p>
                  </a:txBody>
                  <a:tcPr marL="182880" marR="182880" marT="91440" marB="91440"/>
                </a:tc>
                <a:extLst>
                  <a:ext uri="{0D108BD9-81ED-4DB2-BD59-A6C34878D82A}">
                    <a16:rowId xmlns:a16="http://schemas.microsoft.com/office/drawing/2014/main" val="1699774078"/>
                  </a:ext>
                </a:extLst>
              </a:tr>
              <a:tr h="1188720">
                <a:tc>
                  <a:txBody>
                    <a:bodyPr/>
                    <a:lstStyle/>
                    <a:p>
                      <a:r>
                        <a:rPr lang="fr-FR" sz="2200" dirty="0"/>
                        <a:t>épidémiologiques </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PM2 </a:t>
                      </a:r>
                    </a:p>
                    <a:p>
                      <a:r>
                        <a:rPr lang="fr-FR" sz="2200" dirty="0"/>
                        <a:t>BS1 </a:t>
                      </a:r>
                    </a:p>
                  </a:txBody>
                  <a:tcPr marL="182880" marR="182880" marT="91440" marB="91440"/>
                </a:tc>
                <a:tc>
                  <a:txBody>
                    <a:bodyPr/>
                    <a:lstStyle/>
                    <a:p>
                      <a:r>
                        <a:rPr lang="fr-FR" sz="2200" dirty="0"/>
                        <a:t>Fréquence du variant </a:t>
                      </a:r>
                    </a:p>
                  </a:txBody>
                  <a:tcPr marL="182880" marR="182880" marT="91440" marB="91440"/>
                </a:tc>
                <a:tc>
                  <a:txBody>
                    <a:bodyPr/>
                    <a:lstStyle/>
                    <a:p>
                      <a:r>
                        <a:rPr lang="fr-FR" sz="2200" dirty="0"/>
                        <a:t>Base de données publique </a:t>
                      </a:r>
                      <a:r>
                        <a:rPr lang="fr-FR" sz="2200" dirty="0" err="1"/>
                        <a:t>gnomAD</a:t>
                      </a:r>
                      <a:r>
                        <a:rPr lang="fr-FR" sz="2200" dirty="0"/>
                        <a:t> 	</a:t>
                      </a:r>
                    </a:p>
                    <a:p>
                      <a:r>
                        <a:rPr lang="fr-FR" sz="2200" dirty="0"/>
                        <a:t>					</a:t>
                      </a:r>
                    </a:p>
                  </a:txBody>
                  <a:tcPr marL="182880" marR="182880" marT="91440" marB="91440"/>
                </a:tc>
                <a:extLst>
                  <a:ext uri="{0D108BD9-81ED-4DB2-BD59-A6C34878D82A}">
                    <a16:rowId xmlns:a16="http://schemas.microsoft.com/office/drawing/2014/main" val="2131422097"/>
                  </a:ext>
                </a:extLst>
              </a:tr>
              <a:tr h="1188720">
                <a:tc>
                  <a:txBody>
                    <a:bodyPr/>
                    <a:lstStyle/>
                    <a:p>
                      <a:r>
                        <a:rPr lang="fr-FR" sz="2200" dirty="0"/>
                        <a:t>structuraux</a:t>
                      </a:r>
                    </a:p>
                  </a:txBody>
                  <a:tcPr marL="182880" marR="182880" marT="91440" marB="91440"/>
                </a:tc>
                <a:tc>
                  <a:txBody>
                    <a:bodyPr/>
                    <a:lstStyle/>
                    <a:p>
                      <a:r>
                        <a:rPr lang="fr-FR" sz="2200" dirty="0"/>
                        <a:t>PVS1</a:t>
                      </a:r>
                    </a:p>
                    <a:p>
                      <a:r>
                        <a:rPr lang="fr-FR" sz="2200" dirty="0"/>
                        <a:t>PM1 </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Nature du variant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Conséquence protéique </a:t>
                      </a:r>
                    </a:p>
                  </a:txBody>
                  <a:tcPr marL="182880" marR="182880" marT="91440" marB="91440"/>
                </a:tc>
                <a:tc>
                  <a:txBody>
                    <a:bodyPr/>
                    <a:lstStyle/>
                    <a:p>
                      <a:r>
                        <a:rPr lang="fr-FR" sz="2200" dirty="0"/>
                        <a:t>Ratio o/e pour les </a:t>
                      </a:r>
                      <a:r>
                        <a:rPr lang="fr-FR" sz="2200" dirty="0" err="1"/>
                        <a:t>variants</a:t>
                      </a:r>
                      <a:r>
                        <a:rPr lang="fr-FR" sz="2200" dirty="0"/>
                        <a:t> perte de fonction et faux-sens : prédictions bio-informatiques CADD (score </a:t>
                      </a:r>
                      <a:r>
                        <a:rPr lang="fr-FR" sz="2200" dirty="0" err="1"/>
                        <a:t>phred</a:t>
                      </a:r>
                      <a:r>
                        <a:rPr lang="fr-FR" sz="2200" dirty="0"/>
                        <a:t>) Situation dans un domaine fonctionnel (</a:t>
                      </a:r>
                      <a:r>
                        <a:rPr lang="fr-FR" sz="2200" dirty="0" err="1"/>
                        <a:t>hotspot</a:t>
                      </a:r>
                      <a:r>
                        <a:rPr lang="fr-FR" sz="2200" dirty="0"/>
                        <a:t> mutationnel) 	</a:t>
                      </a:r>
                    </a:p>
                  </a:txBody>
                  <a:tcPr marL="182880" marR="182880" marT="91440" marB="91440"/>
                </a:tc>
                <a:extLst>
                  <a:ext uri="{0D108BD9-81ED-4DB2-BD59-A6C34878D82A}">
                    <a16:rowId xmlns:a16="http://schemas.microsoft.com/office/drawing/2014/main" val="4055221801"/>
                  </a:ext>
                </a:extLst>
              </a:tr>
              <a:tr h="853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bibliographiques </a:t>
                      </a:r>
                    </a:p>
                    <a:p>
                      <a:endParaRPr lang="fr-FR" sz="2200" dirty="0"/>
                    </a:p>
                  </a:txBody>
                  <a:tcPr marL="182880" marR="182880" marT="91440" marB="9144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200" dirty="0"/>
                        <a:t>PS4 </a:t>
                      </a:r>
                    </a:p>
                  </a:txBody>
                  <a:tcPr marL="182880" marR="182880" marT="91440" marB="91440"/>
                </a:tc>
                <a:tc>
                  <a:txBody>
                    <a:bodyPr/>
                    <a:lstStyle/>
                    <a:p>
                      <a:r>
                        <a:rPr lang="fr-FR" sz="2200" dirty="0"/>
                        <a:t>Publications sur le variant 	</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err="1"/>
                        <a:t>Pubmed</a:t>
                      </a:r>
                      <a:r>
                        <a:rPr lang="fr-FR" sz="2200" dirty="0"/>
                        <a:t>, base de données HGMD, base de données </a:t>
                      </a:r>
                      <a:r>
                        <a:rPr lang="fr-FR" sz="2200" dirty="0" err="1"/>
                        <a:t>ClinVar</a:t>
                      </a:r>
                      <a:r>
                        <a:rPr lang="fr-FR" sz="2200" dirty="0"/>
                        <a:t>, base de données du laboratoire 	</a:t>
                      </a:r>
                    </a:p>
                  </a:txBody>
                  <a:tcPr marL="182880" marR="182880" marT="91440" marB="91440"/>
                </a:tc>
                <a:extLst>
                  <a:ext uri="{0D108BD9-81ED-4DB2-BD59-A6C34878D82A}">
                    <a16:rowId xmlns:a16="http://schemas.microsoft.com/office/drawing/2014/main" val="714018993"/>
                  </a:ext>
                </a:extLst>
              </a:tr>
              <a:tr h="853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cliniques </a:t>
                      </a:r>
                    </a:p>
                    <a:p>
                      <a:endParaRPr lang="fr-FR" sz="2200" dirty="0"/>
                    </a:p>
                  </a:txBody>
                  <a:tcPr marL="182880" marR="182880" marT="91440" marB="91440"/>
                </a:tc>
                <a:tc>
                  <a:txBody>
                    <a:bodyPr/>
                    <a:lstStyle/>
                    <a:p>
                      <a:r>
                        <a:rPr lang="fr-FR" sz="2200" dirty="0"/>
                        <a:t>PP4 </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Phénotype en faveur de la pathologie associée au gène 	</a:t>
                      </a:r>
                    </a:p>
                  </a:txBody>
                  <a:tcPr marL="182880" marR="182880" marT="91440" marB="91440"/>
                </a:tc>
                <a:tc>
                  <a:txBody>
                    <a:bodyPr/>
                    <a:lstStyle/>
                    <a:p>
                      <a:r>
                        <a:rPr lang="fr-FR" sz="2200" dirty="0"/>
                        <a:t>Evaluation clinique par centre de compétence/de référence </a:t>
                      </a:r>
                    </a:p>
                  </a:txBody>
                  <a:tcPr marL="182880" marR="182880" marT="91440" marB="91440"/>
                </a:tc>
                <a:extLst>
                  <a:ext uri="{0D108BD9-81ED-4DB2-BD59-A6C34878D82A}">
                    <a16:rowId xmlns:a16="http://schemas.microsoft.com/office/drawing/2014/main" val="751153961"/>
                  </a:ext>
                </a:extLst>
              </a:tr>
              <a:tr h="853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fonctionnels </a:t>
                      </a:r>
                    </a:p>
                    <a:p>
                      <a:endParaRPr lang="fr-FR" sz="2200" dirty="0"/>
                    </a:p>
                  </a:txBody>
                  <a:tcPr marL="182880" marR="182880" marT="91440" marB="91440">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PS3 </a:t>
                      </a:r>
                    </a:p>
                    <a:p>
                      <a:r>
                        <a:rPr lang="fr-FR" sz="2200" dirty="0"/>
                        <a:t>BS3</a:t>
                      </a:r>
                    </a:p>
                  </a:txBody>
                  <a:tcPr marL="182880" marR="182880" marT="91440" marB="91440">
                    <a:solidFill>
                      <a:srgbClr val="FFC000"/>
                    </a:solidFill>
                  </a:tcPr>
                </a:tc>
                <a:tc>
                  <a:txBody>
                    <a:bodyPr/>
                    <a:lstStyle/>
                    <a:p>
                      <a:r>
                        <a:rPr lang="fr-FR" sz="2200" dirty="0"/>
                        <a:t>Etudes fonctionnelles réalisées </a:t>
                      </a:r>
                    </a:p>
                  </a:txBody>
                  <a:tcPr marL="182880" marR="182880" marT="91440" marB="91440">
                    <a:solidFill>
                      <a:srgbClr val="FFC000"/>
                    </a:solidFill>
                  </a:tcPr>
                </a:tc>
                <a:tc>
                  <a:txBody>
                    <a:bodyPr/>
                    <a:lstStyle/>
                    <a:p>
                      <a:r>
                        <a:rPr lang="fr-FR" sz="2200" dirty="0"/>
                        <a:t>Impact du variant sur le gène et/ou son produit </a:t>
                      </a:r>
                    </a:p>
                  </a:txBody>
                  <a:tcPr marL="182880" marR="182880" marT="91440" marB="91440">
                    <a:solidFill>
                      <a:srgbClr val="FFC000"/>
                    </a:solidFill>
                  </a:tcPr>
                </a:tc>
                <a:extLst>
                  <a:ext uri="{0D108BD9-81ED-4DB2-BD59-A6C34878D82A}">
                    <a16:rowId xmlns:a16="http://schemas.microsoft.com/office/drawing/2014/main" val="284812517"/>
                  </a:ext>
                </a:extLst>
              </a:tr>
              <a:tr h="853440">
                <a:tc>
                  <a:txBody>
                    <a:bodyPr/>
                    <a:lstStyle/>
                    <a:p>
                      <a:r>
                        <a:rPr lang="fr-FR" sz="2200" dirty="0"/>
                        <a:t>de ségrégation </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PS2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PP1</a:t>
                      </a:r>
                    </a:p>
                  </a:txBody>
                  <a:tcPr marL="182880" marR="182880" marT="91440" marB="91440"/>
                </a:tc>
                <a:tc>
                  <a:txBody>
                    <a:bodyPr/>
                    <a:lstStyle/>
                    <a:p>
                      <a:r>
                        <a:rPr lang="fr-FR" sz="2200" dirty="0"/>
                        <a:t>Ségrégation familiale du variant 	</a:t>
                      </a:r>
                    </a:p>
                  </a:txBody>
                  <a:tcPr marL="182880" marR="182880"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Dépistage </a:t>
                      </a:r>
                      <a:r>
                        <a:rPr lang="fr-FR" sz="2200" dirty="0" err="1"/>
                        <a:t>clinico</a:t>
                      </a:r>
                      <a:r>
                        <a:rPr lang="fr-FR" sz="2200" dirty="0"/>
                        <a:t>-biologique des apparentés 	</a:t>
                      </a:r>
                    </a:p>
                  </a:txBody>
                  <a:tcPr marL="182880" marR="182880" marT="91440" marB="91440"/>
                </a:tc>
                <a:extLst>
                  <a:ext uri="{0D108BD9-81ED-4DB2-BD59-A6C34878D82A}">
                    <a16:rowId xmlns:a16="http://schemas.microsoft.com/office/drawing/2014/main" val="257546527"/>
                  </a:ext>
                </a:extLst>
              </a:tr>
              <a:tr h="853440">
                <a:tc>
                  <a:txBody>
                    <a:bodyPr/>
                    <a:lstStyle/>
                    <a:p>
                      <a:r>
                        <a:rPr lang="fr-FR" sz="2200" dirty="0" err="1"/>
                        <a:t>bioinformatiques</a:t>
                      </a:r>
                      <a:endParaRPr lang="fr-FR" sz="2200" dirty="0"/>
                    </a:p>
                  </a:txBody>
                  <a:tcPr marL="182880" marR="182880" marT="91440" marB="91440">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t> PP3 </a:t>
                      </a:r>
                    </a:p>
                    <a:p>
                      <a:r>
                        <a:rPr lang="fr-FR" sz="2200" dirty="0"/>
                        <a:t>BP4 </a:t>
                      </a:r>
                    </a:p>
                  </a:txBody>
                  <a:tcPr marL="182880" marR="182880" marT="91440" marB="91440">
                    <a:solidFill>
                      <a:srgbClr val="FFC000"/>
                    </a:solidFill>
                  </a:tcPr>
                </a:tc>
                <a:tc>
                  <a:txBody>
                    <a:bodyPr/>
                    <a:lstStyle/>
                    <a:p>
                      <a:r>
                        <a:rPr lang="fr-FR" sz="2200" dirty="0"/>
                        <a:t>Prédictions </a:t>
                      </a:r>
                      <a:r>
                        <a:rPr lang="fr-FR" sz="2200" dirty="0" err="1"/>
                        <a:t>bioinformatiques</a:t>
                      </a:r>
                      <a:r>
                        <a:rPr lang="fr-FR" sz="2200" dirty="0"/>
                        <a:t> sur la base de mécanismes connus</a:t>
                      </a:r>
                    </a:p>
                  </a:txBody>
                  <a:tcPr marL="182880" marR="182880" marT="91440" marB="91440">
                    <a:solidFill>
                      <a:srgbClr val="FFC000"/>
                    </a:solidFill>
                  </a:tcPr>
                </a:tc>
                <a:tc>
                  <a:txBody>
                    <a:bodyPr/>
                    <a:lstStyle/>
                    <a:p>
                      <a:r>
                        <a:rPr lang="fr-FR" sz="2200" dirty="0"/>
                        <a:t>Utilisation de 10 prédicteurs, de méta analyseurs afin d’évaluer la probabilité que le variant soit pathogène</a:t>
                      </a:r>
                    </a:p>
                  </a:txBody>
                  <a:tcPr marL="182880" marR="182880" marT="91440" marB="91440">
                    <a:solidFill>
                      <a:srgbClr val="FFC000"/>
                    </a:solidFill>
                  </a:tcPr>
                </a:tc>
                <a:extLst>
                  <a:ext uri="{0D108BD9-81ED-4DB2-BD59-A6C34878D82A}">
                    <a16:rowId xmlns:a16="http://schemas.microsoft.com/office/drawing/2014/main" val="2236692836"/>
                  </a:ext>
                </a:extLst>
              </a:tr>
            </a:tbl>
          </a:graphicData>
        </a:graphic>
      </p:graphicFrame>
    </p:spTree>
    <p:extLst>
      <p:ext uri="{BB962C8B-B14F-4D97-AF65-F5344CB8AC3E}">
        <p14:creationId xmlns:p14="http://schemas.microsoft.com/office/powerpoint/2010/main" val="3419635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5E4A20A-74AD-3F44-B354-04FB03A6C58C}"/>
              </a:ext>
            </a:extLst>
          </p:cNvPr>
          <p:cNvSpPr txBox="1">
            <a:spLocks/>
          </p:cNvSpPr>
          <p:nvPr/>
        </p:nvSpPr>
        <p:spPr>
          <a:xfrm>
            <a:off x="3048000" y="4497272"/>
            <a:ext cx="18288000" cy="47752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828823" rtl="0" eaLnBrk="1" fontAlgn="auto" latinLnBrk="0" hangingPunct="1">
              <a:lnSpc>
                <a:spcPct val="90000"/>
              </a:lnSpc>
              <a:spcBef>
                <a:spcPct val="0"/>
              </a:spcBef>
              <a:spcAft>
                <a:spcPts val="0"/>
              </a:spcAft>
              <a:buClrTx/>
              <a:buSzTx/>
              <a:buFontTx/>
              <a:buNone/>
              <a:tabLst/>
              <a:defRPr/>
            </a:pPr>
            <a:r>
              <a:rPr kumimoji="0" lang="fr-FR" sz="8800" b="1" i="0" u="none" strike="noStrike" kern="1200" cap="none" spc="0" normalizeH="0" baseline="0" noProof="0" dirty="0">
                <a:ln>
                  <a:noFill/>
                </a:ln>
                <a:solidFill>
                  <a:srgbClr val="0070C0"/>
                </a:solidFill>
                <a:effectLst/>
                <a:uLnTx/>
                <a:uFillTx/>
                <a:latin typeface="Calibri Light" panose="020F0302020204030204"/>
                <a:ea typeface="+mj-ea"/>
                <a:cs typeface="+mj-cs"/>
                <a:sym typeface="Martel Sans Bold"/>
              </a:rPr>
              <a:t>SWA-IgG ou –IgM : élaboration d’un guideline à paraître en 2026</a:t>
            </a:r>
          </a:p>
        </p:txBody>
      </p:sp>
      <p:pic>
        <p:nvPicPr>
          <p:cNvPr id="2" name="Image 1">
            <a:extLst>
              <a:ext uri="{FF2B5EF4-FFF2-40B4-BE49-F238E27FC236}">
                <a16:creationId xmlns:a16="http://schemas.microsoft.com/office/drawing/2014/main" id="{04C95405-E3A9-CCB7-B2DB-5922E6C6D53F}"/>
              </a:ext>
            </a:extLst>
          </p:cNvPr>
          <p:cNvPicPr>
            <a:picLocks noChangeAspect="1"/>
          </p:cNvPicPr>
          <p:nvPr/>
        </p:nvPicPr>
        <p:blipFill>
          <a:blip r:embed="rId2"/>
          <a:stretch>
            <a:fillRect/>
          </a:stretch>
        </p:blipFill>
        <p:spPr>
          <a:xfrm>
            <a:off x="371476" y="57152"/>
            <a:ext cx="8222093" cy="3857627"/>
          </a:xfrm>
          <a:prstGeom prst="rect">
            <a:avLst/>
          </a:prstGeom>
        </p:spPr>
      </p:pic>
    </p:spTree>
    <p:extLst>
      <p:ext uri="{BB962C8B-B14F-4D97-AF65-F5344CB8AC3E}">
        <p14:creationId xmlns:p14="http://schemas.microsoft.com/office/powerpoint/2010/main" val="2987715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FED000-D357-D445-965B-DA0DF6E462FE}"/>
              </a:ext>
            </a:extLst>
          </p:cNvPr>
          <p:cNvSpPr/>
          <p:nvPr/>
        </p:nvSpPr>
        <p:spPr>
          <a:xfrm>
            <a:off x="0" y="1"/>
            <a:ext cx="24384000" cy="2520950"/>
          </a:xfrm>
          <a:prstGeom prst="rect">
            <a:avLst/>
          </a:prstGeom>
          <a:solidFill>
            <a:srgbClr val="0337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indent="0" algn="ctr" defTabSz="1828800" hangingPunct="1">
              <a:lnSpc>
                <a:spcPct val="100000"/>
              </a:lnSpc>
              <a:spcBef>
                <a:spcPts val="0"/>
              </a:spcBef>
              <a:buSzTx/>
              <a:buNone/>
              <a:defRPr/>
            </a:pPr>
            <a:r>
              <a:rPr lang="fr-FR" sz="6400" b="1" kern="1200" dirty="0">
                <a:solidFill>
                  <a:prstClr val="white"/>
                </a:solidFill>
                <a:latin typeface="Calibri" panose="020F0502020204030204"/>
              </a:rPr>
              <a:t>SWA-IgG ou –IgM : élaboration d’un guideline à paraître en 2026</a:t>
            </a:r>
          </a:p>
        </p:txBody>
      </p:sp>
      <p:sp>
        <p:nvSpPr>
          <p:cNvPr id="3" name="Rectangle 2">
            <a:extLst>
              <a:ext uri="{FF2B5EF4-FFF2-40B4-BE49-F238E27FC236}">
                <a16:creationId xmlns:a16="http://schemas.microsoft.com/office/drawing/2014/main" id="{DC313664-023C-45E7-9E67-43F59AA62067}"/>
              </a:ext>
            </a:extLst>
          </p:cNvPr>
          <p:cNvSpPr/>
          <p:nvPr/>
        </p:nvSpPr>
        <p:spPr>
          <a:xfrm>
            <a:off x="9299347" y="3418487"/>
            <a:ext cx="15084654" cy="8402300"/>
          </a:xfrm>
          <a:prstGeom prst="rect">
            <a:avLst/>
          </a:prstGeom>
        </p:spPr>
        <p:txBody>
          <a:bodyPr wrap="square">
            <a:spAutoFit/>
          </a:bodyPr>
          <a:lstStyle/>
          <a:p>
            <a:pPr marL="0" indent="0" defTabSz="1828800" eaLnBrk="0" fontAlgn="base">
              <a:lnSpc>
                <a:spcPct val="100000"/>
              </a:lnSpc>
              <a:spcBef>
                <a:spcPct val="0"/>
              </a:spcBef>
              <a:spcAft>
                <a:spcPct val="0"/>
              </a:spcAft>
              <a:buSzTx/>
              <a:buNone/>
              <a:defRPr/>
            </a:pPr>
            <a:r>
              <a:rPr lang="fr-FR" sz="3600" b="1" kern="1200" dirty="0">
                <a:solidFill>
                  <a:prstClr val="black"/>
                </a:solidFill>
                <a:latin typeface="Calibri" panose="020F0502020204030204" pitchFamily="34" charset="0"/>
              </a:rPr>
              <a:t>1. Élaboration des questions cliniques (sous format PICO)</a:t>
            </a:r>
          </a:p>
          <a:p>
            <a:pPr marL="571500" indent="-571500" defTabSz="1828800" eaLnBrk="0" fontAlgn="base">
              <a:lnSpc>
                <a:spcPct val="100000"/>
              </a:lnSpc>
              <a:spcBef>
                <a:spcPct val="0"/>
              </a:spcBef>
              <a:spcAft>
                <a:spcPct val="0"/>
              </a:spcAft>
              <a:buSzTx/>
              <a:buFont typeface="Courier New" panose="02070309020205020404" pitchFamily="49" charset="0"/>
              <a:buChar char="o"/>
              <a:defRPr/>
            </a:pPr>
            <a:r>
              <a:rPr lang="fr-FR" sz="3600" kern="1200" dirty="0">
                <a:solidFill>
                  <a:prstClr val="black"/>
                </a:solidFill>
                <a:latin typeface="Calibri" panose="020F0502020204030204" pitchFamily="34" charset="0"/>
              </a:rPr>
              <a:t>Groupe de travail du CRMW (n=4)</a:t>
            </a:r>
          </a:p>
          <a:p>
            <a:pPr marL="571500" indent="-571500" defTabSz="1828800" eaLnBrk="0" fontAlgn="base">
              <a:lnSpc>
                <a:spcPct val="100000"/>
              </a:lnSpc>
              <a:spcBef>
                <a:spcPct val="0"/>
              </a:spcBef>
              <a:spcAft>
                <a:spcPct val="0"/>
              </a:spcAft>
              <a:buSzTx/>
              <a:buFont typeface="Courier New" panose="02070309020205020404" pitchFamily="49" charset="0"/>
              <a:buChar char="o"/>
              <a:defRPr/>
            </a:pPr>
            <a:r>
              <a:rPr lang="fr-FR" sz="3600" kern="1200" dirty="0">
                <a:solidFill>
                  <a:prstClr val="black"/>
                </a:solidFill>
                <a:latin typeface="Calibri" panose="020F0502020204030204" pitchFamily="34" charset="0"/>
              </a:rPr>
              <a:t>Recommandations préliminaires (+ argumentaire)</a:t>
            </a:r>
          </a:p>
          <a:p>
            <a:pPr marL="0" indent="0" defTabSz="1828800" eaLnBrk="0" fontAlgn="base">
              <a:lnSpc>
                <a:spcPct val="100000"/>
              </a:lnSpc>
              <a:spcBef>
                <a:spcPct val="0"/>
              </a:spcBef>
              <a:spcAft>
                <a:spcPct val="0"/>
              </a:spcAft>
              <a:buSzTx/>
              <a:buNone/>
              <a:defRPr/>
            </a:pPr>
            <a:endParaRPr lang="fr-FR" sz="3600" kern="1200" dirty="0">
              <a:solidFill>
                <a:prstClr val="black"/>
              </a:solidFill>
              <a:latin typeface="Calibri" panose="020F0502020204030204" pitchFamily="34" charset="0"/>
            </a:endParaRPr>
          </a:p>
          <a:p>
            <a:pPr marL="0" indent="0" defTabSz="1828800" eaLnBrk="0" fontAlgn="base">
              <a:lnSpc>
                <a:spcPct val="100000"/>
              </a:lnSpc>
              <a:spcBef>
                <a:spcPct val="0"/>
              </a:spcBef>
              <a:spcAft>
                <a:spcPct val="0"/>
              </a:spcAft>
              <a:buSzTx/>
              <a:buNone/>
              <a:defRPr/>
            </a:pPr>
            <a:r>
              <a:rPr lang="fr-FR" sz="3600" b="1" kern="1200" dirty="0">
                <a:solidFill>
                  <a:prstClr val="black"/>
                </a:solidFill>
                <a:latin typeface="Calibri" panose="020F0502020204030204" pitchFamily="34" charset="0"/>
              </a:rPr>
              <a:t>2. Développement du consensus (méthode DELPHI)</a:t>
            </a:r>
          </a:p>
          <a:p>
            <a:pPr marL="571500" indent="-571500" defTabSz="1828800" eaLnBrk="0" fontAlgn="base">
              <a:lnSpc>
                <a:spcPct val="100000"/>
              </a:lnSpc>
              <a:spcBef>
                <a:spcPct val="0"/>
              </a:spcBef>
              <a:spcAft>
                <a:spcPct val="0"/>
              </a:spcAft>
              <a:buSzTx/>
              <a:buFont typeface="Courier New" panose="02070309020205020404" pitchFamily="49" charset="0"/>
              <a:buChar char="o"/>
              <a:defRPr/>
            </a:pPr>
            <a:r>
              <a:rPr lang="fr-FR" sz="3600" kern="1200" dirty="0">
                <a:solidFill>
                  <a:prstClr val="black"/>
                </a:solidFill>
                <a:latin typeface="Calibri" panose="020F0502020204030204" pitchFamily="34" charset="0"/>
              </a:rPr>
              <a:t>Panel élargi d’experts (n=10+4)</a:t>
            </a:r>
          </a:p>
          <a:p>
            <a:pPr marL="571500" indent="-571500" defTabSz="1828800" eaLnBrk="0" fontAlgn="base">
              <a:lnSpc>
                <a:spcPct val="100000"/>
              </a:lnSpc>
              <a:spcBef>
                <a:spcPct val="0"/>
              </a:spcBef>
              <a:spcAft>
                <a:spcPct val="0"/>
              </a:spcAft>
              <a:buSzTx/>
              <a:buFont typeface="Courier New" panose="02070309020205020404" pitchFamily="49" charset="0"/>
              <a:buChar char="o"/>
              <a:defRPr/>
            </a:pPr>
            <a:r>
              <a:rPr lang="fr-FR" sz="3600" kern="1200" dirty="0">
                <a:solidFill>
                  <a:prstClr val="black"/>
                </a:solidFill>
                <a:latin typeface="Calibri" panose="020F0502020204030204" pitchFamily="34" charset="0"/>
              </a:rPr>
              <a:t>Vote structuré sur toutes les propositions (fin 1</a:t>
            </a:r>
            <a:r>
              <a:rPr lang="fr-FR" sz="3600" kern="1200" baseline="30000" dirty="0">
                <a:solidFill>
                  <a:prstClr val="black"/>
                </a:solidFill>
                <a:latin typeface="Calibri" panose="020F0502020204030204" pitchFamily="34" charset="0"/>
              </a:rPr>
              <a:t>er</a:t>
            </a:r>
            <a:r>
              <a:rPr lang="fr-FR" sz="3600" kern="1200" dirty="0">
                <a:solidFill>
                  <a:prstClr val="black"/>
                </a:solidFill>
                <a:latin typeface="Calibri" panose="020F0502020204030204" pitchFamily="34" charset="0"/>
              </a:rPr>
              <a:t> trimestre 2026)</a:t>
            </a:r>
          </a:p>
          <a:p>
            <a:pPr marL="914400" lvl="1" indent="0" defTabSz="1828800" eaLnBrk="0" fontAlgn="base">
              <a:lnSpc>
                <a:spcPct val="100000"/>
              </a:lnSpc>
              <a:spcBef>
                <a:spcPct val="0"/>
              </a:spcBef>
              <a:spcAft>
                <a:spcPct val="0"/>
              </a:spcAft>
              <a:defRPr/>
            </a:pPr>
            <a:r>
              <a:rPr lang="fr-FR" sz="3600" kern="1200" dirty="0">
                <a:solidFill>
                  <a:prstClr val="black"/>
                </a:solidFill>
                <a:latin typeface="Calibri" panose="020F0502020204030204" pitchFamily="34" charset="0"/>
              </a:rPr>
              <a:t>≥ 90 % : consensus fort</a:t>
            </a:r>
          </a:p>
          <a:p>
            <a:pPr marL="914400" lvl="1" indent="0" defTabSz="1828800" eaLnBrk="0" fontAlgn="base">
              <a:lnSpc>
                <a:spcPct val="100000"/>
              </a:lnSpc>
              <a:spcBef>
                <a:spcPct val="0"/>
              </a:spcBef>
              <a:spcAft>
                <a:spcPct val="0"/>
              </a:spcAft>
              <a:defRPr/>
            </a:pPr>
            <a:r>
              <a:rPr lang="fr-FR" sz="3600" kern="1200" dirty="0">
                <a:solidFill>
                  <a:prstClr val="black"/>
                </a:solidFill>
                <a:latin typeface="Calibri" panose="020F0502020204030204" pitchFamily="34" charset="0"/>
              </a:rPr>
              <a:t>75–90 % : consensus</a:t>
            </a:r>
          </a:p>
          <a:p>
            <a:pPr marL="914400" lvl="1" indent="0" defTabSz="1828800" eaLnBrk="0" fontAlgn="base">
              <a:lnSpc>
                <a:spcPct val="100000"/>
              </a:lnSpc>
              <a:spcBef>
                <a:spcPct val="0"/>
              </a:spcBef>
              <a:spcAft>
                <a:spcPct val="0"/>
              </a:spcAft>
              <a:defRPr/>
            </a:pPr>
            <a:r>
              <a:rPr lang="fr-FR" sz="3600" kern="1200" dirty="0">
                <a:solidFill>
                  <a:prstClr val="black"/>
                </a:solidFill>
                <a:latin typeface="Calibri" panose="020F0502020204030204" pitchFamily="34" charset="0"/>
              </a:rPr>
              <a:t>50–74 % : accord majoritaire</a:t>
            </a:r>
          </a:p>
          <a:p>
            <a:pPr marL="914400" lvl="1" indent="0" defTabSz="1828800" eaLnBrk="0" fontAlgn="base">
              <a:lnSpc>
                <a:spcPct val="100000"/>
              </a:lnSpc>
              <a:spcBef>
                <a:spcPct val="0"/>
              </a:spcBef>
              <a:spcAft>
                <a:spcPct val="0"/>
              </a:spcAft>
              <a:defRPr/>
            </a:pPr>
            <a:r>
              <a:rPr lang="fr-FR" sz="3600" kern="1200" dirty="0">
                <a:solidFill>
                  <a:prstClr val="black"/>
                </a:solidFill>
                <a:latin typeface="Calibri" panose="020F0502020204030204" pitchFamily="34" charset="0"/>
              </a:rPr>
              <a:t>&lt; 50 % : absence de consensus</a:t>
            </a:r>
          </a:p>
          <a:p>
            <a:pPr marL="914400" lvl="1" indent="0" defTabSz="1828800" eaLnBrk="0" fontAlgn="base">
              <a:lnSpc>
                <a:spcPct val="100000"/>
              </a:lnSpc>
              <a:spcBef>
                <a:spcPct val="0"/>
              </a:spcBef>
              <a:spcAft>
                <a:spcPct val="0"/>
              </a:spcAft>
              <a:defRPr/>
            </a:pPr>
            <a:endParaRPr lang="fr-FR" sz="3600" kern="1200" dirty="0">
              <a:solidFill>
                <a:prstClr val="black"/>
              </a:solidFill>
              <a:latin typeface="Calibri" panose="020F0502020204030204" pitchFamily="34" charset="0"/>
            </a:endParaRPr>
          </a:p>
          <a:p>
            <a:pPr marL="0" indent="0" defTabSz="1828800" eaLnBrk="0" fontAlgn="base">
              <a:lnSpc>
                <a:spcPct val="100000"/>
              </a:lnSpc>
              <a:spcBef>
                <a:spcPct val="0"/>
              </a:spcBef>
              <a:spcAft>
                <a:spcPct val="0"/>
              </a:spcAft>
              <a:buSzTx/>
              <a:buNone/>
              <a:defRPr/>
            </a:pPr>
            <a:r>
              <a:rPr lang="fr-FR" sz="3600" b="1" kern="1200" dirty="0">
                <a:solidFill>
                  <a:prstClr val="black"/>
                </a:solidFill>
                <a:latin typeface="Calibri" panose="020F0502020204030204" pitchFamily="34" charset="0"/>
              </a:rPr>
              <a:t>3. Validation finale</a:t>
            </a:r>
          </a:p>
          <a:p>
            <a:pPr marL="571500" indent="-571500" defTabSz="1828800" eaLnBrk="0" fontAlgn="base">
              <a:lnSpc>
                <a:spcPct val="100000"/>
              </a:lnSpc>
              <a:spcBef>
                <a:spcPct val="0"/>
              </a:spcBef>
              <a:spcAft>
                <a:spcPct val="0"/>
              </a:spcAft>
              <a:buSzTx/>
              <a:buFont typeface="Courier New" panose="02070309020205020404" pitchFamily="49" charset="0"/>
              <a:buChar char="o"/>
              <a:defRPr/>
            </a:pPr>
            <a:r>
              <a:rPr lang="fr-FR" sz="3600" kern="1200" dirty="0">
                <a:solidFill>
                  <a:prstClr val="black"/>
                </a:solidFill>
                <a:latin typeface="Calibri" panose="020F0502020204030204" pitchFamily="34" charset="0"/>
              </a:rPr>
              <a:t>Recommandations finales = propositions avec consensus ou  consensus fort</a:t>
            </a:r>
          </a:p>
          <a:p>
            <a:pPr marL="571500" indent="-571500" defTabSz="1828800" eaLnBrk="0" fontAlgn="base">
              <a:lnSpc>
                <a:spcPct val="100000"/>
              </a:lnSpc>
              <a:spcBef>
                <a:spcPct val="0"/>
              </a:spcBef>
              <a:spcAft>
                <a:spcPct val="0"/>
              </a:spcAft>
              <a:buSzTx/>
              <a:buFont typeface="Courier New" panose="02070309020205020404" pitchFamily="49" charset="0"/>
              <a:buChar char="o"/>
              <a:defRPr/>
            </a:pPr>
            <a:r>
              <a:rPr lang="fr-FR" sz="3600" kern="1200" dirty="0">
                <a:solidFill>
                  <a:prstClr val="black"/>
                </a:solidFill>
                <a:latin typeface="Calibri" panose="020F0502020204030204" pitchFamily="34" charset="0"/>
              </a:rPr>
              <a:t>Relecture et approbation unanime par le panel</a:t>
            </a:r>
          </a:p>
        </p:txBody>
      </p:sp>
      <p:sp>
        <p:nvSpPr>
          <p:cNvPr id="7" name="Accolade fermante 6">
            <a:extLst>
              <a:ext uri="{FF2B5EF4-FFF2-40B4-BE49-F238E27FC236}">
                <a16:creationId xmlns:a16="http://schemas.microsoft.com/office/drawing/2014/main" id="{AB146697-E10B-46C2-86E5-6ED745187721}"/>
              </a:ext>
            </a:extLst>
          </p:cNvPr>
          <p:cNvSpPr/>
          <p:nvPr/>
        </p:nvSpPr>
        <p:spPr>
          <a:xfrm>
            <a:off x="16313245" y="8343565"/>
            <a:ext cx="184558" cy="110734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defTabSz="1828800" eaLnBrk="0" fontAlgn="base">
              <a:lnSpc>
                <a:spcPct val="100000"/>
              </a:lnSpc>
              <a:spcBef>
                <a:spcPct val="0"/>
              </a:spcBef>
              <a:spcAft>
                <a:spcPct val="0"/>
              </a:spcAft>
              <a:buSzTx/>
              <a:buNone/>
              <a:defRPr/>
            </a:pPr>
            <a:endParaRPr lang="fr-FR" sz="3600" kern="1200">
              <a:solidFill>
                <a:prstClr val="black"/>
              </a:solidFill>
              <a:latin typeface="Calibri" panose="020F0502020204030204"/>
            </a:endParaRPr>
          </a:p>
        </p:txBody>
      </p:sp>
      <p:sp>
        <p:nvSpPr>
          <p:cNvPr id="8" name="Rectangle 7">
            <a:extLst>
              <a:ext uri="{FF2B5EF4-FFF2-40B4-BE49-F238E27FC236}">
                <a16:creationId xmlns:a16="http://schemas.microsoft.com/office/drawing/2014/main" id="{7B070F21-3211-497B-984F-30E9C90B9CBA}"/>
              </a:ext>
            </a:extLst>
          </p:cNvPr>
          <p:cNvSpPr/>
          <p:nvPr/>
        </p:nvSpPr>
        <p:spPr>
          <a:xfrm>
            <a:off x="15747089" y="8527904"/>
            <a:ext cx="9580066" cy="646331"/>
          </a:xfrm>
          <a:prstGeom prst="rect">
            <a:avLst/>
          </a:prstGeom>
        </p:spPr>
        <p:txBody>
          <a:bodyPr wrap="square">
            <a:spAutoFit/>
          </a:bodyPr>
          <a:lstStyle/>
          <a:p>
            <a:pPr marL="914400" lvl="1" indent="0" defTabSz="1828800" eaLnBrk="0" fontAlgn="base">
              <a:lnSpc>
                <a:spcPct val="100000"/>
              </a:lnSpc>
              <a:spcBef>
                <a:spcPct val="0"/>
              </a:spcBef>
              <a:spcAft>
                <a:spcPct val="0"/>
              </a:spcAft>
              <a:defRPr/>
            </a:pPr>
            <a:r>
              <a:rPr lang="fr-FR" sz="3600" kern="1200" dirty="0">
                <a:solidFill>
                  <a:prstClr val="black"/>
                </a:solidFill>
                <a:latin typeface="Calibri" panose="020F0502020204030204" pitchFamily="34" charset="0"/>
              </a:rPr>
              <a:t>révision des énoncés + 2</a:t>
            </a:r>
            <a:r>
              <a:rPr lang="fr-FR" sz="3600" kern="1200" baseline="30000" dirty="0">
                <a:solidFill>
                  <a:prstClr val="black"/>
                </a:solidFill>
                <a:latin typeface="Calibri" panose="020F0502020204030204" pitchFamily="34" charset="0"/>
              </a:rPr>
              <a:t>nd</a:t>
            </a:r>
            <a:r>
              <a:rPr lang="fr-FR" sz="3600" kern="1200" dirty="0">
                <a:solidFill>
                  <a:prstClr val="black"/>
                </a:solidFill>
                <a:latin typeface="Calibri" panose="020F0502020204030204" pitchFamily="34" charset="0"/>
              </a:rPr>
              <a:t> tour DELPHI</a:t>
            </a:r>
          </a:p>
        </p:txBody>
      </p:sp>
      <p:pic>
        <p:nvPicPr>
          <p:cNvPr id="6" name="Image 5">
            <a:extLst>
              <a:ext uri="{FF2B5EF4-FFF2-40B4-BE49-F238E27FC236}">
                <a16:creationId xmlns:a16="http://schemas.microsoft.com/office/drawing/2014/main" id="{B59EDC64-90CB-421A-9246-D4B409A58BC0}"/>
              </a:ext>
            </a:extLst>
          </p:cNvPr>
          <p:cNvPicPr>
            <a:picLocks noChangeAspect="1"/>
          </p:cNvPicPr>
          <p:nvPr/>
        </p:nvPicPr>
        <p:blipFill>
          <a:blip r:embed="rId3"/>
          <a:stretch>
            <a:fillRect/>
          </a:stretch>
        </p:blipFill>
        <p:spPr>
          <a:xfrm>
            <a:off x="758153" y="4447438"/>
            <a:ext cx="4566558" cy="5105412"/>
          </a:xfrm>
          <a:prstGeom prst="rect">
            <a:avLst/>
          </a:prstGeom>
        </p:spPr>
      </p:pic>
      <p:sp>
        <p:nvSpPr>
          <p:cNvPr id="9" name="ZoneTexte 8">
            <a:extLst>
              <a:ext uri="{FF2B5EF4-FFF2-40B4-BE49-F238E27FC236}">
                <a16:creationId xmlns:a16="http://schemas.microsoft.com/office/drawing/2014/main" id="{547C7339-8D62-41D9-9D91-681DA35BDC29}"/>
              </a:ext>
            </a:extLst>
          </p:cNvPr>
          <p:cNvSpPr txBox="1"/>
          <p:nvPr/>
        </p:nvSpPr>
        <p:spPr>
          <a:xfrm>
            <a:off x="260736" y="10297515"/>
            <a:ext cx="6381696" cy="2308324"/>
          </a:xfrm>
          <a:prstGeom prst="rect">
            <a:avLst/>
          </a:prstGeom>
          <a:noFill/>
        </p:spPr>
        <p:txBody>
          <a:bodyPr wrap="square" rtlCol="0">
            <a:spAutoFit/>
          </a:bodyPr>
          <a:lstStyle/>
          <a:p>
            <a:pPr marL="571500" indent="-571500" defTabSz="1828800" eaLnBrk="0" fontAlgn="base">
              <a:lnSpc>
                <a:spcPct val="100000"/>
              </a:lnSpc>
              <a:spcBef>
                <a:spcPct val="0"/>
              </a:spcBef>
              <a:spcAft>
                <a:spcPct val="0"/>
              </a:spcAft>
              <a:buSzTx/>
              <a:buFont typeface="Arial" panose="020B0604020202020204" pitchFamily="34" charset="0"/>
              <a:buChar char="•"/>
              <a:defRPr/>
            </a:pPr>
            <a:r>
              <a:rPr lang="fr-FR" sz="3600" b="1" kern="1200" dirty="0">
                <a:solidFill>
                  <a:srgbClr val="033782"/>
                </a:solidFill>
                <a:latin typeface="Calibri" panose="020F0502020204030204" pitchFamily="34" charset="0"/>
              </a:rPr>
              <a:t>Faible niveau de preuve </a:t>
            </a:r>
          </a:p>
          <a:p>
            <a:pPr marL="0" indent="0" defTabSz="1828800" eaLnBrk="0" fontAlgn="base">
              <a:lnSpc>
                <a:spcPct val="100000"/>
              </a:lnSpc>
              <a:spcBef>
                <a:spcPct val="0"/>
              </a:spcBef>
              <a:spcAft>
                <a:spcPct val="0"/>
              </a:spcAft>
              <a:buSzTx/>
              <a:buNone/>
              <a:defRPr/>
            </a:pPr>
            <a:endParaRPr lang="fr-FR" sz="3600" kern="1200" dirty="0">
              <a:solidFill>
                <a:prstClr val="black"/>
              </a:solidFill>
              <a:latin typeface="Calibri" panose="020F0502020204030204" pitchFamily="34" charset="0"/>
            </a:endParaRPr>
          </a:p>
          <a:p>
            <a:pPr marL="571500" indent="-571500" defTabSz="1828800" eaLnBrk="0" fontAlgn="base">
              <a:lnSpc>
                <a:spcPct val="100000"/>
              </a:lnSpc>
              <a:spcBef>
                <a:spcPct val="0"/>
              </a:spcBef>
              <a:spcAft>
                <a:spcPct val="0"/>
              </a:spcAft>
              <a:buSzTx/>
              <a:buFont typeface="Arial" panose="020B0604020202020204" pitchFamily="34" charset="0"/>
              <a:buChar char="•"/>
              <a:defRPr/>
            </a:pPr>
            <a:r>
              <a:rPr lang="fr-FR" sz="3600" b="1" kern="1200" dirty="0">
                <a:solidFill>
                  <a:srgbClr val="033782"/>
                </a:solidFill>
                <a:latin typeface="Calibri" panose="020F0502020204030204" pitchFamily="34" charset="0"/>
              </a:rPr>
              <a:t>Hétérogénéité des pratiques</a:t>
            </a:r>
            <a:endParaRPr lang="fr-FR" sz="3600" kern="1200" dirty="0">
              <a:solidFill>
                <a:prstClr val="black"/>
              </a:solidFill>
              <a:latin typeface="Calibri" panose="020F0502020204030204" pitchFamily="34" charset="0"/>
            </a:endParaRPr>
          </a:p>
          <a:p>
            <a:pPr marL="0" indent="0" defTabSz="1828800" eaLnBrk="0" fontAlgn="base">
              <a:lnSpc>
                <a:spcPct val="100000"/>
              </a:lnSpc>
              <a:spcBef>
                <a:spcPct val="0"/>
              </a:spcBef>
              <a:spcAft>
                <a:spcPct val="0"/>
              </a:spcAft>
              <a:buSzTx/>
              <a:buNone/>
              <a:defRPr/>
            </a:pPr>
            <a:endParaRPr lang="fr-FR" sz="3600" kern="1200" dirty="0">
              <a:solidFill>
                <a:prstClr val="black"/>
              </a:solidFill>
              <a:latin typeface="Calibri" panose="020F0502020204030204" pitchFamily="34" charset="0"/>
            </a:endParaRPr>
          </a:p>
        </p:txBody>
      </p:sp>
      <p:sp>
        <p:nvSpPr>
          <p:cNvPr id="2" name="Accolade ouvrante 1">
            <a:extLst>
              <a:ext uri="{FF2B5EF4-FFF2-40B4-BE49-F238E27FC236}">
                <a16:creationId xmlns:a16="http://schemas.microsoft.com/office/drawing/2014/main" id="{0DE59EFB-7877-4F07-8A4F-266493BF4D53}"/>
              </a:ext>
            </a:extLst>
          </p:cNvPr>
          <p:cNvSpPr/>
          <p:nvPr/>
        </p:nvSpPr>
        <p:spPr>
          <a:xfrm>
            <a:off x="8573547" y="3418487"/>
            <a:ext cx="725798" cy="904863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indent="0" algn="ctr" defTabSz="1828800" eaLnBrk="0" fontAlgn="base">
              <a:lnSpc>
                <a:spcPct val="100000"/>
              </a:lnSpc>
              <a:spcBef>
                <a:spcPct val="0"/>
              </a:spcBef>
              <a:spcAft>
                <a:spcPct val="0"/>
              </a:spcAft>
              <a:buSzTx/>
              <a:buNone/>
              <a:defRPr/>
            </a:pPr>
            <a:endParaRPr lang="fr-FR" sz="3600" kern="1200">
              <a:solidFill>
                <a:prstClr val="black"/>
              </a:solidFill>
              <a:latin typeface="Calibri" panose="020F0502020204030204"/>
            </a:endParaRPr>
          </a:p>
        </p:txBody>
      </p:sp>
      <p:sp>
        <p:nvSpPr>
          <p:cNvPr id="4" name="Flèche : droite 3">
            <a:extLst>
              <a:ext uri="{FF2B5EF4-FFF2-40B4-BE49-F238E27FC236}">
                <a16:creationId xmlns:a16="http://schemas.microsoft.com/office/drawing/2014/main" id="{49DC2BF1-633C-48E8-93D1-C97E2285A9F2}"/>
              </a:ext>
            </a:extLst>
          </p:cNvPr>
          <p:cNvSpPr/>
          <p:nvPr/>
        </p:nvSpPr>
        <p:spPr>
          <a:xfrm>
            <a:off x="5889072" y="7277197"/>
            <a:ext cx="1795244" cy="153099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eaLnBrk="0" fontAlgn="base">
              <a:lnSpc>
                <a:spcPct val="100000"/>
              </a:lnSpc>
              <a:spcBef>
                <a:spcPct val="0"/>
              </a:spcBef>
              <a:spcAft>
                <a:spcPct val="0"/>
              </a:spcAft>
              <a:buSzTx/>
              <a:buNone/>
              <a:defRPr/>
            </a:pPr>
            <a:endParaRPr lang="fr-FR" sz="3600" kern="1200">
              <a:solidFill>
                <a:prstClr val="white"/>
              </a:solidFill>
              <a:latin typeface="Calibri" panose="020F0502020204030204"/>
            </a:endParaRPr>
          </a:p>
        </p:txBody>
      </p:sp>
      <p:sp>
        <p:nvSpPr>
          <p:cNvPr id="10" name="ZoneTexte 9">
            <a:extLst>
              <a:ext uri="{FF2B5EF4-FFF2-40B4-BE49-F238E27FC236}">
                <a16:creationId xmlns:a16="http://schemas.microsoft.com/office/drawing/2014/main" id="{060A192E-FDC4-4C2F-846D-E0AAB398D189}"/>
              </a:ext>
            </a:extLst>
          </p:cNvPr>
          <p:cNvSpPr txBox="1"/>
          <p:nvPr/>
        </p:nvSpPr>
        <p:spPr>
          <a:xfrm>
            <a:off x="842043" y="3333443"/>
            <a:ext cx="3861955" cy="646331"/>
          </a:xfrm>
          <a:prstGeom prst="rect">
            <a:avLst/>
          </a:prstGeom>
          <a:noFill/>
        </p:spPr>
        <p:txBody>
          <a:bodyPr wrap="none" rtlCol="0">
            <a:spAutoFit/>
          </a:bodyPr>
          <a:lstStyle/>
          <a:p>
            <a:pPr marL="0" indent="0" defTabSz="1828800" hangingPunct="1">
              <a:lnSpc>
                <a:spcPct val="100000"/>
              </a:lnSpc>
              <a:spcBef>
                <a:spcPts val="0"/>
              </a:spcBef>
              <a:buSzTx/>
              <a:buNone/>
            </a:pPr>
            <a:r>
              <a:rPr lang="fr-FR" sz="3600" b="1" kern="1200" dirty="0">
                <a:solidFill>
                  <a:srgbClr val="7030A0"/>
                </a:solidFill>
                <a:latin typeface="Calibri" panose="020F0502020204030204"/>
              </a:rPr>
              <a:t>PNDS paru en 2025</a:t>
            </a:r>
          </a:p>
        </p:txBody>
      </p:sp>
    </p:spTree>
    <p:extLst>
      <p:ext uri="{BB962C8B-B14F-4D97-AF65-F5344CB8AC3E}">
        <p14:creationId xmlns:p14="http://schemas.microsoft.com/office/powerpoint/2010/main" val="2506630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5E4A20A-74AD-3F44-B354-04FB03A6C58C}"/>
              </a:ext>
            </a:extLst>
          </p:cNvPr>
          <p:cNvSpPr txBox="1">
            <a:spLocks/>
          </p:cNvSpPr>
          <p:nvPr/>
        </p:nvSpPr>
        <p:spPr>
          <a:xfrm>
            <a:off x="3048000" y="4497272"/>
            <a:ext cx="18288000" cy="47752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828823" rtl="0" eaLnBrk="1" fontAlgn="auto" latinLnBrk="0" hangingPunct="1">
              <a:lnSpc>
                <a:spcPct val="90000"/>
              </a:lnSpc>
              <a:spcBef>
                <a:spcPct val="0"/>
              </a:spcBef>
              <a:spcAft>
                <a:spcPts val="0"/>
              </a:spcAft>
              <a:buClrTx/>
              <a:buSzTx/>
              <a:buFontTx/>
              <a:buNone/>
              <a:tabLst/>
              <a:defRPr/>
            </a:pPr>
            <a:r>
              <a:rPr kumimoji="0" lang="fr-FR" sz="8800" b="1" i="0" u="none" strike="noStrike" kern="1200" cap="none" spc="0" normalizeH="0" baseline="0" noProof="0" dirty="0">
                <a:ln>
                  <a:noFill/>
                </a:ln>
                <a:solidFill>
                  <a:srgbClr val="0070C0"/>
                </a:solidFill>
                <a:effectLst/>
                <a:uLnTx/>
                <a:uFillTx/>
                <a:latin typeface="Calibri Light" panose="020F0302020204030204"/>
                <a:ea typeface="+mj-ea"/>
                <a:cs typeface="+mj-cs"/>
                <a:sym typeface="Martel Sans Bold"/>
              </a:rPr>
              <a:t>Etude WILL-LIGHT</a:t>
            </a:r>
          </a:p>
        </p:txBody>
      </p:sp>
      <p:pic>
        <p:nvPicPr>
          <p:cNvPr id="2" name="Image 1">
            <a:extLst>
              <a:ext uri="{FF2B5EF4-FFF2-40B4-BE49-F238E27FC236}">
                <a16:creationId xmlns:a16="http://schemas.microsoft.com/office/drawing/2014/main" id="{04C95405-E3A9-CCB7-B2DB-5922E6C6D53F}"/>
              </a:ext>
            </a:extLst>
          </p:cNvPr>
          <p:cNvPicPr>
            <a:picLocks noChangeAspect="1"/>
          </p:cNvPicPr>
          <p:nvPr/>
        </p:nvPicPr>
        <p:blipFill>
          <a:blip r:embed="rId2"/>
          <a:stretch>
            <a:fillRect/>
          </a:stretch>
        </p:blipFill>
        <p:spPr>
          <a:xfrm>
            <a:off x="371476" y="57152"/>
            <a:ext cx="8222093" cy="3857627"/>
          </a:xfrm>
          <a:prstGeom prst="rect">
            <a:avLst/>
          </a:prstGeom>
        </p:spPr>
      </p:pic>
    </p:spTree>
    <p:extLst>
      <p:ext uri="{BB962C8B-B14F-4D97-AF65-F5344CB8AC3E}">
        <p14:creationId xmlns:p14="http://schemas.microsoft.com/office/powerpoint/2010/main" val="1463242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FED000-D357-D445-965B-DA0DF6E462FE}"/>
              </a:ext>
            </a:extLst>
          </p:cNvPr>
          <p:cNvSpPr/>
          <p:nvPr/>
        </p:nvSpPr>
        <p:spPr>
          <a:xfrm>
            <a:off x="0" y="1"/>
            <a:ext cx="24384000" cy="2520950"/>
          </a:xfrm>
          <a:prstGeom prst="rect">
            <a:avLst/>
          </a:prstGeom>
          <a:solidFill>
            <a:srgbClr val="0337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indent="0" algn="ctr" defTabSz="1828800" hangingPunct="1">
              <a:lnSpc>
                <a:spcPct val="100000"/>
              </a:lnSpc>
              <a:spcBef>
                <a:spcPts val="0"/>
              </a:spcBef>
              <a:buSzTx/>
              <a:buNone/>
              <a:defRPr/>
            </a:pPr>
            <a:r>
              <a:rPr lang="fr-FR" sz="6400" b="1" kern="1200" dirty="0">
                <a:solidFill>
                  <a:prstClr val="white"/>
                </a:solidFill>
                <a:latin typeface="Calibri" panose="020F0502020204030204"/>
              </a:rPr>
              <a:t>Etude WILL-LIGHT </a:t>
            </a:r>
          </a:p>
        </p:txBody>
      </p:sp>
      <p:sp>
        <p:nvSpPr>
          <p:cNvPr id="10" name="Rounded Rectangle 1">
            <a:extLst>
              <a:ext uri="{FF2B5EF4-FFF2-40B4-BE49-F238E27FC236}">
                <a16:creationId xmlns:a16="http://schemas.microsoft.com/office/drawing/2014/main" id="{2DCF9B48-CF7F-466A-8ED1-889C02DD602E}"/>
              </a:ext>
            </a:extLst>
          </p:cNvPr>
          <p:cNvSpPr/>
          <p:nvPr/>
        </p:nvSpPr>
        <p:spPr>
          <a:xfrm>
            <a:off x="579753" y="2704528"/>
            <a:ext cx="4682362" cy="600076"/>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defTabSz="1828800" hangingPunct="1">
              <a:lnSpc>
                <a:spcPct val="100000"/>
              </a:lnSpc>
              <a:spcBef>
                <a:spcPts val="0"/>
              </a:spcBef>
              <a:buSzTx/>
              <a:buNone/>
              <a:defRPr/>
            </a:pPr>
            <a:r>
              <a:rPr lang="en-US" sz="4000" b="1" kern="1200" dirty="0" err="1">
                <a:solidFill>
                  <a:prstClr val="white"/>
                </a:solidFill>
                <a:latin typeface="Calibri" panose="020F0502020204030204"/>
              </a:rPr>
              <a:t>Critères</a:t>
            </a:r>
            <a:r>
              <a:rPr lang="en-US" sz="4000" b="1" kern="1200" dirty="0">
                <a:solidFill>
                  <a:prstClr val="white"/>
                </a:solidFill>
                <a:latin typeface="Calibri" panose="020F0502020204030204"/>
              </a:rPr>
              <a:t> </a:t>
            </a:r>
            <a:r>
              <a:rPr lang="en-US" sz="4000" b="1" kern="1200" dirty="0" err="1">
                <a:solidFill>
                  <a:prstClr val="white"/>
                </a:solidFill>
                <a:latin typeface="Calibri" panose="020F0502020204030204"/>
              </a:rPr>
              <a:t>d’inclusion</a:t>
            </a:r>
            <a:endParaRPr lang="en-US" sz="4000" b="1" kern="1200" dirty="0">
              <a:solidFill>
                <a:prstClr val="white"/>
              </a:solidFill>
              <a:latin typeface="Calibri" panose="020F0502020204030204"/>
            </a:endParaRPr>
          </a:p>
        </p:txBody>
      </p:sp>
      <p:sp>
        <p:nvSpPr>
          <p:cNvPr id="11" name="Espace réservé du contenu 2">
            <a:extLst>
              <a:ext uri="{FF2B5EF4-FFF2-40B4-BE49-F238E27FC236}">
                <a16:creationId xmlns:a16="http://schemas.microsoft.com/office/drawing/2014/main" id="{20C17FE7-C090-4E62-BD05-2A51213E0946}"/>
              </a:ext>
            </a:extLst>
          </p:cNvPr>
          <p:cNvSpPr txBox="1">
            <a:spLocks/>
          </p:cNvSpPr>
          <p:nvPr/>
        </p:nvSpPr>
        <p:spPr>
          <a:xfrm>
            <a:off x="470384" y="3405434"/>
            <a:ext cx="22320604" cy="738664"/>
          </a:xfrm>
          <a:prstGeom prst="rect">
            <a:avLst/>
          </a:prstGeom>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buSzTx/>
              <a:defRPr/>
            </a:pPr>
            <a:r>
              <a:rPr lang="en-US" sz="3600" dirty="0" err="1">
                <a:solidFill>
                  <a:prstClr val="black"/>
                </a:solidFill>
                <a:latin typeface="Calibri" panose="020F0502020204030204"/>
              </a:rPr>
              <a:t>Adultes</a:t>
            </a:r>
            <a:r>
              <a:rPr lang="en-US" sz="3600" dirty="0">
                <a:solidFill>
                  <a:prstClr val="black"/>
                </a:solidFill>
                <a:latin typeface="Calibri" panose="020F0502020204030204"/>
              </a:rPr>
              <a:t> avec syndrome de Willebrand acquis sur </a:t>
            </a:r>
            <a:r>
              <a:rPr lang="en-US" sz="3600" dirty="0" err="1">
                <a:solidFill>
                  <a:prstClr val="black"/>
                </a:solidFill>
                <a:latin typeface="Calibri" panose="020F0502020204030204"/>
              </a:rPr>
              <a:t>gammapathie</a:t>
            </a:r>
            <a:r>
              <a:rPr lang="en-US" sz="3600" dirty="0">
                <a:solidFill>
                  <a:prstClr val="black"/>
                </a:solidFill>
                <a:latin typeface="Calibri" panose="020F0502020204030204"/>
              </a:rPr>
              <a:t> IgG et </a:t>
            </a:r>
            <a:r>
              <a:rPr lang="en-US" sz="3600" dirty="0" err="1">
                <a:solidFill>
                  <a:prstClr val="black"/>
                </a:solidFill>
                <a:latin typeface="Calibri" panose="020F0502020204030204"/>
              </a:rPr>
              <a:t>i</a:t>
            </a:r>
            <a:r>
              <a:rPr lang="fr-FR" sz="3600" dirty="0" err="1">
                <a:solidFill>
                  <a:prstClr val="black"/>
                </a:solidFill>
                <a:latin typeface="Calibri" panose="020F0502020204030204"/>
              </a:rPr>
              <a:t>ndication</a:t>
            </a:r>
            <a:r>
              <a:rPr lang="fr-FR" sz="3600" dirty="0">
                <a:solidFill>
                  <a:prstClr val="black"/>
                </a:solidFill>
                <a:latin typeface="Calibri" panose="020F0502020204030204"/>
              </a:rPr>
              <a:t> de traitement par </a:t>
            </a:r>
            <a:r>
              <a:rPr lang="fr-FR" sz="3600" dirty="0" err="1">
                <a:solidFill>
                  <a:prstClr val="black"/>
                </a:solidFill>
                <a:latin typeface="Calibri" panose="020F0502020204030204"/>
              </a:rPr>
              <a:t>IgIV</a:t>
            </a:r>
            <a:r>
              <a:rPr lang="fr-FR" sz="3600" dirty="0">
                <a:solidFill>
                  <a:prstClr val="black"/>
                </a:solidFill>
                <a:latin typeface="Calibri" panose="020F0502020204030204"/>
              </a:rPr>
              <a:t> </a:t>
            </a:r>
          </a:p>
        </p:txBody>
      </p:sp>
      <p:sp>
        <p:nvSpPr>
          <p:cNvPr id="12" name="Espace réservé du contenu 2">
            <a:extLst>
              <a:ext uri="{FF2B5EF4-FFF2-40B4-BE49-F238E27FC236}">
                <a16:creationId xmlns:a16="http://schemas.microsoft.com/office/drawing/2014/main" id="{1D3C71D2-EDC3-4DFE-A037-4B55D8DDE651}"/>
              </a:ext>
            </a:extLst>
          </p:cNvPr>
          <p:cNvSpPr txBox="1">
            <a:spLocks/>
          </p:cNvSpPr>
          <p:nvPr/>
        </p:nvSpPr>
        <p:spPr>
          <a:xfrm>
            <a:off x="470385" y="5783363"/>
            <a:ext cx="18455970" cy="1752286"/>
          </a:xfrm>
          <a:prstGeom prst="rect">
            <a:avLst/>
          </a:prstGeom>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buSzTx/>
              <a:defRPr/>
            </a:pPr>
            <a:r>
              <a:rPr lang="en-US" sz="3800" dirty="0" err="1">
                <a:solidFill>
                  <a:prstClr val="black"/>
                </a:solidFill>
                <a:latin typeface="Calibri" panose="020F0502020204030204"/>
              </a:rPr>
              <a:t>Normalisation</a:t>
            </a:r>
            <a:r>
              <a:rPr lang="en-US" sz="3800" dirty="0">
                <a:solidFill>
                  <a:prstClr val="black"/>
                </a:solidFill>
                <a:latin typeface="Calibri" panose="020F0502020204030204"/>
              </a:rPr>
              <a:t> des </a:t>
            </a:r>
            <a:r>
              <a:rPr lang="en-US" sz="3800" dirty="0" err="1">
                <a:solidFill>
                  <a:prstClr val="black"/>
                </a:solidFill>
                <a:latin typeface="Calibri" panose="020F0502020204030204"/>
              </a:rPr>
              <a:t>taux</a:t>
            </a:r>
            <a:r>
              <a:rPr lang="en-US" sz="3800" dirty="0">
                <a:solidFill>
                  <a:prstClr val="black"/>
                </a:solidFill>
                <a:latin typeface="Calibri" panose="020F0502020204030204"/>
              </a:rPr>
              <a:t> de VWF &amp; FVIII à J3 post-initiation </a:t>
            </a:r>
            <a:r>
              <a:rPr lang="en-US" sz="3800" dirty="0" err="1">
                <a:solidFill>
                  <a:prstClr val="black"/>
                </a:solidFill>
                <a:latin typeface="Calibri" panose="020F0502020204030204"/>
              </a:rPr>
              <a:t>IgIV</a:t>
            </a:r>
            <a:endParaRPr lang="en-US" sz="3800" dirty="0">
              <a:solidFill>
                <a:prstClr val="black"/>
              </a:solidFill>
              <a:latin typeface="Calibri" panose="020F0502020204030204"/>
            </a:endParaRPr>
          </a:p>
          <a:p>
            <a:pPr marL="457200" indent="-457200" defTabSz="1828800">
              <a:spcBef>
                <a:spcPts val="2000"/>
              </a:spcBef>
              <a:buSzTx/>
              <a:defRPr/>
            </a:pPr>
            <a:r>
              <a:rPr lang="fr-FR" sz="3800" dirty="0">
                <a:solidFill>
                  <a:prstClr val="black"/>
                </a:solidFill>
                <a:latin typeface="Calibri" panose="020F0502020204030204"/>
              </a:rPr>
              <a:t>Pas de traitement </a:t>
            </a:r>
            <a:r>
              <a:rPr lang="fr-FR" sz="3800" dirty="0" err="1">
                <a:solidFill>
                  <a:prstClr val="black"/>
                </a:solidFill>
                <a:latin typeface="Calibri" panose="020F0502020204030204"/>
              </a:rPr>
              <a:t>hémotatique</a:t>
            </a:r>
            <a:r>
              <a:rPr lang="fr-FR" sz="3800" dirty="0">
                <a:solidFill>
                  <a:prstClr val="black"/>
                </a:solidFill>
                <a:latin typeface="Calibri" panose="020F0502020204030204"/>
              </a:rPr>
              <a:t> additionnel (</a:t>
            </a:r>
            <a:r>
              <a:rPr lang="fr-FR" sz="3800" dirty="0" err="1">
                <a:solidFill>
                  <a:prstClr val="black"/>
                </a:solidFill>
                <a:latin typeface="Calibri" panose="020F0502020204030204"/>
              </a:rPr>
              <a:t>IgIV</a:t>
            </a:r>
            <a:r>
              <a:rPr lang="fr-FR" sz="3800" dirty="0">
                <a:solidFill>
                  <a:prstClr val="black"/>
                </a:solidFill>
                <a:latin typeface="Calibri" panose="020F0502020204030204"/>
              </a:rPr>
              <a:t>, concentrés VWF ou DDAVP) de J3 à J21</a:t>
            </a:r>
          </a:p>
        </p:txBody>
      </p:sp>
      <p:sp>
        <p:nvSpPr>
          <p:cNvPr id="13" name="Rounded Rectangle 1">
            <a:extLst>
              <a:ext uri="{FF2B5EF4-FFF2-40B4-BE49-F238E27FC236}">
                <a16:creationId xmlns:a16="http://schemas.microsoft.com/office/drawing/2014/main" id="{7A05D305-8ED6-4DE9-A30B-430215A7A0E7}"/>
              </a:ext>
            </a:extLst>
          </p:cNvPr>
          <p:cNvSpPr/>
          <p:nvPr/>
        </p:nvSpPr>
        <p:spPr>
          <a:xfrm>
            <a:off x="545016" y="4413736"/>
            <a:ext cx="23001840" cy="600076"/>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defTabSz="1828800" hangingPunct="1">
              <a:lnSpc>
                <a:spcPct val="100000"/>
              </a:lnSpc>
              <a:spcBef>
                <a:spcPts val="0"/>
              </a:spcBef>
              <a:buSzTx/>
              <a:buNone/>
              <a:defRPr/>
            </a:pPr>
            <a:r>
              <a:rPr lang="en-US" sz="4000" b="1" kern="1200" dirty="0">
                <a:solidFill>
                  <a:prstClr val="white"/>
                </a:solidFill>
                <a:latin typeface="Calibri" panose="020F0502020204030204"/>
              </a:rPr>
              <a:t>Objectif principal: non-</a:t>
            </a:r>
            <a:r>
              <a:rPr lang="en-US" sz="4000" b="1" kern="1200" dirty="0" err="1">
                <a:solidFill>
                  <a:prstClr val="white"/>
                </a:solidFill>
                <a:latin typeface="Calibri" panose="020F0502020204030204"/>
              </a:rPr>
              <a:t>infériorité</a:t>
            </a:r>
            <a:r>
              <a:rPr lang="en-US" sz="4000" b="1" kern="1200" dirty="0">
                <a:solidFill>
                  <a:prstClr val="white"/>
                </a:solidFill>
                <a:latin typeface="Calibri" panose="020F0502020204030204"/>
              </a:rPr>
              <a:t> du </a:t>
            </a:r>
            <a:r>
              <a:rPr lang="en-US" sz="4000" b="1" kern="1200" dirty="0" err="1">
                <a:solidFill>
                  <a:prstClr val="white"/>
                </a:solidFill>
                <a:latin typeface="Calibri" panose="020F0502020204030204"/>
              </a:rPr>
              <a:t>schéma</a:t>
            </a:r>
            <a:r>
              <a:rPr lang="en-US" sz="4000" b="1" kern="1200" dirty="0">
                <a:solidFill>
                  <a:prstClr val="white"/>
                </a:solidFill>
                <a:latin typeface="Calibri" panose="020F0502020204030204"/>
              </a:rPr>
              <a:t> low-dose (dose </a:t>
            </a:r>
            <a:r>
              <a:rPr lang="en-US" sz="4000" b="1" kern="1200" dirty="0" err="1">
                <a:solidFill>
                  <a:prstClr val="white"/>
                </a:solidFill>
                <a:latin typeface="Calibri" panose="020F0502020204030204"/>
              </a:rPr>
              <a:t>cumulée</a:t>
            </a:r>
            <a:r>
              <a:rPr lang="en-US" sz="4000" b="1" kern="1200" dirty="0">
                <a:solidFill>
                  <a:prstClr val="white"/>
                </a:solidFill>
                <a:latin typeface="Calibri" panose="020F0502020204030204"/>
              </a:rPr>
              <a:t> 1.2 g/kg sur 2 à 3  </a:t>
            </a:r>
            <a:r>
              <a:rPr lang="en-US" sz="4000" b="1" kern="1200" dirty="0" err="1">
                <a:solidFill>
                  <a:prstClr val="white"/>
                </a:solidFill>
                <a:latin typeface="Calibri" panose="020F0502020204030204"/>
              </a:rPr>
              <a:t>jours</a:t>
            </a:r>
            <a:r>
              <a:rPr lang="en-US" sz="4000" b="1" kern="1200" dirty="0">
                <a:solidFill>
                  <a:prstClr val="white"/>
                </a:solidFill>
                <a:latin typeface="Calibri" panose="020F0502020204030204"/>
              </a:rPr>
              <a:t>) </a:t>
            </a:r>
            <a:r>
              <a:rPr lang="en-US" sz="4000" b="1" i="1" kern="1200" dirty="0">
                <a:solidFill>
                  <a:prstClr val="white"/>
                </a:solidFill>
                <a:latin typeface="Calibri" panose="020F0502020204030204"/>
              </a:rPr>
              <a:t>vs</a:t>
            </a:r>
            <a:r>
              <a:rPr lang="en-US" sz="4000" b="1" kern="1200" dirty="0">
                <a:solidFill>
                  <a:prstClr val="white"/>
                </a:solidFill>
                <a:latin typeface="Calibri" panose="020F0502020204030204"/>
              </a:rPr>
              <a:t> full dose </a:t>
            </a:r>
          </a:p>
        </p:txBody>
      </p:sp>
      <p:sp>
        <p:nvSpPr>
          <p:cNvPr id="14" name="Rounded Rectangle 1">
            <a:extLst>
              <a:ext uri="{FF2B5EF4-FFF2-40B4-BE49-F238E27FC236}">
                <a16:creationId xmlns:a16="http://schemas.microsoft.com/office/drawing/2014/main" id="{A55B03FE-48FC-45D9-9D31-B34A458AE3E3}"/>
              </a:ext>
            </a:extLst>
          </p:cNvPr>
          <p:cNvSpPr/>
          <p:nvPr/>
        </p:nvSpPr>
        <p:spPr>
          <a:xfrm>
            <a:off x="579756" y="8465030"/>
            <a:ext cx="4682360" cy="600076"/>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defTabSz="1828800" hangingPunct="1">
              <a:lnSpc>
                <a:spcPct val="100000"/>
              </a:lnSpc>
              <a:spcBef>
                <a:spcPts val="0"/>
              </a:spcBef>
              <a:buSzTx/>
              <a:buNone/>
              <a:defRPr/>
            </a:pPr>
            <a:r>
              <a:rPr lang="en-US" sz="4000" b="1" kern="1200" dirty="0">
                <a:solidFill>
                  <a:prstClr val="white"/>
                </a:solidFill>
                <a:latin typeface="Calibri" panose="020F0502020204030204"/>
              </a:rPr>
              <a:t>Objectif </a:t>
            </a:r>
            <a:r>
              <a:rPr lang="en-US" sz="4000" b="1" kern="1200" dirty="0" err="1">
                <a:solidFill>
                  <a:prstClr val="white"/>
                </a:solidFill>
                <a:latin typeface="Calibri" panose="020F0502020204030204"/>
              </a:rPr>
              <a:t>secondaire</a:t>
            </a:r>
            <a:endParaRPr lang="en-US" sz="4000" b="1" kern="1200" dirty="0">
              <a:solidFill>
                <a:prstClr val="white"/>
              </a:solidFill>
              <a:latin typeface="Calibri" panose="020F0502020204030204"/>
            </a:endParaRPr>
          </a:p>
        </p:txBody>
      </p:sp>
      <p:sp>
        <p:nvSpPr>
          <p:cNvPr id="15" name="Rounded Rectangle 1">
            <a:extLst>
              <a:ext uri="{FF2B5EF4-FFF2-40B4-BE49-F238E27FC236}">
                <a16:creationId xmlns:a16="http://schemas.microsoft.com/office/drawing/2014/main" id="{B6A9F6A2-AA3C-4879-A9D0-D452EA6D57B2}"/>
              </a:ext>
            </a:extLst>
          </p:cNvPr>
          <p:cNvSpPr/>
          <p:nvPr/>
        </p:nvSpPr>
        <p:spPr>
          <a:xfrm>
            <a:off x="545016" y="10271734"/>
            <a:ext cx="6613616" cy="600076"/>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defTabSz="1828800" hangingPunct="1">
              <a:lnSpc>
                <a:spcPct val="100000"/>
              </a:lnSpc>
              <a:spcBef>
                <a:spcPts val="0"/>
              </a:spcBef>
              <a:buSzTx/>
              <a:buNone/>
              <a:defRPr/>
            </a:pPr>
            <a:r>
              <a:rPr lang="en-US" sz="4000" b="1" kern="1200" dirty="0">
                <a:solidFill>
                  <a:prstClr val="white"/>
                </a:solidFill>
                <a:latin typeface="Calibri" panose="020F0502020204030204"/>
              </a:rPr>
              <a:t>Durée </a:t>
            </a:r>
            <a:r>
              <a:rPr lang="en-US" sz="4000" b="1" kern="1200" dirty="0" err="1">
                <a:solidFill>
                  <a:prstClr val="white"/>
                </a:solidFill>
                <a:latin typeface="Calibri" panose="020F0502020204030204"/>
              </a:rPr>
              <a:t>d’étude</a:t>
            </a:r>
            <a:r>
              <a:rPr lang="en-US" sz="4000" b="1" kern="1200" dirty="0">
                <a:solidFill>
                  <a:prstClr val="white"/>
                </a:solidFill>
                <a:latin typeface="Calibri" panose="020F0502020204030204"/>
              </a:rPr>
              <a:t> </a:t>
            </a:r>
            <a:r>
              <a:rPr lang="en-US" sz="4000" b="1" kern="1200" dirty="0" err="1">
                <a:solidFill>
                  <a:prstClr val="white"/>
                </a:solidFill>
                <a:latin typeface="Calibri" panose="020F0502020204030204"/>
              </a:rPr>
              <a:t>prévue</a:t>
            </a:r>
            <a:r>
              <a:rPr lang="en-US" sz="4000" b="1" kern="1200" dirty="0">
                <a:solidFill>
                  <a:prstClr val="white"/>
                </a:solidFill>
                <a:latin typeface="Calibri" panose="020F0502020204030204"/>
              </a:rPr>
              <a:t> : 3 </a:t>
            </a:r>
            <a:r>
              <a:rPr lang="en-US" sz="4000" b="1" kern="1200" dirty="0" err="1">
                <a:solidFill>
                  <a:prstClr val="white"/>
                </a:solidFill>
                <a:latin typeface="Calibri" panose="020F0502020204030204"/>
              </a:rPr>
              <a:t>ans</a:t>
            </a:r>
            <a:endParaRPr lang="en-US" sz="4000" b="1" kern="1200" dirty="0">
              <a:solidFill>
                <a:prstClr val="white"/>
              </a:solidFill>
              <a:latin typeface="Calibri" panose="020F0502020204030204"/>
            </a:endParaRPr>
          </a:p>
        </p:txBody>
      </p:sp>
      <p:sp>
        <p:nvSpPr>
          <p:cNvPr id="16" name="Espace réservé du contenu 2">
            <a:extLst>
              <a:ext uri="{FF2B5EF4-FFF2-40B4-BE49-F238E27FC236}">
                <a16:creationId xmlns:a16="http://schemas.microsoft.com/office/drawing/2014/main" id="{D0EB83D8-57AF-4A12-968D-087F9F2973D3}"/>
              </a:ext>
            </a:extLst>
          </p:cNvPr>
          <p:cNvSpPr txBox="1">
            <a:spLocks/>
          </p:cNvSpPr>
          <p:nvPr/>
        </p:nvSpPr>
        <p:spPr>
          <a:xfrm>
            <a:off x="545016" y="10867488"/>
            <a:ext cx="21742140" cy="600076"/>
          </a:xfrm>
          <a:prstGeom prst="rect">
            <a:avLst/>
          </a:prstGeom>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buSzTx/>
              <a:defRPr/>
            </a:pPr>
            <a:r>
              <a:rPr lang="fr-FR" sz="3800" dirty="0">
                <a:solidFill>
                  <a:prstClr val="black"/>
                </a:solidFill>
                <a:latin typeface="Calibri" panose="020F0502020204030204"/>
              </a:rPr>
              <a:t>20 centres </a:t>
            </a:r>
            <a:r>
              <a:rPr lang="fr-FR" sz="3800" dirty="0">
                <a:solidFill>
                  <a:prstClr val="black"/>
                </a:solidFill>
                <a:latin typeface="Calibri" panose="020F0502020204030204"/>
                <a:sym typeface="Wingdings" panose="05000000000000000000" pitchFamily="2" charset="2"/>
              </a:rPr>
              <a:t> 76 patients</a:t>
            </a:r>
            <a:endParaRPr lang="fr-FR" sz="3800" dirty="0">
              <a:solidFill>
                <a:prstClr val="black"/>
              </a:solidFill>
              <a:latin typeface="Calibri" panose="020F0502020204030204"/>
            </a:endParaRPr>
          </a:p>
          <a:p>
            <a:pPr marL="457200" indent="-457200" defTabSz="1828800">
              <a:spcBef>
                <a:spcPts val="2000"/>
              </a:spcBef>
              <a:buSzTx/>
              <a:defRPr/>
            </a:pPr>
            <a:endParaRPr lang="fr-FR" sz="3000" dirty="0">
              <a:solidFill>
                <a:prstClr val="black"/>
              </a:solidFill>
              <a:latin typeface="Calibri" panose="020F0502020204030204"/>
            </a:endParaRPr>
          </a:p>
        </p:txBody>
      </p:sp>
      <p:sp>
        <p:nvSpPr>
          <p:cNvPr id="18" name="Espace réservé du contenu 2">
            <a:extLst>
              <a:ext uri="{FF2B5EF4-FFF2-40B4-BE49-F238E27FC236}">
                <a16:creationId xmlns:a16="http://schemas.microsoft.com/office/drawing/2014/main" id="{F87A0D66-30EA-4052-9E84-BE88A1BDA203}"/>
              </a:ext>
            </a:extLst>
          </p:cNvPr>
          <p:cNvSpPr txBox="1">
            <a:spLocks/>
          </p:cNvSpPr>
          <p:nvPr/>
        </p:nvSpPr>
        <p:spPr>
          <a:xfrm>
            <a:off x="400046" y="9066877"/>
            <a:ext cx="24927108" cy="679126"/>
          </a:xfrm>
          <a:prstGeom prst="rect">
            <a:avLst/>
          </a:prstGeom>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buSzTx/>
              <a:defRPr/>
            </a:pPr>
            <a:r>
              <a:rPr lang="fr-FR" sz="3800" dirty="0">
                <a:solidFill>
                  <a:prstClr val="black"/>
                </a:solidFill>
                <a:latin typeface="Calibri" panose="020F0502020204030204"/>
              </a:rPr>
              <a:t>Étude des </a:t>
            </a:r>
            <a:r>
              <a:rPr lang="fr-FR" sz="3800" dirty="0" err="1">
                <a:solidFill>
                  <a:prstClr val="black"/>
                </a:solidFill>
                <a:latin typeface="Calibri" panose="020F0502020204030204"/>
              </a:rPr>
              <a:t>covariables</a:t>
            </a:r>
            <a:r>
              <a:rPr lang="fr-FR" sz="3800" dirty="0">
                <a:solidFill>
                  <a:prstClr val="black"/>
                </a:solidFill>
                <a:latin typeface="Calibri" panose="020F0502020204030204"/>
              </a:rPr>
              <a:t> influençant la réponse aux </a:t>
            </a:r>
            <a:r>
              <a:rPr lang="fr-FR" sz="3800" dirty="0" err="1">
                <a:solidFill>
                  <a:prstClr val="black"/>
                </a:solidFill>
                <a:latin typeface="Calibri" panose="020F0502020204030204"/>
              </a:rPr>
              <a:t>IgIV</a:t>
            </a:r>
            <a:r>
              <a:rPr lang="fr-FR" sz="3800" dirty="0">
                <a:solidFill>
                  <a:prstClr val="black"/>
                </a:solidFill>
                <a:latin typeface="Calibri" panose="020F0502020204030204"/>
              </a:rPr>
              <a:t> par modélisation PK bayésienne (étude ancillaire biologique)</a:t>
            </a:r>
          </a:p>
        </p:txBody>
      </p:sp>
      <p:sp>
        <p:nvSpPr>
          <p:cNvPr id="7" name="Rectangle 6">
            <a:extLst>
              <a:ext uri="{FF2B5EF4-FFF2-40B4-BE49-F238E27FC236}">
                <a16:creationId xmlns:a16="http://schemas.microsoft.com/office/drawing/2014/main" id="{F32E844B-5170-4BBA-8283-AAC9797A98FD}"/>
              </a:ext>
            </a:extLst>
          </p:cNvPr>
          <p:cNvSpPr/>
          <p:nvPr/>
        </p:nvSpPr>
        <p:spPr>
          <a:xfrm>
            <a:off x="676088" y="5153287"/>
            <a:ext cx="6275436" cy="646331"/>
          </a:xfrm>
          <a:prstGeom prst="rect">
            <a:avLst/>
          </a:prstGeom>
        </p:spPr>
        <p:txBody>
          <a:bodyPr wrap="none">
            <a:spAutoFit/>
          </a:bodyPr>
          <a:lstStyle/>
          <a:p>
            <a:pPr marL="0" indent="0" defTabSz="1828800" hangingPunct="1">
              <a:lnSpc>
                <a:spcPct val="100000"/>
              </a:lnSpc>
              <a:spcBef>
                <a:spcPts val="0"/>
              </a:spcBef>
              <a:buSzTx/>
              <a:buNone/>
              <a:defRPr/>
            </a:pPr>
            <a:r>
              <a:rPr lang="en-US" sz="3600" b="1" i="1" kern="1200" dirty="0" err="1">
                <a:solidFill>
                  <a:prstClr val="black"/>
                </a:solidFill>
                <a:latin typeface="Calibri" panose="020F0502020204030204"/>
              </a:rPr>
              <a:t>Critère</a:t>
            </a:r>
            <a:r>
              <a:rPr lang="en-US" sz="3600" b="1" i="1" kern="1200" dirty="0">
                <a:solidFill>
                  <a:prstClr val="black"/>
                </a:solidFill>
                <a:latin typeface="Calibri" panose="020F0502020204030204"/>
              </a:rPr>
              <a:t> de </a:t>
            </a:r>
            <a:r>
              <a:rPr lang="en-US" sz="3600" b="1" i="1" kern="1200" dirty="0" err="1">
                <a:solidFill>
                  <a:prstClr val="black"/>
                </a:solidFill>
                <a:latin typeface="Calibri" panose="020F0502020204030204"/>
              </a:rPr>
              <a:t>jugement</a:t>
            </a:r>
            <a:r>
              <a:rPr lang="en-US" sz="3600" b="1" i="1" kern="1200" dirty="0">
                <a:solidFill>
                  <a:prstClr val="black"/>
                </a:solidFill>
                <a:latin typeface="Calibri" panose="020F0502020204030204"/>
              </a:rPr>
              <a:t> composite :</a:t>
            </a:r>
          </a:p>
        </p:txBody>
      </p:sp>
      <p:pic>
        <p:nvPicPr>
          <p:cNvPr id="20" name="Image 19">
            <a:extLst>
              <a:ext uri="{FF2B5EF4-FFF2-40B4-BE49-F238E27FC236}">
                <a16:creationId xmlns:a16="http://schemas.microsoft.com/office/drawing/2014/main" id="{572137FE-9624-474C-B3CC-B8496B882EC2}"/>
              </a:ext>
            </a:extLst>
          </p:cNvPr>
          <p:cNvPicPr>
            <a:picLocks noChangeAspect="1"/>
          </p:cNvPicPr>
          <p:nvPr/>
        </p:nvPicPr>
        <p:blipFill rotWithShape="1">
          <a:blip r:embed="rId3"/>
          <a:srcRect b="22532"/>
          <a:stretch/>
        </p:blipFill>
        <p:spPr>
          <a:xfrm>
            <a:off x="6365228" y="12092825"/>
            <a:ext cx="2542984" cy="657982"/>
          </a:xfrm>
          <a:prstGeom prst="rect">
            <a:avLst/>
          </a:prstGeom>
        </p:spPr>
      </p:pic>
      <p:sp>
        <p:nvSpPr>
          <p:cNvPr id="22" name="ZoneTexte 8">
            <a:extLst>
              <a:ext uri="{FF2B5EF4-FFF2-40B4-BE49-F238E27FC236}">
                <a16:creationId xmlns:a16="http://schemas.microsoft.com/office/drawing/2014/main" id="{70CFD355-8259-455B-BFA7-294FA6F6AE64}"/>
              </a:ext>
            </a:extLst>
          </p:cNvPr>
          <p:cNvSpPr txBox="1">
            <a:spLocks noChangeArrowheads="1"/>
          </p:cNvSpPr>
          <p:nvPr/>
        </p:nvSpPr>
        <p:spPr bwMode="auto">
          <a:xfrm>
            <a:off x="164885" y="7275923"/>
            <a:ext cx="231200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defTabSz="1828800" fontAlgn="base" hangingPunct="1">
              <a:lnSpc>
                <a:spcPct val="100000"/>
              </a:lnSpc>
              <a:spcBef>
                <a:spcPct val="0"/>
              </a:spcBef>
              <a:spcAft>
                <a:spcPct val="0"/>
              </a:spcAft>
              <a:buSzTx/>
              <a:buNone/>
              <a:defRPr/>
            </a:pPr>
            <a:r>
              <a:rPr lang="fr-FR" altLang="fr-FR" sz="4000" b="1" kern="1200" dirty="0">
                <a:solidFill>
                  <a:srgbClr val="7030A0"/>
                </a:solidFill>
              </a:rPr>
              <a:t>La non-infériorité sera démontrée si plus de 85 % des patients répondent</a:t>
            </a:r>
          </a:p>
        </p:txBody>
      </p:sp>
      <p:sp>
        <p:nvSpPr>
          <p:cNvPr id="17" name="Rounded Rectangle 1">
            <a:extLst>
              <a:ext uri="{FF2B5EF4-FFF2-40B4-BE49-F238E27FC236}">
                <a16:creationId xmlns:a16="http://schemas.microsoft.com/office/drawing/2014/main" id="{E05C2F37-3EBF-477A-A995-0B478FDC62FB}"/>
              </a:ext>
            </a:extLst>
          </p:cNvPr>
          <p:cNvSpPr/>
          <p:nvPr/>
        </p:nvSpPr>
        <p:spPr>
          <a:xfrm>
            <a:off x="579756" y="11821714"/>
            <a:ext cx="4682360" cy="600076"/>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defTabSz="1828800" hangingPunct="1">
              <a:lnSpc>
                <a:spcPct val="100000"/>
              </a:lnSpc>
              <a:spcBef>
                <a:spcPts val="0"/>
              </a:spcBef>
              <a:buSzTx/>
              <a:buNone/>
              <a:defRPr/>
            </a:pPr>
            <a:r>
              <a:rPr lang="en-US" sz="4000" b="1" kern="1200" dirty="0" err="1">
                <a:solidFill>
                  <a:prstClr val="white"/>
                </a:solidFill>
                <a:latin typeface="Calibri" panose="020F0502020204030204"/>
              </a:rPr>
              <a:t>Financements</a:t>
            </a:r>
            <a:endParaRPr lang="en-US" sz="4000" b="1" kern="1200" dirty="0">
              <a:solidFill>
                <a:prstClr val="white"/>
              </a:solidFill>
              <a:latin typeface="Calibri" panose="020F0502020204030204"/>
            </a:endParaRPr>
          </a:p>
        </p:txBody>
      </p:sp>
      <p:pic>
        <p:nvPicPr>
          <p:cNvPr id="3" name="Image 2">
            <a:extLst>
              <a:ext uri="{FF2B5EF4-FFF2-40B4-BE49-F238E27FC236}">
                <a16:creationId xmlns:a16="http://schemas.microsoft.com/office/drawing/2014/main" id="{56E87289-16A0-4E93-A254-FFB8322D4A2B}"/>
              </a:ext>
            </a:extLst>
          </p:cNvPr>
          <p:cNvPicPr>
            <a:picLocks noChangeAspect="1"/>
          </p:cNvPicPr>
          <p:nvPr/>
        </p:nvPicPr>
        <p:blipFill rotWithShape="1">
          <a:blip r:embed="rId4"/>
          <a:srcRect l="17492" t="12712" r="13733" b="11224"/>
          <a:stretch/>
        </p:blipFill>
        <p:spPr>
          <a:xfrm>
            <a:off x="20729207" y="11466535"/>
            <a:ext cx="1831118" cy="1896066"/>
          </a:xfrm>
          <a:prstGeom prst="rect">
            <a:avLst/>
          </a:prstGeom>
        </p:spPr>
      </p:pic>
      <p:sp>
        <p:nvSpPr>
          <p:cNvPr id="4" name="ZoneTexte 3">
            <a:extLst>
              <a:ext uri="{FF2B5EF4-FFF2-40B4-BE49-F238E27FC236}">
                <a16:creationId xmlns:a16="http://schemas.microsoft.com/office/drawing/2014/main" id="{4503023C-4E2A-4E5D-A1C4-D3CD504D8341}"/>
              </a:ext>
            </a:extLst>
          </p:cNvPr>
          <p:cNvSpPr txBox="1"/>
          <p:nvPr/>
        </p:nvSpPr>
        <p:spPr>
          <a:xfrm>
            <a:off x="9212785" y="12045237"/>
            <a:ext cx="11542327" cy="646331"/>
          </a:xfrm>
          <a:prstGeom prst="rect">
            <a:avLst/>
          </a:prstGeom>
          <a:noFill/>
        </p:spPr>
        <p:txBody>
          <a:bodyPr wrap="none" rtlCol="0">
            <a:spAutoFit/>
          </a:bodyPr>
          <a:lstStyle/>
          <a:p>
            <a:pPr marL="0" indent="0" defTabSz="1828800" eaLnBrk="0" fontAlgn="base">
              <a:lnSpc>
                <a:spcPct val="100000"/>
              </a:lnSpc>
              <a:spcBef>
                <a:spcPct val="0"/>
              </a:spcBef>
              <a:spcAft>
                <a:spcPct val="0"/>
              </a:spcAft>
              <a:buSzTx/>
              <a:buNone/>
              <a:defRPr/>
            </a:pPr>
            <a:r>
              <a:rPr lang="fr-FR" sz="3600" kern="1200" dirty="0">
                <a:solidFill>
                  <a:prstClr val="black"/>
                </a:solidFill>
                <a:latin typeface="Calibri" panose="020F0502020204030204" pitchFamily="34" charset="0"/>
              </a:rPr>
              <a:t>+ dépôt lettre intention à l’appel d’offre PHRC-N 2025-2026   </a:t>
            </a:r>
          </a:p>
        </p:txBody>
      </p:sp>
    </p:spTree>
    <p:extLst>
      <p:ext uri="{BB962C8B-B14F-4D97-AF65-F5344CB8AC3E}">
        <p14:creationId xmlns:p14="http://schemas.microsoft.com/office/powerpoint/2010/main" val="705133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itre 1"/>
          <p:cNvSpPr txBox="1">
            <a:spLocks noGrp="1"/>
          </p:cNvSpPr>
          <p:nvPr>
            <p:ph type="ctrTitle"/>
          </p:nvPr>
        </p:nvSpPr>
        <p:spPr>
          <a:xfrm>
            <a:off x="2249096" y="6780497"/>
            <a:ext cx="17799756" cy="862962"/>
          </a:xfrm>
          <a:prstGeom prst="rect">
            <a:avLst/>
          </a:prstGeom>
        </p:spPr>
        <p:txBody>
          <a:bodyPr/>
          <a:lstStyle>
            <a:lvl1pPr algn="ctr" defTabSz="170078">
              <a:defRPr sz="1100" b="1">
                <a:solidFill>
                  <a:srgbClr val="002060"/>
                </a:solidFill>
              </a:defRPr>
            </a:lvl1pPr>
          </a:lstStyle>
          <a:p>
            <a:br/>
            <a:endParaRPr/>
          </a:p>
        </p:txBody>
      </p:sp>
      <p:pic>
        <p:nvPicPr>
          <p:cNvPr id="158" name="Image 15" descr="Image 15"/>
          <p:cNvPicPr>
            <a:picLocks noChangeAspect="1"/>
          </p:cNvPicPr>
          <p:nvPr/>
        </p:nvPicPr>
        <p:blipFill>
          <a:blip r:embed="rId3">
            <a:extLst/>
          </a:blip>
          <a:stretch>
            <a:fillRect/>
          </a:stretch>
        </p:blipFill>
        <p:spPr>
          <a:xfrm>
            <a:off x="9403198" y="259652"/>
            <a:ext cx="4306440" cy="2031528"/>
          </a:xfrm>
          <a:prstGeom prst="rect">
            <a:avLst/>
          </a:prstGeom>
          <a:ln w="12700">
            <a:miter lim="400000"/>
          </a:ln>
        </p:spPr>
      </p:pic>
      <p:pic>
        <p:nvPicPr>
          <p:cNvPr id="159" name="Google Shape;186;p4" descr="Google Shape;186;p4"/>
          <p:cNvPicPr>
            <a:picLocks noChangeAspect="1"/>
          </p:cNvPicPr>
          <p:nvPr/>
        </p:nvPicPr>
        <p:blipFill>
          <a:blip r:embed="rId4">
            <a:extLst/>
          </a:blip>
          <a:stretch>
            <a:fillRect/>
          </a:stretch>
        </p:blipFill>
        <p:spPr>
          <a:xfrm>
            <a:off x="7658620" y="9490208"/>
            <a:ext cx="3058112" cy="1645620"/>
          </a:xfrm>
          <a:prstGeom prst="rect">
            <a:avLst/>
          </a:prstGeom>
          <a:ln w="12700">
            <a:miter lim="400000"/>
          </a:ln>
        </p:spPr>
      </p:pic>
      <p:pic>
        <p:nvPicPr>
          <p:cNvPr id="160" name="Google Shape;183;p4" descr="Google Shape;183;p4"/>
          <p:cNvPicPr>
            <a:picLocks noChangeAspect="1"/>
          </p:cNvPicPr>
          <p:nvPr/>
        </p:nvPicPr>
        <p:blipFill>
          <a:blip r:embed="rId5">
            <a:extLst/>
          </a:blip>
          <a:stretch>
            <a:fillRect/>
          </a:stretch>
        </p:blipFill>
        <p:spPr>
          <a:xfrm>
            <a:off x="12316920" y="9489165"/>
            <a:ext cx="3634808" cy="1665966"/>
          </a:xfrm>
          <a:prstGeom prst="rect">
            <a:avLst/>
          </a:prstGeom>
          <a:ln w="12700">
            <a:miter lim="400000"/>
          </a:ln>
        </p:spPr>
      </p:pic>
      <p:sp>
        <p:nvSpPr>
          <p:cNvPr id="161" name="ZoneTexte 13"/>
          <p:cNvSpPr txBox="1"/>
          <p:nvPr/>
        </p:nvSpPr>
        <p:spPr>
          <a:xfrm>
            <a:off x="2155209" y="3714374"/>
            <a:ext cx="17590074" cy="7879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algn="ctr" defTabSz="914400">
              <a:lnSpc>
                <a:spcPct val="100000"/>
              </a:lnSpc>
              <a:spcBef>
                <a:spcPts val="0"/>
              </a:spcBef>
              <a:buSzTx/>
              <a:buNone/>
              <a:defRPr sz="4800" b="1">
                <a:solidFill>
                  <a:srgbClr val="002060"/>
                </a:solidFill>
                <a:latin typeface="Trebuchet MS"/>
                <a:ea typeface="Trebuchet MS"/>
                <a:cs typeface="Trebuchet MS"/>
                <a:sym typeface="Trebuchet MS"/>
              </a:defRPr>
            </a:pPr>
            <a:r>
              <a:rPr sz="9600" b="1">
                <a:solidFill>
                  <a:srgbClr val="002060"/>
                </a:solidFill>
                <a:latin typeface="Trebuchet MS"/>
                <a:sym typeface="Trebuchet MS"/>
              </a:rPr>
              <a:t> Point d’étape sur le projet   DevCAP-Willebrand</a:t>
            </a:r>
          </a:p>
          <a:p>
            <a:pPr marL="0" indent="0" algn="ctr" defTabSz="914400">
              <a:lnSpc>
                <a:spcPct val="100000"/>
              </a:lnSpc>
              <a:spcBef>
                <a:spcPts val="0"/>
              </a:spcBef>
              <a:buSzTx/>
              <a:buNone/>
              <a:defRPr sz="2200" b="1">
                <a:solidFill>
                  <a:srgbClr val="002060"/>
                </a:solidFill>
                <a:latin typeface="Trebuchet MS"/>
                <a:ea typeface="Trebuchet MS"/>
                <a:cs typeface="Trebuchet MS"/>
                <a:sym typeface="Trebuchet MS"/>
              </a:defRPr>
            </a:pPr>
            <a:endParaRPr sz="4400" b="1">
              <a:solidFill>
                <a:srgbClr val="002060"/>
              </a:solidFill>
              <a:latin typeface="Trebuchet MS"/>
              <a:sym typeface="Trebuchet MS"/>
            </a:endParaRPr>
          </a:p>
          <a:p>
            <a:pPr marL="0" indent="0" algn="ctr" defTabSz="914400">
              <a:lnSpc>
                <a:spcPct val="100000"/>
              </a:lnSpc>
              <a:spcBef>
                <a:spcPts val="0"/>
              </a:spcBef>
              <a:buSzTx/>
              <a:buNone/>
              <a:defRPr>
                <a:solidFill>
                  <a:srgbClr val="002060"/>
                </a:solidFill>
                <a:latin typeface="Trebuchet MS"/>
                <a:ea typeface="Trebuchet MS"/>
                <a:cs typeface="Trebuchet MS"/>
                <a:sym typeface="Trebuchet MS"/>
              </a:defRPr>
            </a:pPr>
            <a:r>
              <a:rPr sz="3600">
                <a:solidFill>
                  <a:srgbClr val="002060"/>
                </a:solidFill>
                <a:latin typeface="Trebuchet MS"/>
                <a:sym typeface="Trebuchet MS"/>
              </a:rPr>
              <a:t>Développer les capacités d’agir sur les parcours de travail et de santé avec les patient.es atteint.es de la maladie de Willebrand et leurs accompagnant.es</a:t>
            </a:r>
            <a:endParaRPr sz="9600" b="1">
              <a:solidFill>
                <a:srgbClr val="002060"/>
              </a:solidFill>
              <a:latin typeface="Trebuchet MS"/>
              <a:sym typeface="Trebuchet MS"/>
            </a:endParaRPr>
          </a:p>
          <a:p>
            <a:pPr marL="0" indent="0" algn="ctr" defTabSz="914400">
              <a:lnSpc>
                <a:spcPct val="100000"/>
              </a:lnSpc>
              <a:spcBef>
                <a:spcPts val="0"/>
              </a:spcBef>
              <a:buSzTx/>
              <a:buNone/>
              <a:defRPr sz="4800" b="1">
                <a:solidFill>
                  <a:srgbClr val="002060"/>
                </a:solidFill>
                <a:latin typeface="Trebuchet MS"/>
                <a:ea typeface="Trebuchet MS"/>
                <a:cs typeface="Trebuchet MS"/>
                <a:sym typeface="Trebuchet MS"/>
              </a:defRPr>
            </a:pPr>
            <a:br>
              <a:rPr sz="9600" b="1">
                <a:solidFill>
                  <a:srgbClr val="002060"/>
                </a:solidFill>
                <a:latin typeface="Trebuchet MS"/>
                <a:sym typeface="Trebuchet MS"/>
              </a:rPr>
            </a:br>
            <a:endParaRPr sz="9600" b="1">
              <a:solidFill>
                <a:srgbClr val="002060"/>
              </a:solidFill>
              <a:latin typeface="Trebuchet MS"/>
              <a:sym typeface="Trebuchet MS"/>
            </a:endParaRPr>
          </a:p>
        </p:txBody>
      </p:sp>
      <p:sp>
        <p:nvSpPr>
          <p:cNvPr id="162" name="Rectangle 3"/>
          <p:cNvSpPr txBox="1"/>
          <p:nvPr/>
        </p:nvSpPr>
        <p:spPr>
          <a:xfrm>
            <a:off x="3020821" y="11695845"/>
            <a:ext cx="17071194" cy="1200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algn="ctr" defTabSz="914400">
              <a:lnSpc>
                <a:spcPct val="100000"/>
              </a:lnSpc>
              <a:spcBef>
                <a:spcPts val="0"/>
              </a:spcBef>
              <a:buSzTx/>
              <a:buNone/>
              <a:defRPr sz="1500" b="1" i="1">
                <a:latin typeface="Trebuchet MS"/>
                <a:ea typeface="Trebuchet MS"/>
                <a:cs typeface="Trebuchet MS"/>
                <a:sym typeface="Trebuchet MS"/>
              </a:defRPr>
            </a:pPr>
            <a:r>
              <a:rPr sz="3000" b="1" i="1">
                <a:solidFill>
                  <a:srgbClr val="000000"/>
                </a:solidFill>
                <a:latin typeface="Trebuchet MS"/>
                <a:sym typeface="Trebuchet MS"/>
              </a:rPr>
              <a:t>Projet lauréat de l’AAP 2023 « SHS et maladies rares » de la Fondation Maladies Rares</a:t>
            </a:r>
          </a:p>
          <a:p>
            <a:pPr marL="0" indent="0" algn="ctr" defTabSz="914400">
              <a:lnSpc>
                <a:spcPct val="100000"/>
              </a:lnSpc>
              <a:spcBef>
                <a:spcPts val="0"/>
              </a:spcBef>
              <a:buSzTx/>
              <a:buNone/>
              <a:defRPr sz="1200" b="1" i="1">
                <a:latin typeface="Trebuchet MS"/>
                <a:ea typeface="Trebuchet MS"/>
                <a:cs typeface="Trebuchet MS"/>
                <a:sym typeface="Trebuchet MS"/>
              </a:defRPr>
            </a:pPr>
            <a:endParaRPr b="1" i="1">
              <a:solidFill>
                <a:srgbClr val="000000"/>
              </a:solidFill>
              <a:latin typeface="Trebuchet MS"/>
              <a:sym typeface="Trebuchet MS"/>
            </a:endParaRPr>
          </a:p>
          <a:p>
            <a:pPr marL="0" indent="0" algn="ctr" defTabSz="914400">
              <a:lnSpc>
                <a:spcPct val="100000"/>
              </a:lnSpc>
              <a:spcBef>
                <a:spcPts val="0"/>
              </a:spcBef>
              <a:buSzTx/>
              <a:buNone/>
              <a:defRPr sz="1200" b="1" i="1">
                <a:latin typeface="Trebuchet MS"/>
                <a:ea typeface="Trebuchet MS"/>
                <a:cs typeface="Trebuchet MS"/>
                <a:sym typeface="Trebuchet MS"/>
              </a:defRPr>
            </a:pPr>
            <a:r>
              <a:rPr b="1" i="1">
                <a:solidFill>
                  <a:srgbClr val="000000"/>
                </a:solidFill>
                <a:latin typeface="Trebuchet MS"/>
                <a:sym typeface="Trebuchet MS"/>
              </a:rPr>
              <a:t>Responsable scientifique du projet : Catherine Gouédard, </a:t>
            </a:r>
          </a:p>
          <a:p>
            <a:pPr marL="0" indent="0" algn="ctr" defTabSz="914400">
              <a:lnSpc>
                <a:spcPct val="100000"/>
              </a:lnSpc>
              <a:spcBef>
                <a:spcPts val="0"/>
              </a:spcBef>
              <a:buSzTx/>
              <a:buNone/>
              <a:defRPr sz="1200" b="1" i="1">
                <a:latin typeface="Trebuchet MS"/>
                <a:ea typeface="Trebuchet MS"/>
                <a:cs typeface="Trebuchet MS"/>
                <a:sym typeface="Trebuchet MS"/>
              </a:defRPr>
            </a:pPr>
            <a:r>
              <a:rPr b="1" i="1">
                <a:solidFill>
                  <a:srgbClr val="000000"/>
                </a:solidFill>
                <a:latin typeface="Trebuchet MS"/>
                <a:sym typeface="Trebuchet MS"/>
              </a:rPr>
              <a:t>Laboratoire Paragraphe - axe C3U, université Paris 8</a:t>
            </a:r>
          </a:p>
        </p:txBody>
      </p:sp>
      <p:sp>
        <p:nvSpPr>
          <p:cNvPr id="163" name="Réunion scientifique CRMW du 20 janvier 2026"/>
          <p:cNvSpPr txBox="1"/>
          <p:nvPr/>
        </p:nvSpPr>
        <p:spPr>
          <a:xfrm>
            <a:off x="10040468" y="2240433"/>
            <a:ext cx="9296127" cy="67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ctr">
              <a:defRPr sz="1600" b="1" i="1">
                <a:latin typeface="Trebuchet MS"/>
                <a:ea typeface="Trebuchet MS"/>
                <a:cs typeface="Trebuchet MS"/>
                <a:sym typeface="Trebuchet MS"/>
              </a:defRPr>
            </a:lvl1pPr>
          </a:lstStyle>
          <a:p>
            <a:pPr marL="0" indent="0" defTabSz="914400">
              <a:lnSpc>
                <a:spcPct val="100000"/>
              </a:lnSpc>
              <a:spcBef>
                <a:spcPts val="0"/>
              </a:spcBef>
              <a:buSzTx/>
              <a:buNone/>
            </a:pPr>
            <a:r>
              <a:rPr sz="3200">
                <a:solidFill>
                  <a:srgbClr val="000000"/>
                </a:solidFill>
              </a:rPr>
              <a:t>Réunion scientifique CRMW du 20 janvier 2026</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7"/>
          <p:cNvSpPr/>
          <p:nvPr/>
        </p:nvSpPr>
        <p:spPr>
          <a:xfrm>
            <a:off x="-73027" y="0"/>
            <a:ext cx="479430" cy="13716000"/>
          </a:xfrm>
          <a:prstGeom prst="rect">
            <a:avLst/>
          </a:prstGeom>
          <a:solidFill>
            <a:srgbClr val="9FE0F5"/>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168" name="Rectangle 8"/>
          <p:cNvSpPr/>
          <p:nvPr/>
        </p:nvSpPr>
        <p:spPr>
          <a:xfrm>
            <a:off x="536576" y="-15875"/>
            <a:ext cx="92084" cy="13716002"/>
          </a:xfrm>
          <a:prstGeom prst="rect">
            <a:avLst/>
          </a:prstGeom>
          <a:solidFill>
            <a:srgbClr val="00B0F0"/>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169" name="Rectangle 19"/>
          <p:cNvSpPr/>
          <p:nvPr/>
        </p:nvSpPr>
        <p:spPr>
          <a:xfrm>
            <a:off x="1776826" y="3090691"/>
            <a:ext cx="7134788" cy="1415764"/>
          </a:xfrm>
          <a:prstGeom prst="rect">
            <a:avLst/>
          </a:prstGeom>
          <a:solidFill>
            <a:srgbClr val="00B0F0"/>
          </a:solidFill>
          <a:ln w="25400" cap="rnd">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algn="ctr" defTabSz="914400">
              <a:lnSpc>
                <a:spcPct val="100000"/>
              </a:lnSpc>
              <a:spcBef>
                <a:spcPts val="0"/>
              </a:spcBef>
              <a:buSzTx/>
              <a:buNone/>
              <a:defRPr>
                <a:solidFill>
                  <a:srgbClr val="FFFFFF"/>
                </a:solidFill>
                <a:latin typeface="Arial Black"/>
                <a:ea typeface="Arial Black"/>
                <a:cs typeface="Arial Black"/>
                <a:sym typeface="Arial Black"/>
              </a:defRPr>
            </a:pPr>
            <a:r>
              <a:rPr sz="3600">
                <a:latin typeface="Arial Black"/>
                <a:sym typeface="Arial Black"/>
              </a:rPr>
              <a:t>É</a:t>
            </a:r>
            <a:r>
              <a:rPr sz="4000">
                <a:latin typeface="Arial Black"/>
                <a:sym typeface="Arial Black"/>
              </a:rPr>
              <a:t>quipe en SHS interdisciplinaire</a:t>
            </a:r>
          </a:p>
        </p:txBody>
      </p:sp>
      <p:sp>
        <p:nvSpPr>
          <p:cNvPr id="170" name="Rectangle 3"/>
          <p:cNvSpPr txBox="1"/>
          <p:nvPr/>
        </p:nvSpPr>
        <p:spPr>
          <a:xfrm>
            <a:off x="1868265" y="5029200"/>
            <a:ext cx="6527550" cy="738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marL="285750" indent="-285750">
              <a:buSzPct val="100000"/>
              <a:buFont typeface="Arial"/>
              <a:buChar char="•"/>
              <a:defRPr b="1">
                <a:latin typeface="Trebuchet MS"/>
                <a:ea typeface="Trebuchet MS"/>
                <a:cs typeface="Trebuchet MS"/>
                <a:sym typeface="Trebuchet MS"/>
              </a:defRPr>
            </a:lvl1pPr>
          </a:lstStyle>
          <a:p>
            <a:pPr marL="571500" indent="-571500" defTabSz="914400">
              <a:lnSpc>
                <a:spcPct val="100000"/>
              </a:lnSpc>
              <a:spcBef>
                <a:spcPts val="0"/>
              </a:spcBef>
            </a:pPr>
            <a:r>
              <a:rPr sz="3600">
                <a:solidFill>
                  <a:srgbClr val="000000"/>
                </a:solidFill>
              </a:rPr>
              <a:t>Psychologie et ergonomie</a:t>
            </a:r>
          </a:p>
        </p:txBody>
      </p:sp>
      <p:pic>
        <p:nvPicPr>
          <p:cNvPr id="171" name="Google Shape;195;p5" descr="Google Shape;195;p5"/>
          <p:cNvPicPr>
            <a:picLocks noChangeAspect="1"/>
          </p:cNvPicPr>
          <p:nvPr/>
        </p:nvPicPr>
        <p:blipFill>
          <a:blip r:embed="rId2">
            <a:extLst/>
          </a:blip>
          <a:stretch>
            <a:fillRect/>
          </a:stretch>
        </p:blipFill>
        <p:spPr>
          <a:xfrm>
            <a:off x="2010217" y="6690473"/>
            <a:ext cx="2324110" cy="1435110"/>
          </a:xfrm>
          <a:prstGeom prst="rect">
            <a:avLst/>
          </a:prstGeom>
          <a:ln w="12700">
            <a:miter lim="400000"/>
          </a:ln>
        </p:spPr>
      </p:pic>
      <p:sp>
        <p:nvSpPr>
          <p:cNvPr id="172" name="Google Shape;197;p5"/>
          <p:cNvSpPr txBox="1"/>
          <p:nvPr/>
        </p:nvSpPr>
        <p:spPr>
          <a:xfrm>
            <a:off x="5009847" y="5878576"/>
            <a:ext cx="6314402" cy="1046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p>
            <a:pPr marL="0" indent="0" defTabSz="914400">
              <a:lnSpc>
                <a:spcPct val="100000"/>
              </a:lnSpc>
              <a:spcBef>
                <a:spcPts val="0"/>
              </a:spcBef>
              <a:buSzTx/>
              <a:buNone/>
              <a:defRPr sz="1400">
                <a:latin typeface="Arial"/>
                <a:ea typeface="Arial"/>
                <a:cs typeface="Arial"/>
                <a:sym typeface="Arial"/>
              </a:defRPr>
            </a:pPr>
            <a:r>
              <a:rPr sz="2800">
                <a:solidFill>
                  <a:srgbClr val="000000"/>
                </a:solidFill>
                <a:latin typeface="Arial"/>
                <a:cs typeface="Arial"/>
                <a:sym typeface="Arial"/>
              </a:rPr>
              <a:t>Gaëtan Bourmaud</a:t>
            </a:r>
          </a:p>
          <a:p>
            <a:pPr marL="0" indent="0" defTabSz="914400">
              <a:lnSpc>
                <a:spcPct val="100000"/>
              </a:lnSpc>
              <a:spcBef>
                <a:spcPts val="0"/>
              </a:spcBef>
              <a:buSzTx/>
              <a:buNone/>
              <a:defRPr sz="1400">
                <a:latin typeface="Arial"/>
                <a:ea typeface="Arial"/>
                <a:cs typeface="Arial"/>
                <a:sym typeface="Arial"/>
              </a:defRPr>
            </a:pPr>
            <a:r>
              <a:rPr sz="2800">
                <a:solidFill>
                  <a:srgbClr val="000000"/>
                </a:solidFill>
                <a:latin typeface="Arial"/>
                <a:cs typeface="Arial"/>
                <a:sym typeface="Arial"/>
              </a:rPr>
              <a:t>Catherine Gouédard</a:t>
            </a:r>
          </a:p>
        </p:txBody>
      </p:sp>
      <p:sp>
        <p:nvSpPr>
          <p:cNvPr id="173" name="Google Shape;198;p5"/>
          <p:cNvSpPr txBox="1"/>
          <p:nvPr/>
        </p:nvSpPr>
        <p:spPr>
          <a:xfrm>
            <a:off x="4952201" y="7100283"/>
            <a:ext cx="5192382" cy="615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defRPr sz="1400">
                <a:latin typeface="Arial"/>
                <a:ea typeface="Arial"/>
                <a:cs typeface="Arial"/>
                <a:sym typeface="Arial"/>
              </a:defRPr>
            </a:lvl1pPr>
          </a:lstStyle>
          <a:p>
            <a:pPr marL="0" indent="0" defTabSz="914400">
              <a:lnSpc>
                <a:spcPct val="100000"/>
              </a:lnSpc>
              <a:spcBef>
                <a:spcPts val="0"/>
              </a:spcBef>
              <a:buSzTx/>
              <a:buNone/>
            </a:pPr>
            <a:r>
              <a:rPr sz="2800">
                <a:solidFill>
                  <a:srgbClr val="000000"/>
                </a:solidFill>
              </a:rPr>
              <a:t>Catherine Delgoulet</a:t>
            </a:r>
          </a:p>
        </p:txBody>
      </p:sp>
      <p:pic>
        <p:nvPicPr>
          <p:cNvPr id="174" name="Google Shape;206;p5" descr="Google Shape;206;p5"/>
          <p:cNvPicPr>
            <a:picLocks noChangeAspect="1"/>
          </p:cNvPicPr>
          <p:nvPr/>
        </p:nvPicPr>
        <p:blipFill>
          <a:blip r:embed="rId3">
            <a:extLst/>
          </a:blip>
          <a:stretch>
            <a:fillRect/>
          </a:stretch>
        </p:blipFill>
        <p:spPr>
          <a:xfrm>
            <a:off x="2131908" y="5992339"/>
            <a:ext cx="2029932" cy="858094"/>
          </a:xfrm>
          <a:prstGeom prst="rect">
            <a:avLst/>
          </a:prstGeom>
          <a:ln w="12700">
            <a:miter lim="400000"/>
          </a:ln>
        </p:spPr>
      </p:pic>
      <p:sp>
        <p:nvSpPr>
          <p:cNvPr id="175" name="Rectangle 4"/>
          <p:cNvSpPr txBox="1"/>
          <p:nvPr/>
        </p:nvSpPr>
        <p:spPr>
          <a:xfrm>
            <a:off x="1842863" y="8055846"/>
            <a:ext cx="9398354" cy="738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marL="285750" indent="-285750">
              <a:buSzPct val="100000"/>
              <a:buChar char="▪"/>
              <a:defRPr b="1">
                <a:latin typeface="Trebuchet MS"/>
                <a:ea typeface="Trebuchet MS"/>
                <a:cs typeface="Trebuchet MS"/>
                <a:sym typeface="Trebuchet MS"/>
              </a:defRPr>
            </a:lvl1pPr>
          </a:lstStyle>
          <a:p>
            <a:pPr marL="571500" indent="-571500" defTabSz="914400">
              <a:lnSpc>
                <a:spcPct val="100000"/>
              </a:lnSpc>
              <a:spcBef>
                <a:spcPts val="0"/>
              </a:spcBef>
            </a:pPr>
            <a:r>
              <a:rPr sz="3600">
                <a:solidFill>
                  <a:srgbClr val="000000"/>
                </a:solidFill>
              </a:rPr>
              <a:t>Psychologie et conseil en orientation</a:t>
            </a:r>
          </a:p>
        </p:txBody>
      </p:sp>
      <p:pic>
        <p:nvPicPr>
          <p:cNvPr id="176" name="Google Shape;196;p5" descr="Google Shape;196;p5"/>
          <p:cNvPicPr>
            <a:picLocks noChangeAspect="1"/>
          </p:cNvPicPr>
          <p:nvPr/>
        </p:nvPicPr>
        <p:blipFill>
          <a:blip r:embed="rId4">
            <a:extLst/>
          </a:blip>
          <a:stretch>
            <a:fillRect/>
          </a:stretch>
        </p:blipFill>
        <p:spPr>
          <a:xfrm>
            <a:off x="1959416" y="8650044"/>
            <a:ext cx="2875948" cy="1242668"/>
          </a:xfrm>
          <a:prstGeom prst="rect">
            <a:avLst/>
          </a:prstGeom>
          <a:ln w="12700">
            <a:miter lim="400000"/>
          </a:ln>
        </p:spPr>
      </p:pic>
      <p:sp>
        <p:nvSpPr>
          <p:cNvPr id="177" name="Google Shape;200;p5"/>
          <p:cNvSpPr txBox="1"/>
          <p:nvPr/>
        </p:nvSpPr>
        <p:spPr>
          <a:xfrm>
            <a:off x="4996650" y="9202600"/>
            <a:ext cx="5122532" cy="615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defRPr sz="1400">
                <a:latin typeface="Arial"/>
                <a:ea typeface="Arial"/>
                <a:cs typeface="Arial"/>
                <a:sym typeface="Arial"/>
              </a:defRPr>
            </a:lvl1pPr>
          </a:lstStyle>
          <a:p>
            <a:pPr marL="0" indent="0" defTabSz="914400">
              <a:lnSpc>
                <a:spcPct val="100000"/>
              </a:lnSpc>
              <a:spcBef>
                <a:spcPts val="0"/>
              </a:spcBef>
              <a:buSzTx/>
              <a:buNone/>
            </a:pPr>
            <a:r>
              <a:rPr sz="2800">
                <a:solidFill>
                  <a:srgbClr val="000000"/>
                </a:solidFill>
              </a:rPr>
              <a:t>Isabelle Soidet</a:t>
            </a:r>
          </a:p>
        </p:txBody>
      </p:sp>
      <p:pic>
        <p:nvPicPr>
          <p:cNvPr id="178" name="Google Shape;194;p5" descr="Google Shape;194;p5"/>
          <p:cNvPicPr>
            <a:picLocks noChangeAspect="1"/>
          </p:cNvPicPr>
          <p:nvPr/>
        </p:nvPicPr>
        <p:blipFill>
          <a:blip r:embed="rId5">
            <a:extLst/>
          </a:blip>
          <a:stretch>
            <a:fillRect/>
          </a:stretch>
        </p:blipFill>
        <p:spPr>
          <a:xfrm>
            <a:off x="2487509" y="11071111"/>
            <a:ext cx="1462202" cy="857778"/>
          </a:xfrm>
          <a:prstGeom prst="rect">
            <a:avLst/>
          </a:prstGeom>
          <a:ln w="12700">
            <a:miter lim="400000"/>
          </a:ln>
        </p:spPr>
      </p:pic>
      <p:sp>
        <p:nvSpPr>
          <p:cNvPr id="179" name="Google Shape;199;p5"/>
          <p:cNvSpPr txBox="1"/>
          <p:nvPr/>
        </p:nvSpPr>
        <p:spPr>
          <a:xfrm>
            <a:off x="5091290" y="11133347"/>
            <a:ext cx="5214612" cy="615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defRPr sz="1400">
                <a:latin typeface="Arial"/>
                <a:ea typeface="Arial"/>
                <a:cs typeface="Arial"/>
                <a:sym typeface="Arial"/>
              </a:defRPr>
            </a:lvl1pPr>
          </a:lstStyle>
          <a:p>
            <a:pPr marL="0" indent="0" defTabSz="914400">
              <a:lnSpc>
                <a:spcPct val="100000"/>
              </a:lnSpc>
              <a:spcBef>
                <a:spcPts val="0"/>
              </a:spcBef>
              <a:buSzTx/>
              <a:buNone/>
            </a:pPr>
            <a:r>
              <a:rPr sz="2800">
                <a:solidFill>
                  <a:srgbClr val="000000"/>
                </a:solidFill>
              </a:rPr>
              <a:t>Vanessa Rémery</a:t>
            </a:r>
          </a:p>
        </p:txBody>
      </p:sp>
      <p:sp>
        <p:nvSpPr>
          <p:cNvPr id="180" name="Rectangle 31"/>
          <p:cNvSpPr txBox="1"/>
          <p:nvPr/>
        </p:nvSpPr>
        <p:spPr>
          <a:xfrm>
            <a:off x="1896791" y="10137379"/>
            <a:ext cx="5870510" cy="738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marL="285750" indent="-285750">
              <a:buSzPct val="100000"/>
              <a:buChar char="▪"/>
              <a:defRPr b="1">
                <a:latin typeface="Trebuchet MS"/>
                <a:ea typeface="Trebuchet MS"/>
                <a:cs typeface="Trebuchet MS"/>
                <a:sym typeface="Trebuchet MS"/>
              </a:defRPr>
            </a:lvl1pPr>
          </a:lstStyle>
          <a:p>
            <a:pPr marL="571500" indent="-571500" defTabSz="914400">
              <a:lnSpc>
                <a:spcPct val="100000"/>
              </a:lnSpc>
              <a:spcBef>
                <a:spcPts val="0"/>
              </a:spcBef>
            </a:pPr>
            <a:r>
              <a:rPr sz="3600">
                <a:solidFill>
                  <a:srgbClr val="000000"/>
                </a:solidFill>
              </a:rPr>
              <a:t>Sciences de l’éducation</a:t>
            </a:r>
          </a:p>
        </p:txBody>
      </p:sp>
      <p:sp>
        <p:nvSpPr>
          <p:cNvPr id="181" name="Rectangle 32"/>
          <p:cNvSpPr/>
          <p:nvPr/>
        </p:nvSpPr>
        <p:spPr>
          <a:xfrm>
            <a:off x="12819632" y="9498344"/>
            <a:ext cx="9837172" cy="984877"/>
          </a:xfrm>
          <a:prstGeom prst="rect">
            <a:avLst/>
          </a:prstGeom>
          <a:solidFill>
            <a:srgbClr val="00B0F0"/>
          </a:solidFill>
          <a:ln w="25400" cap="rnd">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algn="ctr" defTabSz="914400">
              <a:lnSpc>
                <a:spcPct val="100000"/>
              </a:lnSpc>
              <a:spcBef>
                <a:spcPts val="0"/>
              </a:spcBef>
              <a:buSzTx/>
              <a:buNone/>
              <a:defRPr sz="2000">
                <a:solidFill>
                  <a:srgbClr val="FFFFFF"/>
                </a:solidFill>
                <a:latin typeface="Arial Black"/>
                <a:ea typeface="Arial Black"/>
                <a:cs typeface="Arial Black"/>
                <a:sym typeface="Arial Black"/>
              </a:defRPr>
            </a:pPr>
            <a:r>
              <a:rPr sz="4000">
                <a:latin typeface="Arial Black"/>
                <a:sym typeface="Arial Black"/>
              </a:rPr>
              <a:t>ARDéCo </a:t>
            </a:r>
          </a:p>
          <a:p>
            <a:pPr marL="0" indent="0" algn="ctr" defTabSz="914400">
              <a:lnSpc>
                <a:spcPct val="100000"/>
              </a:lnSpc>
              <a:spcBef>
                <a:spcPts val="0"/>
              </a:spcBef>
              <a:buSzTx/>
              <a:buNone/>
              <a:defRPr sz="1200">
                <a:solidFill>
                  <a:srgbClr val="FFFFFF"/>
                </a:solidFill>
                <a:latin typeface="Arial Black"/>
                <a:ea typeface="Arial Black"/>
                <a:cs typeface="Arial Black"/>
                <a:sym typeface="Arial Black"/>
              </a:defRPr>
            </a:pPr>
            <a:r>
              <a:rPr>
                <a:latin typeface="Arial Black"/>
                <a:sym typeface="Arial Black"/>
              </a:rPr>
              <a:t>(association de recherche pour le développement des compétences)</a:t>
            </a:r>
          </a:p>
        </p:txBody>
      </p:sp>
      <p:sp>
        <p:nvSpPr>
          <p:cNvPr id="182" name="Google Shape;214;p5"/>
          <p:cNvSpPr txBox="1"/>
          <p:nvPr/>
        </p:nvSpPr>
        <p:spPr>
          <a:xfrm>
            <a:off x="18848544" y="11385670"/>
            <a:ext cx="4358476" cy="1477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p>
            <a:pPr marL="0" indent="0" defTabSz="914400">
              <a:lnSpc>
                <a:spcPct val="100000"/>
              </a:lnSpc>
              <a:spcBef>
                <a:spcPts val="0"/>
              </a:spcBef>
              <a:buSzTx/>
              <a:buNone/>
              <a:defRPr sz="1400">
                <a:latin typeface="Arial"/>
                <a:ea typeface="Arial"/>
                <a:cs typeface="Arial"/>
                <a:sym typeface="Arial"/>
              </a:defRPr>
            </a:pPr>
            <a:r>
              <a:rPr sz="2800">
                <a:solidFill>
                  <a:srgbClr val="000000"/>
                </a:solidFill>
                <a:latin typeface="Arial"/>
                <a:cs typeface="Arial"/>
                <a:sym typeface="Arial"/>
              </a:rPr>
              <a:t>Line Numa-Bocage</a:t>
            </a:r>
          </a:p>
          <a:p>
            <a:pPr marL="0" indent="0" defTabSz="914400">
              <a:lnSpc>
                <a:spcPct val="100000"/>
              </a:lnSpc>
              <a:spcBef>
                <a:spcPts val="0"/>
              </a:spcBef>
              <a:buSzTx/>
              <a:buNone/>
              <a:defRPr sz="1400">
                <a:latin typeface="Arial"/>
                <a:ea typeface="Arial"/>
                <a:cs typeface="Arial"/>
                <a:sym typeface="Arial"/>
              </a:defRPr>
            </a:pPr>
            <a:r>
              <a:rPr sz="2800">
                <a:solidFill>
                  <a:srgbClr val="000000"/>
                </a:solidFill>
                <a:latin typeface="Arial"/>
                <a:cs typeface="Arial"/>
                <a:sym typeface="Arial"/>
              </a:rPr>
              <a:t>Maria Pagoni </a:t>
            </a:r>
          </a:p>
          <a:p>
            <a:pPr marL="0" indent="0" defTabSz="914400">
              <a:lnSpc>
                <a:spcPct val="100000"/>
              </a:lnSpc>
              <a:spcBef>
                <a:spcPts val="0"/>
              </a:spcBef>
              <a:buSzTx/>
              <a:buNone/>
              <a:defRPr sz="1400">
                <a:latin typeface="Arial"/>
                <a:ea typeface="Arial"/>
                <a:cs typeface="Arial"/>
                <a:sym typeface="Arial"/>
              </a:defRPr>
            </a:pPr>
            <a:r>
              <a:rPr sz="2800">
                <a:solidFill>
                  <a:srgbClr val="000000"/>
                </a:solidFill>
                <a:latin typeface="Arial"/>
                <a:cs typeface="Arial"/>
                <a:sym typeface="Arial"/>
              </a:rPr>
              <a:t>Marie-Paule Vannier</a:t>
            </a:r>
          </a:p>
        </p:txBody>
      </p:sp>
      <p:pic>
        <p:nvPicPr>
          <p:cNvPr id="183" name="Google Shape;210;p5" descr="Google Shape;210;p5"/>
          <p:cNvPicPr>
            <a:picLocks noChangeAspect="1"/>
          </p:cNvPicPr>
          <p:nvPr/>
        </p:nvPicPr>
        <p:blipFill>
          <a:blip r:embed="rId6">
            <a:extLst/>
          </a:blip>
          <a:stretch>
            <a:fillRect/>
          </a:stretch>
        </p:blipFill>
        <p:spPr>
          <a:xfrm>
            <a:off x="12758377" y="11635330"/>
            <a:ext cx="5954534" cy="959220"/>
          </a:xfrm>
          <a:prstGeom prst="rect">
            <a:avLst/>
          </a:prstGeom>
          <a:ln w="12700">
            <a:miter lim="400000"/>
          </a:ln>
        </p:spPr>
      </p:pic>
      <p:pic>
        <p:nvPicPr>
          <p:cNvPr id="184" name="Google Shape;208;p5" descr="Google Shape;208;p5"/>
          <p:cNvPicPr>
            <a:picLocks noChangeAspect="1"/>
          </p:cNvPicPr>
          <p:nvPr/>
        </p:nvPicPr>
        <p:blipFill>
          <a:blip r:embed="rId7">
            <a:extLst/>
          </a:blip>
          <a:stretch>
            <a:fillRect/>
          </a:stretch>
        </p:blipFill>
        <p:spPr>
          <a:xfrm>
            <a:off x="12776997" y="4770770"/>
            <a:ext cx="4306438" cy="2031528"/>
          </a:xfrm>
          <a:prstGeom prst="rect">
            <a:avLst/>
          </a:prstGeom>
          <a:ln w="12700">
            <a:miter lim="400000"/>
          </a:ln>
        </p:spPr>
      </p:pic>
      <p:pic>
        <p:nvPicPr>
          <p:cNvPr id="185" name="Google Shape;209;p5" descr="Google Shape;209;p5"/>
          <p:cNvPicPr>
            <a:picLocks noChangeAspect="1"/>
          </p:cNvPicPr>
          <p:nvPr/>
        </p:nvPicPr>
        <p:blipFill>
          <a:blip r:embed="rId8">
            <a:extLst/>
          </a:blip>
          <a:stretch>
            <a:fillRect/>
          </a:stretch>
        </p:blipFill>
        <p:spPr>
          <a:xfrm>
            <a:off x="12823724" y="7214650"/>
            <a:ext cx="6319952" cy="2039724"/>
          </a:xfrm>
          <a:prstGeom prst="rect">
            <a:avLst/>
          </a:prstGeom>
          <a:ln w="12700">
            <a:miter lim="400000"/>
          </a:ln>
        </p:spPr>
      </p:pic>
      <p:sp>
        <p:nvSpPr>
          <p:cNvPr id="186" name="Google Shape;212;p5"/>
          <p:cNvSpPr txBox="1"/>
          <p:nvPr/>
        </p:nvSpPr>
        <p:spPr>
          <a:xfrm>
            <a:off x="18942400" y="5233173"/>
            <a:ext cx="3059024" cy="1046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p>
            <a:pPr marL="0" indent="0" defTabSz="914400">
              <a:lnSpc>
                <a:spcPct val="100000"/>
              </a:lnSpc>
              <a:spcBef>
                <a:spcPts val="0"/>
              </a:spcBef>
              <a:buSzTx/>
              <a:buNone/>
              <a:defRPr sz="1400">
                <a:latin typeface="Arial"/>
                <a:ea typeface="Arial"/>
                <a:cs typeface="Arial"/>
                <a:sym typeface="Arial"/>
              </a:defRPr>
            </a:pPr>
            <a:r>
              <a:rPr sz="2800">
                <a:solidFill>
                  <a:srgbClr val="000000"/>
                </a:solidFill>
                <a:latin typeface="Arial"/>
                <a:cs typeface="Arial"/>
                <a:sym typeface="Arial"/>
              </a:rPr>
              <a:t>Sophie Susen</a:t>
            </a:r>
          </a:p>
          <a:p>
            <a:pPr marL="0" indent="0" defTabSz="914400">
              <a:lnSpc>
                <a:spcPct val="100000"/>
              </a:lnSpc>
              <a:spcBef>
                <a:spcPts val="0"/>
              </a:spcBef>
              <a:buSzTx/>
              <a:buNone/>
              <a:defRPr sz="1400">
                <a:latin typeface="Arial"/>
                <a:ea typeface="Arial"/>
                <a:cs typeface="Arial"/>
                <a:sym typeface="Arial"/>
              </a:defRPr>
            </a:pPr>
            <a:r>
              <a:rPr sz="2800">
                <a:solidFill>
                  <a:srgbClr val="000000"/>
                </a:solidFill>
                <a:latin typeface="Arial"/>
                <a:cs typeface="Arial"/>
                <a:sym typeface="Arial"/>
              </a:rPr>
              <a:t>Camille Paris </a:t>
            </a:r>
          </a:p>
        </p:txBody>
      </p:sp>
      <p:sp>
        <p:nvSpPr>
          <p:cNvPr id="187" name="Google Shape;213;p5"/>
          <p:cNvSpPr txBox="1"/>
          <p:nvPr/>
        </p:nvSpPr>
        <p:spPr>
          <a:xfrm>
            <a:off x="18942400" y="8512623"/>
            <a:ext cx="3212912" cy="615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defRPr sz="1400">
                <a:latin typeface="Arial"/>
                <a:ea typeface="Arial"/>
                <a:cs typeface="Arial"/>
                <a:sym typeface="Arial"/>
              </a:defRPr>
            </a:lvl1pPr>
          </a:lstStyle>
          <a:p>
            <a:pPr marL="0" indent="0" defTabSz="914400">
              <a:lnSpc>
                <a:spcPct val="100000"/>
              </a:lnSpc>
              <a:spcBef>
                <a:spcPts val="0"/>
              </a:spcBef>
              <a:buSzTx/>
              <a:buNone/>
            </a:pPr>
            <a:r>
              <a:rPr sz="2800">
                <a:solidFill>
                  <a:srgbClr val="000000"/>
                </a:solidFill>
              </a:rPr>
              <a:t>Nicolas Giraud</a:t>
            </a:r>
          </a:p>
        </p:txBody>
      </p:sp>
      <p:sp>
        <p:nvSpPr>
          <p:cNvPr id="188" name="Rectangle 40"/>
          <p:cNvSpPr/>
          <p:nvPr/>
        </p:nvSpPr>
        <p:spPr>
          <a:xfrm>
            <a:off x="12819636" y="3185573"/>
            <a:ext cx="9837164" cy="1415764"/>
          </a:xfrm>
          <a:prstGeom prst="rect">
            <a:avLst/>
          </a:prstGeom>
          <a:solidFill>
            <a:srgbClr val="00B0F0"/>
          </a:solidFill>
          <a:ln w="25400" cap="rnd">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ctr">
              <a:defRPr sz="2000">
                <a:solidFill>
                  <a:srgbClr val="FFFFFF"/>
                </a:solidFill>
                <a:latin typeface="Arial Black"/>
                <a:ea typeface="Arial Black"/>
                <a:cs typeface="Arial Black"/>
                <a:sym typeface="Arial Black"/>
              </a:defRPr>
            </a:lvl1pPr>
          </a:lstStyle>
          <a:p>
            <a:pPr marL="0" indent="0" defTabSz="914400">
              <a:lnSpc>
                <a:spcPct val="100000"/>
              </a:lnSpc>
              <a:spcBef>
                <a:spcPts val="0"/>
              </a:spcBef>
              <a:buSzTx/>
              <a:buNone/>
            </a:pPr>
            <a:r>
              <a:rPr sz="4000"/>
              <a:t>Partenaires associés spécialistes de la maladie Willebrand</a:t>
            </a:r>
          </a:p>
        </p:txBody>
      </p:sp>
      <p:sp>
        <p:nvSpPr>
          <p:cNvPr id="189" name="L’équipe en SHS et les partenaires"/>
          <p:cNvSpPr txBox="1"/>
          <p:nvPr/>
        </p:nvSpPr>
        <p:spPr>
          <a:xfrm>
            <a:off x="5251103" y="1101535"/>
            <a:ext cx="14427338" cy="1292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ctr">
              <a:defRPr sz="3600">
                <a:solidFill>
                  <a:srgbClr val="002060"/>
                </a:solidFill>
                <a:latin typeface="Trebuchet MS"/>
                <a:ea typeface="Trebuchet MS"/>
                <a:cs typeface="Trebuchet MS"/>
                <a:sym typeface="Trebuchet MS"/>
              </a:defRPr>
            </a:lvl1pPr>
          </a:lstStyle>
          <a:p>
            <a:pPr marL="0" indent="0" defTabSz="914400">
              <a:lnSpc>
                <a:spcPct val="100000"/>
              </a:lnSpc>
              <a:spcBef>
                <a:spcPts val="0"/>
              </a:spcBef>
              <a:buSzTx/>
              <a:buNone/>
            </a:pPr>
            <a:r>
              <a:rPr sz="7200"/>
              <a:t>L’équipe en SHS et les partenaires</a:t>
            </a:r>
          </a:p>
        </p:txBody>
      </p:sp>
      <p:sp>
        <p:nvSpPr>
          <p:cNvPr id="190" name="Rectangle 31"/>
          <p:cNvSpPr txBox="1"/>
          <p:nvPr/>
        </p:nvSpPr>
        <p:spPr>
          <a:xfrm>
            <a:off x="1896789" y="12033039"/>
            <a:ext cx="8178834" cy="738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marL="285750" indent="-285750">
              <a:buSzPct val="100000"/>
              <a:buChar char="▪"/>
              <a:defRPr b="1">
                <a:latin typeface="Trebuchet MS"/>
                <a:ea typeface="Trebuchet MS"/>
                <a:cs typeface="Trebuchet MS"/>
                <a:sym typeface="Trebuchet MS"/>
              </a:defRPr>
            </a:lvl1pPr>
          </a:lstStyle>
          <a:p>
            <a:pPr marL="571500" indent="-571500" defTabSz="914400">
              <a:lnSpc>
                <a:spcPct val="100000"/>
              </a:lnSpc>
              <a:spcBef>
                <a:spcPts val="0"/>
              </a:spcBef>
            </a:pPr>
            <a:r>
              <a:rPr sz="3600">
                <a:solidFill>
                  <a:srgbClr val="000000"/>
                </a:solidFill>
              </a:rPr>
              <a:t>Sciences de l’éducation/sociologie</a:t>
            </a:r>
          </a:p>
        </p:txBody>
      </p:sp>
      <p:sp>
        <p:nvSpPr>
          <p:cNvPr id="191" name="Google Shape;199;p5"/>
          <p:cNvSpPr txBox="1"/>
          <p:nvPr/>
        </p:nvSpPr>
        <p:spPr>
          <a:xfrm>
            <a:off x="2119041" y="12853469"/>
            <a:ext cx="10858702" cy="615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defRPr sz="1400">
                <a:latin typeface="Arial"/>
                <a:ea typeface="Arial"/>
                <a:cs typeface="Arial"/>
                <a:sym typeface="Arial"/>
              </a:defRPr>
            </a:lvl1pPr>
          </a:lstStyle>
          <a:p>
            <a:pPr marL="0" indent="0" defTabSz="914400">
              <a:lnSpc>
                <a:spcPct val="100000"/>
              </a:lnSpc>
              <a:spcBef>
                <a:spcPts val="0"/>
              </a:spcBef>
              <a:buSzTx/>
              <a:buNone/>
            </a:pPr>
            <a:r>
              <a:rPr sz="2800">
                <a:solidFill>
                  <a:srgbClr val="000000"/>
                </a:solidFill>
              </a:rPr>
              <a:t>Éléna Pont (CDD chercheure post-doctorat depuis février 2025)</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8D8028-9763-23A1-0F51-3045EB925FDC}"/>
              </a:ext>
            </a:extLst>
          </p:cNvPr>
          <p:cNvPicPr>
            <a:picLocks noChangeAspect="1"/>
          </p:cNvPicPr>
          <p:nvPr/>
        </p:nvPicPr>
        <p:blipFill>
          <a:blip r:embed="rId2"/>
          <a:stretch>
            <a:fillRect/>
          </a:stretch>
        </p:blipFill>
        <p:spPr>
          <a:xfrm>
            <a:off x="11350177" y="12845716"/>
            <a:ext cx="1854910" cy="870284"/>
          </a:xfrm>
          <a:prstGeom prst="rect">
            <a:avLst/>
          </a:prstGeom>
        </p:spPr>
      </p:pic>
      <p:sp>
        <p:nvSpPr>
          <p:cNvPr id="42" name="Rectangle 41" descr="SOURCE DE DONNEES">
            <a:extLst>
              <a:ext uri="{FF2B5EF4-FFF2-40B4-BE49-F238E27FC236}">
                <a16:creationId xmlns:a16="http://schemas.microsoft.com/office/drawing/2014/main" id="{A2274AFE-E600-46EA-9658-098AD8E47D07}"/>
              </a:ext>
            </a:extLst>
          </p:cNvPr>
          <p:cNvSpPr/>
          <p:nvPr/>
        </p:nvSpPr>
        <p:spPr>
          <a:xfrm>
            <a:off x="2214294" y="1719021"/>
            <a:ext cx="20523200" cy="10700310"/>
          </a:xfrm>
          <a:prstGeom prst="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r>
              <a:rPr lang="fr-FR" sz="3600" kern="1200" dirty="0">
                <a:solidFill>
                  <a:prstClr val="white"/>
                </a:solidFill>
                <a:latin typeface="Calibri" panose="020F0502020204030204"/>
              </a:rPr>
              <a:t>Gestion des droits</a:t>
            </a:r>
          </a:p>
        </p:txBody>
      </p:sp>
      <p:pic>
        <p:nvPicPr>
          <p:cNvPr id="45" name="Image 44">
            <a:extLst>
              <a:ext uri="{FF2B5EF4-FFF2-40B4-BE49-F238E27FC236}">
                <a16:creationId xmlns:a16="http://schemas.microsoft.com/office/drawing/2014/main" id="{DD08423F-F801-4034-865B-02E7DC51588B}"/>
              </a:ext>
            </a:extLst>
          </p:cNvPr>
          <p:cNvPicPr>
            <a:picLocks noChangeAspect="1"/>
          </p:cNvPicPr>
          <p:nvPr/>
        </p:nvPicPr>
        <p:blipFill>
          <a:blip r:embed="rId3"/>
          <a:stretch>
            <a:fillRect/>
          </a:stretch>
        </p:blipFill>
        <p:spPr>
          <a:xfrm>
            <a:off x="16410000" y="2881323"/>
            <a:ext cx="1028844" cy="990738"/>
          </a:xfrm>
          <a:prstGeom prst="rect">
            <a:avLst/>
          </a:prstGeom>
        </p:spPr>
      </p:pic>
      <p:sp>
        <p:nvSpPr>
          <p:cNvPr id="46" name="ZoneTexte 45">
            <a:extLst>
              <a:ext uri="{FF2B5EF4-FFF2-40B4-BE49-F238E27FC236}">
                <a16:creationId xmlns:a16="http://schemas.microsoft.com/office/drawing/2014/main" id="{31758AD7-C17A-4638-B910-F8FFB8DA2870}"/>
              </a:ext>
            </a:extLst>
          </p:cNvPr>
          <p:cNvSpPr txBox="1"/>
          <p:nvPr/>
        </p:nvSpPr>
        <p:spPr>
          <a:xfrm>
            <a:off x="15656545" y="3704913"/>
            <a:ext cx="2921094" cy="523220"/>
          </a:xfrm>
          <a:prstGeom prst="rect">
            <a:avLst/>
          </a:prstGeom>
          <a:noFill/>
        </p:spPr>
        <p:txBody>
          <a:bodyPr wrap="square" rtlCol="0">
            <a:spAutoFit/>
          </a:bodyPr>
          <a:lstStyle/>
          <a:p>
            <a:pPr marL="0" indent="0" defTabSz="1828800" hangingPunct="1">
              <a:lnSpc>
                <a:spcPct val="100000"/>
              </a:lnSpc>
              <a:spcBef>
                <a:spcPts val="0"/>
              </a:spcBef>
              <a:buSzTx/>
              <a:buNone/>
            </a:pPr>
            <a:r>
              <a:rPr lang="fr-FR" sz="2800" kern="1200" dirty="0">
                <a:solidFill>
                  <a:prstClr val="black"/>
                </a:solidFill>
                <a:latin typeface="Calibri" panose="020F0502020204030204"/>
              </a:rPr>
              <a:t>Administrateurs</a:t>
            </a:r>
          </a:p>
        </p:txBody>
      </p:sp>
      <p:sp>
        <p:nvSpPr>
          <p:cNvPr id="47" name="Rectangle 46">
            <a:extLst>
              <a:ext uri="{FF2B5EF4-FFF2-40B4-BE49-F238E27FC236}">
                <a16:creationId xmlns:a16="http://schemas.microsoft.com/office/drawing/2014/main" id="{57C6941D-D50F-424A-8A5B-E732F7C25691}"/>
              </a:ext>
            </a:extLst>
          </p:cNvPr>
          <p:cNvSpPr/>
          <p:nvPr/>
        </p:nvSpPr>
        <p:spPr>
          <a:xfrm>
            <a:off x="6108327" y="9609995"/>
            <a:ext cx="4843566" cy="106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r>
              <a:rPr lang="fr-FR" sz="3600" kern="1200" dirty="0">
                <a:solidFill>
                  <a:prstClr val="white"/>
                </a:solidFill>
                <a:latin typeface="Calibri" panose="020F0502020204030204"/>
              </a:rPr>
              <a:t>ZONE DE TRAVAIL 2 </a:t>
            </a:r>
          </a:p>
        </p:txBody>
      </p:sp>
      <p:sp>
        <p:nvSpPr>
          <p:cNvPr id="48" name="Rectangle 47">
            <a:extLst>
              <a:ext uri="{FF2B5EF4-FFF2-40B4-BE49-F238E27FC236}">
                <a16:creationId xmlns:a16="http://schemas.microsoft.com/office/drawing/2014/main" id="{7EBB5D16-0B46-4621-9AA4-D552168AF328}"/>
              </a:ext>
            </a:extLst>
          </p:cNvPr>
          <p:cNvSpPr/>
          <p:nvPr/>
        </p:nvSpPr>
        <p:spPr>
          <a:xfrm>
            <a:off x="14321691" y="6990353"/>
            <a:ext cx="4843566" cy="106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r>
              <a:rPr lang="fr-FR" sz="3600" kern="1200" dirty="0">
                <a:solidFill>
                  <a:prstClr val="white"/>
                </a:solidFill>
                <a:latin typeface="Calibri" panose="020F0502020204030204"/>
              </a:rPr>
              <a:t>Entrepôt de données</a:t>
            </a:r>
          </a:p>
        </p:txBody>
      </p:sp>
      <p:cxnSp>
        <p:nvCxnSpPr>
          <p:cNvPr id="71" name="Connecteur droit avec flèche 70">
            <a:extLst>
              <a:ext uri="{FF2B5EF4-FFF2-40B4-BE49-F238E27FC236}">
                <a16:creationId xmlns:a16="http://schemas.microsoft.com/office/drawing/2014/main" id="{68D7CAC0-7B9B-4066-96EC-98DE998B756A}"/>
              </a:ext>
            </a:extLst>
          </p:cNvPr>
          <p:cNvCxnSpPr>
            <a:cxnSpLocks/>
          </p:cNvCxnSpPr>
          <p:nvPr/>
        </p:nvCxnSpPr>
        <p:spPr>
          <a:xfrm flipH="1">
            <a:off x="16349903" y="6590393"/>
            <a:ext cx="684966" cy="376462"/>
          </a:xfrm>
          <a:prstGeom prst="straightConnector1">
            <a:avLst/>
          </a:prstGeom>
          <a:ln w="38100">
            <a:solidFill>
              <a:srgbClr val="FF3399"/>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3AC4C621-0B3A-4E24-B0C6-07D1FDA04152}"/>
              </a:ext>
            </a:extLst>
          </p:cNvPr>
          <p:cNvCxnSpPr>
            <a:cxnSpLocks/>
          </p:cNvCxnSpPr>
          <p:nvPr/>
        </p:nvCxnSpPr>
        <p:spPr>
          <a:xfrm>
            <a:off x="17034868" y="4287102"/>
            <a:ext cx="82220" cy="630264"/>
          </a:xfrm>
          <a:prstGeom prst="straightConnector1">
            <a:avLst/>
          </a:prstGeom>
          <a:ln w="38100">
            <a:solidFill>
              <a:srgbClr val="FF3399"/>
            </a:solidFill>
            <a:tailEnd type="triangle"/>
          </a:ln>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36856387-2E30-44F8-90FD-D9B81761214B}"/>
              </a:ext>
            </a:extLst>
          </p:cNvPr>
          <p:cNvPicPr>
            <a:picLocks noChangeAspect="1"/>
          </p:cNvPicPr>
          <p:nvPr/>
        </p:nvPicPr>
        <p:blipFill>
          <a:blip r:embed="rId3"/>
          <a:stretch>
            <a:fillRect/>
          </a:stretch>
        </p:blipFill>
        <p:spPr>
          <a:xfrm>
            <a:off x="7501262" y="2881323"/>
            <a:ext cx="1028844" cy="990738"/>
          </a:xfrm>
          <a:prstGeom prst="rect">
            <a:avLst/>
          </a:prstGeom>
        </p:spPr>
      </p:pic>
      <p:sp>
        <p:nvSpPr>
          <p:cNvPr id="32" name="ZoneTexte 31">
            <a:extLst>
              <a:ext uri="{FF2B5EF4-FFF2-40B4-BE49-F238E27FC236}">
                <a16:creationId xmlns:a16="http://schemas.microsoft.com/office/drawing/2014/main" id="{011FD410-A09A-4B19-BEED-4941EB0A5024}"/>
              </a:ext>
            </a:extLst>
          </p:cNvPr>
          <p:cNvSpPr txBox="1"/>
          <p:nvPr/>
        </p:nvSpPr>
        <p:spPr>
          <a:xfrm>
            <a:off x="7013370" y="3825261"/>
            <a:ext cx="2666176" cy="523220"/>
          </a:xfrm>
          <a:prstGeom prst="rect">
            <a:avLst/>
          </a:prstGeom>
          <a:noFill/>
        </p:spPr>
        <p:txBody>
          <a:bodyPr wrap="square" rtlCol="0">
            <a:spAutoFit/>
          </a:bodyPr>
          <a:lstStyle/>
          <a:p>
            <a:pPr marL="0" indent="0" defTabSz="1828800" hangingPunct="1">
              <a:lnSpc>
                <a:spcPct val="100000"/>
              </a:lnSpc>
              <a:spcBef>
                <a:spcPts val="0"/>
              </a:spcBef>
              <a:buSzTx/>
              <a:buNone/>
            </a:pPr>
            <a:r>
              <a:rPr lang="fr-FR" sz="2800" kern="1200" dirty="0">
                <a:solidFill>
                  <a:prstClr val="black"/>
                </a:solidFill>
                <a:latin typeface="Calibri" panose="020F0502020204030204"/>
              </a:rPr>
              <a:t>Utilisateurs</a:t>
            </a:r>
          </a:p>
        </p:txBody>
      </p:sp>
      <p:pic>
        <p:nvPicPr>
          <p:cNvPr id="12" name="Image 11">
            <a:extLst>
              <a:ext uri="{FF2B5EF4-FFF2-40B4-BE49-F238E27FC236}">
                <a16:creationId xmlns:a16="http://schemas.microsoft.com/office/drawing/2014/main" id="{BC1C0F92-2525-4B2B-A132-733CA6FFBE84}"/>
              </a:ext>
            </a:extLst>
          </p:cNvPr>
          <p:cNvPicPr>
            <a:picLocks noChangeAspect="1"/>
          </p:cNvPicPr>
          <p:nvPr/>
        </p:nvPicPr>
        <p:blipFill>
          <a:blip r:embed="rId4"/>
          <a:stretch>
            <a:fillRect/>
          </a:stretch>
        </p:blipFill>
        <p:spPr>
          <a:xfrm>
            <a:off x="16607619" y="4940867"/>
            <a:ext cx="967350" cy="1219370"/>
          </a:xfrm>
          <a:prstGeom prst="rect">
            <a:avLst/>
          </a:prstGeom>
        </p:spPr>
      </p:pic>
      <p:cxnSp>
        <p:nvCxnSpPr>
          <p:cNvPr id="39" name="Connecteur droit avec flèche 38">
            <a:extLst>
              <a:ext uri="{FF2B5EF4-FFF2-40B4-BE49-F238E27FC236}">
                <a16:creationId xmlns:a16="http://schemas.microsoft.com/office/drawing/2014/main" id="{8EE350FA-05FF-41B6-AEB7-355A721E8EC8}"/>
              </a:ext>
            </a:extLst>
          </p:cNvPr>
          <p:cNvCxnSpPr>
            <a:cxnSpLocks/>
          </p:cNvCxnSpPr>
          <p:nvPr/>
        </p:nvCxnSpPr>
        <p:spPr>
          <a:xfrm flipH="1">
            <a:off x="11434110" y="6396692"/>
            <a:ext cx="3866752" cy="432804"/>
          </a:xfrm>
          <a:prstGeom prst="straightConnector1">
            <a:avLst/>
          </a:prstGeom>
          <a:ln w="38100">
            <a:solidFill>
              <a:srgbClr val="FF3399"/>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4AFEB17-421B-4186-A2AD-A5B787EA05AA}"/>
              </a:ext>
            </a:extLst>
          </p:cNvPr>
          <p:cNvSpPr/>
          <p:nvPr/>
        </p:nvSpPr>
        <p:spPr>
          <a:xfrm>
            <a:off x="5426110" y="7282542"/>
            <a:ext cx="6169688" cy="46549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endParaRPr lang="fr-FR" sz="3600" kern="1200">
              <a:solidFill>
                <a:prstClr val="white"/>
              </a:solidFill>
              <a:latin typeface="Calibri" panose="020F0502020204030204"/>
            </a:endParaRPr>
          </a:p>
        </p:txBody>
      </p:sp>
      <p:sp>
        <p:nvSpPr>
          <p:cNvPr id="43" name="Rectangle 42">
            <a:extLst>
              <a:ext uri="{FF2B5EF4-FFF2-40B4-BE49-F238E27FC236}">
                <a16:creationId xmlns:a16="http://schemas.microsoft.com/office/drawing/2014/main" id="{221FE341-7BBE-4EAB-AF56-CDF652ECDE25}"/>
              </a:ext>
            </a:extLst>
          </p:cNvPr>
          <p:cNvSpPr/>
          <p:nvPr/>
        </p:nvSpPr>
        <p:spPr>
          <a:xfrm>
            <a:off x="6108329" y="7700389"/>
            <a:ext cx="4843566" cy="106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r>
              <a:rPr lang="fr-FR" sz="3600" kern="1200" dirty="0">
                <a:solidFill>
                  <a:prstClr val="white"/>
                </a:solidFill>
                <a:latin typeface="Calibri" panose="020F0502020204030204"/>
              </a:rPr>
              <a:t>ZONE DE TRAVAIL 1 </a:t>
            </a:r>
          </a:p>
        </p:txBody>
      </p:sp>
      <p:sp>
        <p:nvSpPr>
          <p:cNvPr id="49" name="Rectangle 48">
            <a:extLst>
              <a:ext uri="{FF2B5EF4-FFF2-40B4-BE49-F238E27FC236}">
                <a16:creationId xmlns:a16="http://schemas.microsoft.com/office/drawing/2014/main" id="{512D14ED-B170-4CBC-A21D-2EB988F57BF1}"/>
              </a:ext>
            </a:extLst>
          </p:cNvPr>
          <p:cNvSpPr/>
          <p:nvPr/>
        </p:nvSpPr>
        <p:spPr>
          <a:xfrm>
            <a:off x="13658628" y="8074016"/>
            <a:ext cx="6169688" cy="386342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endParaRPr lang="fr-FR" sz="3600" kern="1200">
              <a:solidFill>
                <a:prstClr val="white"/>
              </a:solidFill>
              <a:latin typeface="Calibri" panose="020F0502020204030204"/>
            </a:endParaRPr>
          </a:p>
        </p:txBody>
      </p:sp>
      <p:sp>
        <p:nvSpPr>
          <p:cNvPr id="25" name="ZoneTexte 24">
            <a:extLst>
              <a:ext uri="{FF2B5EF4-FFF2-40B4-BE49-F238E27FC236}">
                <a16:creationId xmlns:a16="http://schemas.microsoft.com/office/drawing/2014/main" id="{EDFF4A73-54FA-4EB2-978D-89524570DB6B}"/>
              </a:ext>
            </a:extLst>
          </p:cNvPr>
          <p:cNvSpPr txBox="1"/>
          <p:nvPr/>
        </p:nvSpPr>
        <p:spPr>
          <a:xfrm>
            <a:off x="4240404" y="273489"/>
            <a:ext cx="16864368" cy="830997"/>
          </a:xfrm>
          <a:prstGeom prst="rect">
            <a:avLst/>
          </a:prstGeom>
          <a:noFill/>
          <a:ln w="12700">
            <a:solidFill>
              <a:schemeClr val="accent1"/>
            </a:solidFill>
          </a:ln>
        </p:spPr>
        <p:txBody>
          <a:bodyPr wrap="square" rtlCol="0">
            <a:spAutoFit/>
          </a:bodyPr>
          <a:lstStyle/>
          <a:p>
            <a:pPr marL="0" indent="0" algn="ctr" defTabSz="1828800" hangingPunct="1">
              <a:lnSpc>
                <a:spcPct val="100000"/>
              </a:lnSpc>
              <a:spcBef>
                <a:spcPts val="0"/>
              </a:spcBef>
              <a:buSzTx/>
              <a:buNone/>
            </a:pPr>
            <a:r>
              <a:rPr lang="fr-FR" sz="4800" kern="1200" dirty="0">
                <a:solidFill>
                  <a:prstClr val="black"/>
                </a:solidFill>
                <a:latin typeface="Calibri" panose="020F0502020204030204"/>
              </a:rPr>
              <a:t>EDS CRMW chez</a:t>
            </a:r>
          </a:p>
        </p:txBody>
      </p:sp>
      <p:sp>
        <p:nvSpPr>
          <p:cNvPr id="50" name="Rectangle 49">
            <a:extLst>
              <a:ext uri="{FF2B5EF4-FFF2-40B4-BE49-F238E27FC236}">
                <a16:creationId xmlns:a16="http://schemas.microsoft.com/office/drawing/2014/main" id="{21CAB892-3A74-49CD-A5E9-989075E79896}"/>
              </a:ext>
            </a:extLst>
          </p:cNvPr>
          <p:cNvSpPr/>
          <p:nvPr/>
        </p:nvSpPr>
        <p:spPr>
          <a:xfrm>
            <a:off x="14185837" y="8491611"/>
            <a:ext cx="4843566" cy="106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r>
              <a:rPr lang="fr-FR" sz="3600" kern="1200" dirty="0">
                <a:solidFill>
                  <a:prstClr val="white"/>
                </a:solidFill>
                <a:latin typeface="Calibri" panose="020F0502020204030204"/>
              </a:rPr>
              <a:t>Bulle de données 1 </a:t>
            </a:r>
          </a:p>
        </p:txBody>
      </p:sp>
      <p:sp>
        <p:nvSpPr>
          <p:cNvPr id="53" name="Rectangle 52">
            <a:extLst>
              <a:ext uri="{FF2B5EF4-FFF2-40B4-BE49-F238E27FC236}">
                <a16:creationId xmlns:a16="http://schemas.microsoft.com/office/drawing/2014/main" id="{C6781B16-2801-406A-93BA-917E0748DFDF}"/>
              </a:ext>
            </a:extLst>
          </p:cNvPr>
          <p:cNvSpPr/>
          <p:nvPr/>
        </p:nvSpPr>
        <p:spPr>
          <a:xfrm>
            <a:off x="14185837" y="10388905"/>
            <a:ext cx="4843566" cy="106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00" hangingPunct="1">
              <a:lnSpc>
                <a:spcPct val="100000"/>
              </a:lnSpc>
              <a:spcBef>
                <a:spcPts val="0"/>
              </a:spcBef>
              <a:buSzTx/>
              <a:buNone/>
            </a:pPr>
            <a:r>
              <a:rPr lang="fr-FR" sz="3600" kern="1200" dirty="0">
                <a:solidFill>
                  <a:prstClr val="white"/>
                </a:solidFill>
                <a:latin typeface="Calibri" panose="020F0502020204030204"/>
              </a:rPr>
              <a:t>Bulle de données 2 </a:t>
            </a:r>
          </a:p>
        </p:txBody>
      </p:sp>
      <p:cxnSp>
        <p:nvCxnSpPr>
          <p:cNvPr id="54" name="Connecteur droit avec flèche 53">
            <a:extLst>
              <a:ext uri="{FF2B5EF4-FFF2-40B4-BE49-F238E27FC236}">
                <a16:creationId xmlns:a16="http://schemas.microsoft.com/office/drawing/2014/main" id="{839E4EAB-30AD-493A-8040-3B89E179974D}"/>
              </a:ext>
            </a:extLst>
          </p:cNvPr>
          <p:cNvCxnSpPr>
            <a:cxnSpLocks/>
          </p:cNvCxnSpPr>
          <p:nvPr/>
        </p:nvCxnSpPr>
        <p:spPr>
          <a:xfrm>
            <a:off x="8053702" y="4320467"/>
            <a:ext cx="0" cy="2834670"/>
          </a:xfrm>
          <a:prstGeom prst="straightConnector1">
            <a:avLst/>
          </a:prstGeom>
          <a:ln w="38100">
            <a:solidFill>
              <a:srgbClr val="7030A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6B0E03BB-0255-401D-A6AE-2AF5E286BE16}"/>
              </a:ext>
            </a:extLst>
          </p:cNvPr>
          <p:cNvCxnSpPr>
            <a:cxnSpLocks/>
          </p:cNvCxnSpPr>
          <p:nvPr/>
        </p:nvCxnSpPr>
        <p:spPr>
          <a:xfrm>
            <a:off x="11105939" y="8342708"/>
            <a:ext cx="3079898" cy="580228"/>
          </a:xfrm>
          <a:prstGeom prst="straightConnector1">
            <a:avLst/>
          </a:prstGeom>
          <a:ln w="38100">
            <a:solidFill>
              <a:srgbClr val="7030A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4A703630-B9DC-4D0D-93A8-012E414FCC82}"/>
              </a:ext>
            </a:extLst>
          </p:cNvPr>
          <p:cNvCxnSpPr>
            <a:cxnSpLocks/>
          </p:cNvCxnSpPr>
          <p:nvPr/>
        </p:nvCxnSpPr>
        <p:spPr>
          <a:xfrm>
            <a:off x="11105939" y="10154892"/>
            <a:ext cx="3079898" cy="679788"/>
          </a:xfrm>
          <a:prstGeom prst="straightConnector1">
            <a:avLst/>
          </a:prstGeom>
          <a:ln w="38100">
            <a:solidFill>
              <a:srgbClr val="7030A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D0308FB5-2778-424D-8F5A-31DB8491ED97}"/>
              </a:ext>
            </a:extLst>
          </p:cNvPr>
          <p:cNvSpPr txBox="1"/>
          <p:nvPr/>
        </p:nvSpPr>
        <p:spPr>
          <a:xfrm>
            <a:off x="15300865" y="5969115"/>
            <a:ext cx="4935470" cy="646331"/>
          </a:xfrm>
          <a:prstGeom prst="rect">
            <a:avLst/>
          </a:prstGeom>
          <a:noFill/>
        </p:spPr>
        <p:txBody>
          <a:bodyPr wrap="square" rtlCol="0">
            <a:spAutoFit/>
          </a:bodyPr>
          <a:lstStyle/>
          <a:p>
            <a:pPr marL="0" indent="0" defTabSz="1828800" hangingPunct="1">
              <a:lnSpc>
                <a:spcPct val="100000"/>
              </a:lnSpc>
              <a:spcBef>
                <a:spcPts val="0"/>
              </a:spcBef>
              <a:buSzTx/>
              <a:buNone/>
            </a:pPr>
            <a:r>
              <a:rPr lang="fr-FR" sz="3600" kern="1200" dirty="0">
                <a:solidFill>
                  <a:prstClr val="black"/>
                </a:solidFill>
                <a:latin typeface="Calibri" panose="020F0502020204030204"/>
              </a:rPr>
              <a:t>Gestion des droits</a:t>
            </a:r>
          </a:p>
        </p:txBody>
      </p:sp>
      <p:pic>
        <p:nvPicPr>
          <p:cNvPr id="24" name="Picture 2" descr="https://lh5.googleusercontent.com/Ox5dKXYTZFWx40-0YqbKptGTRo7sW6U4jBFp-nXz9fA3FI1wrwFJeKo5gIulq4wOSNVXljGzdiBqaEFhLYgoZ7TM0pv_8VbLaDndwt9yBWLHtHQg-qwh8frNJt7LBA-C078pNJOQmzlcxp0qymAUf28">
            <a:extLst>
              <a:ext uri="{FF2B5EF4-FFF2-40B4-BE49-F238E27FC236}">
                <a16:creationId xmlns:a16="http://schemas.microsoft.com/office/drawing/2014/main" id="{FC4A014B-46BE-4842-8852-23FD700AD5F7}"/>
              </a:ext>
            </a:extLst>
          </p:cNvPr>
          <p:cNvPicPr>
            <a:picLocks noChangeAspect="1" noChangeArrowheads="1"/>
          </p:cNvPicPr>
          <p:nvPr/>
        </p:nvPicPr>
        <p:blipFill>
          <a:blip r:link="rId5">
            <a:extLst>
              <a:ext uri="{28A0092B-C50C-407E-A947-70E740481C1C}">
                <a14:useLocalDpi xmlns:a14="http://schemas.microsoft.com/office/drawing/2010/main" val="0"/>
              </a:ext>
            </a:extLst>
          </a:blip>
          <a:srcRect/>
          <a:stretch>
            <a:fillRect/>
          </a:stretch>
        </p:blipFill>
        <p:spPr bwMode="auto">
          <a:xfrm>
            <a:off x="14951904" y="186703"/>
            <a:ext cx="2124076"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396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7"/>
          <p:cNvSpPr/>
          <p:nvPr/>
        </p:nvSpPr>
        <p:spPr>
          <a:xfrm>
            <a:off x="-73027" y="0"/>
            <a:ext cx="479430" cy="13716000"/>
          </a:xfrm>
          <a:prstGeom prst="rect">
            <a:avLst/>
          </a:prstGeom>
          <a:solidFill>
            <a:srgbClr val="9FE0F5"/>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194" name="Rectangle 8"/>
          <p:cNvSpPr/>
          <p:nvPr/>
        </p:nvSpPr>
        <p:spPr>
          <a:xfrm>
            <a:off x="536576" y="-15875"/>
            <a:ext cx="92084" cy="13716002"/>
          </a:xfrm>
          <a:prstGeom prst="rect">
            <a:avLst/>
          </a:prstGeom>
          <a:solidFill>
            <a:srgbClr val="00B0F0"/>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195" name="Rectangle 9"/>
          <p:cNvSpPr/>
          <p:nvPr/>
        </p:nvSpPr>
        <p:spPr>
          <a:xfrm>
            <a:off x="2005933" y="4357596"/>
            <a:ext cx="21392690" cy="2893092"/>
          </a:xfrm>
          <a:prstGeom prst="rect">
            <a:avLst/>
          </a:prstGeom>
          <a:solidFill>
            <a:srgbClr val="CFF0E3"/>
          </a:solidFill>
          <a:ln w="12700" cap="rnd">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algn="ctr" defTabSz="914400">
              <a:lnSpc>
                <a:spcPct val="100000"/>
              </a:lnSpc>
              <a:spcBef>
                <a:spcPts val="0"/>
              </a:spcBef>
              <a:buSzTx/>
              <a:buNone/>
              <a:defRPr sz="2200">
                <a:latin typeface="Trebuchet MS"/>
                <a:ea typeface="Trebuchet MS"/>
                <a:cs typeface="Trebuchet MS"/>
                <a:sym typeface="Trebuchet MS"/>
              </a:defRPr>
            </a:pPr>
            <a:endParaRPr sz="4400">
              <a:solidFill>
                <a:srgbClr val="000000"/>
              </a:solidFill>
              <a:latin typeface="Trebuchet MS"/>
              <a:sym typeface="Trebuchet MS"/>
            </a:endParaRPr>
          </a:p>
          <a:p>
            <a:pPr marL="0" indent="0" algn="ctr" defTabSz="914400">
              <a:lnSpc>
                <a:spcPct val="100000"/>
              </a:lnSpc>
              <a:spcBef>
                <a:spcPts val="0"/>
              </a:spcBef>
              <a:buSzTx/>
              <a:buNone/>
              <a:defRPr sz="2200" b="1">
                <a:latin typeface="Trebuchet MS"/>
                <a:ea typeface="Trebuchet MS"/>
                <a:cs typeface="Trebuchet MS"/>
                <a:sym typeface="Trebuchet MS"/>
              </a:defRPr>
            </a:pPr>
            <a:r>
              <a:rPr sz="4400" b="1">
                <a:solidFill>
                  <a:srgbClr val="000000"/>
                </a:solidFill>
                <a:latin typeface="Trebuchet MS"/>
                <a:sym typeface="Trebuchet MS"/>
              </a:rPr>
              <a:t>Documenter le vécu des parcours de santé et de travail</a:t>
            </a:r>
            <a:r>
              <a:rPr sz="4400">
                <a:solidFill>
                  <a:srgbClr val="000000"/>
                </a:solidFill>
                <a:latin typeface="Trebuchet MS"/>
                <a:sym typeface="Trebuchet MS"/>
              </a:rPr>
              <a:t> des personnes vivant avec la maladie de Willebrand, en se centrant sur les épisodes de vulnérabilité et l’analyse des ressources déployées face aux épreuves</a:t>
            </a:r>
          </a:p>
        </p:txBody>
      </p:sp>
      <p:sp>
        <p:nvSpPr>
          <p:cNvPr id="196" name="Rectangle 10"/>
          <p:cNvSpPr/>
          <p:nvPr/>
        </p:nvSpPr>
        <p:spPr>
          <a:xfrm>
            <a:off x="2094499" y="7643334"/>
            <a:ext cx="21215558" cy="2215983"/>
          </a:xfrm>
          <a:prstGeom prst="rect">
            <a:avLst/>
          </a:prstGeom>
          <a:gradFill>
            <a:gsLst>
              <a:gs pos="0">
                <a:srgbClr val="92D0FF"/>
              </a:gs>
              <a:gs pos="50000">
                <a:srgbClr val="BDE1FF"/>
              </a:gs>
              <a:gs pos="100000">
                <a:srgbClr val="DEEFFF"/>
              </a:gs>
            </a:gsLst>
            <a:path path="circle">
              <a:fillToRect l="37721" t="-19636" r="62278" b="119636"/>
            </a:path>
          </a:gradFill>
          <a:ln w="12700" cap="rnd">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algn="ctr" defTabSz="914400">
              <a:lnSpc>
                <a:spcPct val="100000"/>
              </a:lnSpc>
              <a:spcBef>
                <a:spcPts val="0"/>
              </a:spcBef>
              <a:buSzTx/>
              <a:buNone/>
              <a:defRPr sz="2200" b="1">
                <a:latin typeface="Trebuchet MS"/>
                <a:ea typeface="Trebuchet MS"/>
                <a:cs typeface="Trebuchet MS"/>
                <a:sym typeface="Trebuchet MS"/>
              </a:defRPr>
            </a:pPr>
            <a:r>
              <a:rPr sz="4400" b="1">
                <a:solidFill>
                  <a:srgbClr val="000000"/>
                </a:solidFill>
                <a:latin typeface="Trebuchet MS"/>
                <a:sym typeface="Trebuchet MS"/>
              </a:rPr>
              <a:t>Faire émerger dans la collaboration avec les partenaires des pistes de réflexion et des leviers d’action pour mieux soutenir ces parcours</a:t>
            </a:r>
            <a:r>
              <a:rPr sz="4400">
                <a:solidFill>
                  <a:srgbClr val="000000"/>
                </a:solidFill>
                <a:latin typeface="Trebuchet MS"/>
                <a:sym typeface="Trebuchet MS"/>
              </a:rPr>
              <a:t> à partir des points marquants de l’analyse croisée des parcours de santé et de travail</a:t>
            </a:r>
          </a:p>
        </p:txBody>
      </p:sp>
      <p:sp>
        <p:nvSpPr>
          <p:cNvPr id="197" name="Rectangle 1"/>
          <p:cNvSpPr txBox="1"/>
          <p:nvPr/>
        </p:nvSpPr>
        <p:spPr>
          <a:xfrm>
            <a:off x="6040192" y="1463429"/>
            <a:ext cx="12766627" cy="1292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ctr">
              <a:defRPr sz="3600">
                <a:solidFill>
                  <a:srgbClr val="002060"/>
                </a:solidFill>
                <a:latin typeface="Trebuchet MS"/>
                <a:ea typeface="Trebuchet MS"/>
                <a:cs typeface="Trebuchet MS"/>
                <a:sym typeface="Trebuchet MS"/>
              </a:defRPr>
            </a:lvl1pPr>
          </a:lstStyle>
          <a:p>
            <a:pPr marL="0" indent="0" defTabSz="914400">
              <a:lnSpc>
                <a:spcPct val="100000"/>
              </a:lnSpc>
              <a:spcBef>
                <a:spcPts val="0"/>
              </a:spcBef>
              <a:buSzTx/>
              <a:buNone/>
            </a:pPr>
            <a:r>
              <a:rPr sz="7200"/>
              <a:t>Rappel des objectifs du projet</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7"/>
          <p:cNvSpPr/>
          <p:nvPr/>
        </p:nvSpPr>
        <p:spPr>
          <a:xfrm>
            <a:off x="-73027" y="0"/>
            <a:ext cx="479430" cy="13716000"/>
          </a:xfrm>
          <a:prstGeom prst="rect">
            <a:avLst/>
          </a:prstGeom>
          <a:solidFill>
            <a:srgbClr val="9FE0F5"/>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00" name="Rectangle 8"/>
          <p:cNvSpPr/>
          <p:nvPr/>
        </p:nvSpPr>
        <p:spPr>
          <a:xfrm>
            <a:off x="536576" y="-15875"/>
            <a:ext cx="92084" cy="13716002"/>
          </a:xfrm>
          <a:prstGeom prst="rect">
            <a:avLst/>
          </a:prstGeom>
          <a:solidFill>
            <a:srgbClr val="00B0F0"/>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01" name="Rectangle 1"/>
          <p:cNvSpPr txBox="1"/>
          <p:nvPr/>
        </p:nvSpPr>
        <p:spPr>
          <a:xfrm>
            <a:off x="-1180034" y="814196"/>
            <a:ext cx="18850504" cy="1292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r">
              <a:defRPr sz="3600">
                <a:solidFill>
                  <a:srgbClr val="002060"/>
                </a:solidFill>
                <a:latin typeface="Trebuchet MS"/>
                <a:ea typeface="Trebuchet MS"/>
                <a:cs typeface="Trebuchet MS"/>
                <a:sym typeface="Trebuchet MS"/>
              </a:defRPr>
            </a:lvl1pPr>
          </a:lstStyle>
          <a:p>
            <a:pPr marL="0" indent="0" defTabSz="914400">
              <a:lnSpc>
                <a:spcPct val="100000"/>
              </a:lnSpc>
              <a:spcBef>
                <a:spcPts val="0"/>
              </a:spcBef>
              <a:buSzTx/>
              <a:buNone/>
            </a:pPr>
            <a:r>
              <a:rPr sz="7200"/>
              <a:t>Patient.es inclus.es dans la recherche</a:t>
            </a:r>
          </a:p>
        </p:txBody>
      </p:sp>
      <p:pic>
        <p:nvPicPr>
          <p:cNvPr id="202" name="Image 5" descr="Image 5"/>
          <p:cNvPicPr>
            <a:picLocks noChangeAspect="1"/>
          </p:cNvPicPr>
          <p:nvPr/>
        </p:nvPicPr>
        <p:blipFill>
          <a:blip r:embed="rId2">
            <a:extLst/>
          </a:blip>
          <a:stretch>
            <a:fillRect/>
          </a:stretch>
        </p:blipFill>
        <p:spPr>
          <a:xfrm>
            <a:off x="16064456" y="2174874"/>
            <a:ext cx="7063716" cy="10949500"/>
          </a:xfrm>
          <a:prstGeom prst="rect">
            <a:avLst/>
          </a:prstGeom>
          <a:ln w="12700">
            <a:miter lim="400000"/>
          </a:ln>
        </p:spPr>
      </p:pic>
      <p:sp>
        <p:nvSpPr>
          <p:cNvPr id="203" name="Rectangle 3"/>
          <p:cNvSpPr txBox="1"/>
          <p:nvPr/>
        </p:nvSpPr>
        <p:spPr>
          <a:xfrm>
            <a:off x="1822398" y="3239441"/>
            <a:ext cx="12826064" cy="781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100000"/>
              </a:lnSpc>
              <a:spcBef>
                <a:spcPts val="0"/>
              </a:spcBef>
              <a:buSzTx/>
              <a:buNone/>
              <a:defRPr sz="2000">
                <a:solidFill>
                  <a:srgbClr val="C00000"/>
                </a:solidFill>
                <a:latin typeface="Trebuchet MS"/>
                <a:ea typeface="Trebuchet MS"/>
                <a:cs typeface="Trebuchet MS"/>
                <a:sym typeface="Trebuchet MS"/>
              </a:defRPr>
            </a:pPr>
            <a:r>
              <a:rPr sz="4000">
                <a:solidFill>
                  <a:srgbClr val="C00000"/>
                </a:solidFill>
                <a:latin typeface="Trebuchet MS"/>
                <a:sym typeface="Trebuchet MS"/>
              </a:rPr>
              <a:t>14 patient.es </a:t>
            </a:r>
            <a:r>
              <a:rPr sz="4000">
                <a:solidFill>
                  <a:srgbClr val="000000"/>
                </a:solidFill>
                <a:latin typeface="Trebuchet MS"/>
                <a:sym typeface="Trebuchet MS"/>
              </a:rPr>
              <a:t>recruté.es via un appel à participation volontaire à la recherche lancé par le CRMW (distribué via les sites constitutifs sur la France).</a:t>
            </a:r>
          </a:p>
          <a:p>
            <a:pPr marL="0" indent="0" defTabSz="914400">
              <a:lnSpc>
                <a:spcPct val="100000"/>
              </a:lnSpc>
              <a:spcBef>
                <a:spcPts val="0"/>
              </a:spcBef>
              <a:buSzTx/>
              <a:buNone/>
              <a:defRPr sz="2000">
                <a:latin typeface="Trebuchet MS"/>
                <a:ea typeface="Trebuchet MS"/>
                <a:cs typeface="Trebuchet MS"/>
                <a:sym typeface="Trebuchet MS"/>
              </a:defRPr>
            </a:pPr>
            <a:endParaRPr sz="4000">
              <a:solidFill>
                <a:srgbClr val="000000"/>
              </a:solidFill>
              <a:latin typeface="Trebuchet MS"/>
              <a:sym typeface="Trebuchet MS"/>
            </a:endParaRPr>
          </a:p>
          <a:p>
            <a:pPr marL="0" indent="0" defTabSz="914400">
              <a:lnSpc>
                <a:spcPct val="100000"/>
              </a:lnSpc>
              <a:spcBef>
                <a:spcPts val="0"/>
              </a:spcBef>
              <a:buSzTx/>
              <a:buNone/>
              <a:defRPr sz="2000">
                <a:latin typeface="Trebuchet MS"/>
                <a:ea typeface="Trebuchet MS"/>
                <a:cs typeface="Trebuchet MS"/>
                <a:sym typeface="Trebuchet MS"/>
              </a:defRPr>
            </a:pPr>
            <a:r>
              <a:rPr sz="4000">
                <a:solidFill>
                  <a:srgbClr val="000000"/>
                </a:solidFill>
                <a:latin typeface="Trebuchet MS"/>
                <a:sym typeface="Trebuchet MS"/>
              </a:rPr>
              <a:t>Profil des participant.es : </a:t>
            </a:r>
          </a:p>
          <a:p>
            <a:pPr marL="0" indent="0" defTabSz="914400">
              <a:lnSpc>
                <a:spcPct val="100000"/>
              </a:lnSpc>
              <a:spcBef>
                <a:spcPts val="0"/>
              </a:spcBef>
              <a:buSzTx/>
              <a:buNone/>
              <a:defRPr sz="2000">
                <a:latin typeface="Trebuchet MS"/>
                <a:ea typeface="Trebuchet MS"/>
                <a:cs typeface="Trebuchet MS"/>
                <a:sym typeface="Trebuchet MS"/>
              </a:defRPr>
            </a:pPr>
            <a:endParaRPr sz="4000">
              <a:solidFill>
                <a:srgbClr val="000000"/>
              </a:solidFill>
              <a:latin typeface="Trebuchet MS"/>
              <a:sym typeface="Trebuchet MS"/>
            </a:endParaRPr>
          </a:p>
          <a:p>
            <a:pPr marL="571500" indent="-571500" defTabSz="914400">
              <a:lnSpc>
                <a:spcPct val="100000"/>
              </a:lnSpc>
              <a:spcBef>
                <a:spcPts val="0"/>
              </a:spcBef>
              <a:buFontTx/>
              <a:buChar char="-"/>
              <a:defRPr sz="1600" b="1">
                <a:latin typeface="Trebuchet MS"/>
                <a:ea typeface="Trebuchet MS"/>
                <a:cs typeface="Trebuchet MS"/>
                <a:sym typeface="Trebuchet MS"/>
              </a:defRPr>
            </a:pPr>
            <a:r>
              <a:rPr sz="3200" b="1">
                <a:solidFill>
                  <a:srgbClr val="000000"/>
                </a:solidFill>
                <a:latin typeface="Trebuchet MS"/>
                <a:sym typeface="Trebuchet MS"/>
              </a:rPr>
              <a:t>11 femmes et 3 hommes </a:t>
            </a:r>
            <a:r>
              <a:rPr sz="3200">
                <a:solidFill>
                  <a:srgbClr val="000000"/>
                </a:solidFill>
                <a:latin typeface="Trebuchet MS"/>
                <a:sym typeface="Trebuchet MS"/>
              </a:rPr>
              <a:t>(tous types Willebrand) ;</a:t>
            </a:r>
          </a:p>
          <a:p>
            <a:pPr marL="571500" indent="-571500" defTabSz="914400">
              <a:lnSpc>
                <a:spcPct val="100000"/>
              </a:lnSpc>
              <a:spcBef>
                <a:spcPts val="0"/>
              </a:spcBef>
              <a:buFontTx/>
              <a:buChar char="-"/>
              <a:defRPr sz="1600">
                <a:latin typeface="Trebuchet MS"/>
                <a:ea typeface="Trebuchet MS"/>
                <a:cs typeface="Trebuchet MS"/>
                <a:sym typeface="Trebuchet MS"/>
              </a:defRPr>
            </a:pPr>
            <a:r>
              <a:rPr sz="3200">
                <a:solidFill>
                  <a:srgbClr val="000000"/>
                </a:solidFill>
                <a:latin typeface="Trebuchet MS"/>
                <a:sym typeface="Trebuchet MS"/>
              </a:rPr>
              <a:t>sans autres affections susceptibles d’entraîner des situations de handicap ;</a:t>
            </a:r>
          </a:p>
          <a:p>
            <a:pPr marL="571500" indent="-571500" defTabSz="914400">
              <a:lnSpc>
                <a:spcPct val="100000"/>
              </a:lnSpc>
              <a:spcBef>
                <a:spcPts val="0"/>
              </a:spcBef>
              <a:buFontTx/>
              <a:buChar char="-"/>
              <a:defRPr sz="1600">
                <a:latin typeface="Trebuchet MS"/>
                <a:ea typeface="Trebuchet MS"/>
                <a:cs typeface="Trebuchet MS"/>
                <a:sym typeface="Trebuchet MS"/>
              </a:defRPr>
            </a:pPr>
            <a:r>
              <a:rPr sz="3200">
                <a:solidFill>
                  <a:srgbClr val="000000"/>
                </a:solidFill>
                <a:latin typeface="Trebuchet MS"/>
                <a:sym typeface="Trebuchet MS"/>
              </a:rPr>
              <a:t>en emploi (avec différents statuts), en recherche d’emploi ou en formation professionnelle ; âgé.es entre 20 et 61 ans (sauf une exception : un retraité de 65 ans). Âge moyen : 38 ans ;</a:t>
            </a:r>
          </a:p>
          <a:p>
            <a:pPr marL="571500" indent="-571500" defTabSz="914400">
              <a:lnSpc>
                <a:spcPct val="100000"/>
              </a:lnSpc>
              <a:spcBef>
                <a:spcPts val="0"/>
              </a:spcBef>
              <a:buFontTx/>
              <a:buChar char="-"/>
              <a:defRPr sz="1600" b="1">
                <a:latin typeface="Trebuchet MS"/>
                <a:ea typeface="Trebuchet MS"/>
                <a:cs typeface="Trebuchet MS"/>
                <a:sym typeface="Trebuchet MS"/>
              </a:defRPr>
            </a:pPr>
            <a:r>
              <a:rPr sz="3200" b="1">
                <a:solidFill>
                  <a:srgbClr val="000000"/>
                </a:solidFill>
                <a:latin typeface="Trebuchet MS"/>
                <a:sym typeface="Trebuchet MS"/>
              </a:rPr>
              <a:t>5 ont une RQTH ;</a:t>
            </a:r>
          </a:p>
          <a:p>
            <a:pPr marL="571500" indent="-571500" defTabSz="914400">
              <a:lnSpc>
                <a:spcPct val="100000"/>
              </a:lnSpc>
              <a:spcBef>
                <a:spcPts val="0"/>
              </a:spcBef>
              <a:buFontTx/>
              <a:buChar char="-"/>
              <a:defRPr sz="1600">
                <a:latin typeface="Trebuchet MS"/>
                <a:ea typeface="Trebuchet MS"/>
                <a:cs typeface="Trebuchet MS"/>
                <a:sym typeface="Trebuchet MS"/>
              </a:defRPr>
            </a:pPr>
            <a:r>
              <a:rPr sz="3200">
                <a:solidFill>
                  <a:srgbClr val="000000"/>
                </a:solidFill>
                <a:latin typeface="Trebuchet MS"/>
                <a:sym typeface="Trebuchet MS"/>
              </a:rPr>
              <a:t>suivi.es dans différentes régions (7 centres sur la France).</a:t>
            </a:r>
          </a:p>
        </p:txBody>
      </p:sp>
      <p:sp>
        <p:nvSpPr>
          <p:cNvPr id="204" name="Ces patient.es s’ajoutent aux 8 autres qui avaient été recruté.es via l’AFH dans le précédent projet sur le handicap invisible, dont 3 étaient sans autres affections susceptibles d’entraîner des situations de handicap."/>
          <p:cNvSpPr txBox="1"/>
          <p:nvPr/>
        </p:nvSpPr>
        <p:spPr>
          <a:xfrm>
            <a:off x="1822399" y="11021033"/>
            <a:ext cx="13238846" cy="1785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algn="just" defTabSz="914400">
              <a:lnSpc>
                <a:spcPct val="100000"/>
              </a:lnSpc>
              <a:spcBef>
                <a:spcPts val="0"/>
              </a:spcBef>
              <a:buSzTx/>
              <a:buNone/>
              <a:defRPr sz="1300" i="1">
                <a:solidFill>
                  <a:srgbClr val="5FCBEF"/>
                </a:solidFill>
              </a:defRPr>
            </a:pPr>
            <a:r>
              <a:rPr sz="2600" i="1">
                <a:solidFill>
                  <a:srgbClr val="5FCBEF"/>
                </a:solidFill>
                <a:latin typeface="Helvetica"/>
                <a:cs typeface="Helvetica"/>
                <a:sym typeface="Helvetica"/>
              </a:rPr>
              <a:t>Ces patient.es s’ajoutent à 8 autres qui avaient été </a:t>
            </a:r>
            <a:r>
              <a:rPr sz="2600" i="1">
                <a:solidFill>
                  <a:srgbClr val="5FCBEF"/>
                </a:solidFill>
                <a:latin typeface="Helvetica"/>
                <a:cs typeface="Helvetica"/>
                <a:sym typeface="Helvetica"/>
                <a:hlinkClick r:id="rId3"/>
              </a:rPr>
              <a:t>recruté.es</a:t>
            </a:r>
            <a:r>
              <a:rPr sz="2600" i="1">
                <a:solidFill>
                  <a:srgbClr val="5FCBEF"/>
                </a:solidFill>
                <a:latin typeface="Helvetica"/>
                <a:cs typeface="Helvetica"/>
                <a:sym typeface="Helvetica"/>
              </a:rPr>
              <a:t> via un appel à participation volontaire à la recherche lancé par l’AFH (cf. Le précédent projet portant sur le handicap invisible : projet Paris 8 soutenu par le GIS-GESTES), dont 3 étaient sans autres affections susceptibles d’entraîner des situations de handicap.</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7"/>
          <p:cNvSpPr/>
          <p:nvPr/>
        </p:nvSpPr>
        <p:spPr>
          <a:xfrm>
            <a:off x="-73027" y="0"/>
            <a:ext cx="479430" cy="13716000"/>
          </a:xfrm>
          <a:prstGeom prst="rect">
            <a:avLst/>
          </a:prstGeom>
          <a:solidFill>
            <a:srgbClr val="9FE0F5"/>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07" name="Rectangle 8"/>
          <p:cNvSpPr/>
          <p:nvPr/>
        </p:nvSpPr>
        <p:spPr>
          <a:xfrm>
            <a:off x="536576" y="-15875"/>
            <a:ext cx="92084" cy="13716002"/>
          </a:xfrm>
          <a:prstGeom prst="rect">
            <a:avLst/>
          </a:prstGeom>
          <a:solidFill>
            <a:srgbClr val="00B0F0"/>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08" name="Rectangle 1"/>
          <p:cNvSpPr txBox="1"/>
          <p:nvPr/>
        </p:nvSpPr>
        <p:spPr>
          <a:xfrm>
            <a:off x="1940808" y="908052"/>
            <a:ext cx="18850504" cy="1292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defRPr sz="3600">
                <a:solidFill>
                  <a:srgbClr val="002060"/>
                </a:solidFill>
                <a:latin typeface="Trebuchet MS"/>
                <a:ea typeface="Trebuchet MS"/>
                <a:cs typeface="Trebuchet MS"/>
                <a:sym typeface="Trebuchet MS"/>
              </a:defRPr>
            </a:lvl1pPr>
          </a:lstStyle>
          <a:p>
            <a:pPr marL="0" indent="0" defTabSz="914400">
              <a:lnSpc>
                <a:spcPct val="100000"/>
              </a:lnSpc>
              <a:spcBef>
                <a:spcPts val="0"/>
              </a:spcBef>
              <a:buSzTx/>
              <a:buNone/>
            </a:pPr>
            <a:r>
              <a:rPr sz="7200"/>
              <a:t>Profil détaillé des patient.es</a:t>
            </a:r>
          </a:p>
        </p:txBody>
      </p:sp>
      <p:graphicFrame>
        <p:nvGraphicFramePr>
          <p:cNvPr id="209" name="Tableau 1"/>
          <p:cNvGraphicFramePr/>
          <p:nvPr/>
        </p:nvGraphicFramePr>
        <p:xfrm>
          <a:off x="2159703" y="2924928"/>
          <a:ext cx="21932810" cy="8376924"/>
        </p:xfrm>
        <a:graphic>
          <a:graphicData uri="http://schemas.openxmlformats.org/drawingml/2006/table">
            <a:tbl>
              <a:tblPr bandRow="1">
                <a:tableStyleId>{4C3C2611-4C71-4FC5-86AE-919BDF0F9419}</a:tableStyleId>
              </a:tblPr>
              <a:tblGrid>
                <a:gridCol w="1935194">
                  <a:extLst>
                    <a:ext uri="{9D8B030D-6E8A-4147-A177-3AD203B41FA5}">
                      <a16:colId xmlns:a16="http://schemas.microsoft.com/office/drawing/2014/main" val="20000"/>
                    </a:ext>
                  </a:extLst>
                </a:gridCol>
                <a:gridCol w="802312">
                  <a:extLst>
                    <a:ext uri="{9D8B030D-6E8A-4147-A177-3AD203B41FA5}">
                      <a16:colId xmlns:a16="http://schemas.microsoft.com/office/drawing/2014/main" val="20001"/>
                    </a:ext>
                  </a:extLst>
                </a:gridCol>
                <a:gridCol w="960708">
                  <a:extLst>
                    <a:ext uri="{9D8B030D-6E8A-4147-A177-3AD203B41FA5}">
                      <a16:colId xmlns:a16="http://schemas.microsoft.com/office/drawing/2014/main" val="20002"/>
                    </a:ext>
                  </a:extLst>
                </a:gridCol>
                <a:gridCol w="3046854">
                  <a:extLst>
                    <a:ext uri="{9D8B030D-6E8A-4147-A177-3AD203B41FA5}">
                      <a16:colId xmlns:a16="http://schemas.microsoft.com/office/drawing/2014/main" val="20003"/>
                    </a:ext>
                  </a:extLst>
                </a:gridCol>
                <a:gridCol w="2194964">
                  <a:extLst>
                    <a:ext uri="{9D8B030D-6E8A-4147-A177-3AD203B41FA5}">
                      <a16:colId xmlns:a16="http://schemas.microsoft.com/office/drawing/2014/main" val="20004"/>
                    </a:ext>
                  </a:extLst>
                </a:gridCol>
                <a:gridCol w="6149190">
                  <a:extLst>
                    <a:ext uri="{9D8B030D-6E8A-4147-A177-3AD203B41FA5}">
                      <a16:colId xmlns:a16="http://schemas.microsoft.com/office/drawing/2014/main" val="20005"/>
                    </a:ext>
                  </a:extLst>
                </a:gridCol>
                <a:gridCol w="6843582">
                  <a:extLst>
                    <a:ext uri="{9D8B030D-6E8A-4147-A177-3AD203B41FA5}">
                      <a16:colId xmlns:a16="http://schemas.microsoft.com/office/drawing/2014/main" val="20006"/>
                    </a:ext>
                  </a:extLst>
                </a:gridCol>
              </a:tblGrid>
              <a:tr h="1395730">
                <a:tc>
                  <a:txBody>
                    <a:bodyPr/>
                    <a:lstStyle/>
                    <a:p>
                      <a:pPr algn="l" defTabSz="449580">
                        <a:lnSpc>
                          <a:spcPct val="107916"/>
                        </a:lnSpc>
                        <a:spcBef>
                          <a:spcPts val="800"/>
                        </a:spcBef>
                        <a:defRPr sz="1800"/>
                      </a:pPr>
                      <a:r>
                        <a:rPr sz="1800" b="1">
                          <a:uFill>
                            <a:solidFill>
                              <a:srgbClr val="000000"/>
                            </a:solidFill>
                          </a:uFill>
                          <a:latin typeface="+mj-lt"/>
                          <a:ea typeface="+mj-ea"/>
                          <a:cs typeface="+mj-cs"/>
                          <a:sym typeface="Calibri"/>
                        </a:rPr>
                        <a:t>N°/Code sujet</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b="1">
                          <a:uFill>
                            <a:solidFill>
                              <a:srgbClr val="000000"/>
                            </a:solidFill>
                          </a:uFill>
                          <a:latin typeface="+mj-lt"/>
                          <a:ea typeface="+mj-ea"/>
                          <a:cs typeface="+mj-cs"/>
                          <a:sym typeface="Calibri"/>
                        </a:rPr>
                        <a:t>Sexe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b="1">
                          <a:uFill>
                            <a:solidFill>
                              <a:srgbClr val="000000"/>
                            </a:solidFill>
                          </a:uFill>
                          <a:latin typeface="+mj-lt"/>
                          <a:ea typeface="+mj-ea"/>
                          <a:cs typeface="+mj-cs"/>
                          <a:sym typeface="Calibri"/>
                        </a:rPr>
                        <a:t>Âge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b="1">
                          <a:uFill>
                            <a:solidFill>
                              <a:srgbClr val="000000"/>
                            </a:solidFill>
                          </a:uFill>
                          <a:latin typeface="+mj-lt"/>
                          <a:ea typeface="+mj-ea"/>
                          <a:cs typeface="+mj-cs"/>
                          <a:sym typeface="Calibri"/>
                        </a:rPr>
                        <a:t>Suivi (centre concerné)</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b="1">
                          <a:uFill>
                            <a:solidFill>
                              <a:srgbClr val="000000"/>
                            </a:solidFill>
                          </a:uFill>
                          <a:latin typeface="+mj-lt"/>
                          <a:ea typeface="+mj-ea"/>
                          <a:cs typeface="+mj-cs"/>
                          <a:sym typeface="Calibri"/>
                        </a:rPr>
                        <a:t>RQTH</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b="1">
                          <a:uFill>
                            <a:solidFill>
                              <a:srgbClr val="000000"/>
                            </a:solidFill>
                          </a:uFill>
                          <a:latin typeface="+mj-lt"/>
                          <a:ea typeface="+mj-ea"/>
                          <a:cs typeface="+mj-cs"/>
                          <a:sym typeface="Calibri"/>
                        </a:rPr>
                        <a:t>Typologie Willebrand (et âge du diagnostic)</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b="1">
                          <a:uFill>
                            <a:solidFill>
                              <a:srgbClr val="000000"/>
                            </a:solidFill>
                          </a:uFill>
                          <a:latin typeface="+mj-lt"/>
                          <a:ea typeface="+mj-ea"/>
                          <a:cs typeface="+mj-cs"/>
                          <a:sym typeface="Calibri"/>
                        </a:rPr>
                        <a:t>Statut / métier (secteur d’activité)</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00"/>
                  </a:ext>
                </a:extLst>
              </a:tr>
              <a:tr h="76835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1 AM</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40</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Brest</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Non</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3 </a:t>
                      </a:r>
                      <a:r>
                        <a:rPr sz="3600" i="1"/>
                        <a:t>(diagnostic à 38 ans)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Salariée ( Insertion prof., secteur associatif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01"/>
                  </a:ext>
                </a:extLst>
              </a:tr>
              <a:tr h="76835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2 SAN</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53</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Caen</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Oui</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3 </a:t>
                      </a:r>
                      <a:r>
                        <a:rPr sz="3600" i="1"/>
                        <a:t>(diagnostic à 18 mois)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Salariée (responsable boutique, secteur associatif), en arrêt maladie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02"/>
                  </a:ext>
                </a:extLst>
              </a:tr>
              <a:tr h="76835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3 CHA</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27</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Paris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Non</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2 </a:t>
                      </a:r>
                      <a:r>
                        <a:rPr sz="3600" i="1"/>
                        <a:t>(diagnostic à la naissance)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Salariée (coordinatrice secteur socioculturel)</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03"/>
                  </a:ext>
                </a:extLst>
              </a:tr>
              <a:tr h="76835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4 AUF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20</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Caen</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Non</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2 </a:t>
                      </a:r>
                      <a:r>
                        <a:rPr sz="3600" i="1"/>
                        <a:t>(diagnoctic naissance)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Demandeuse emploi</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04"/>
                  </a:ext>
                </a:extLst>
              </a:tr>
              <a:tr h="76835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5 ENO</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22 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Reims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Non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1 </a:t>
                      </a:r>
                      <a:r>
                        <a:rPr sz="3600" i="1"/>
                        <a:t>(diagnostic à 13 ans)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Salariée (responsable administrative)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05"/>
                  </a:ext>
                </a:extLst>
              </a:tr>
              <a:tr h="101562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6 SOI</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49</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Rennes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Oui (</a:t>
                      </a:r>
                      <a:r>
                        <a:rPr sz="1400"/>
                        <a:t>non renouvelée)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i="1">
                          <a:uFill>
                            <a:solidFill>
                              <a:srgbClr val="000000"/>
                            </a:solidFill>
                          </a:uFill>
                          <a:latin typeface="+mj-lt"/>
                          <a:ea typeface="+mj-ea"/>
                          <a:cs typeface="+mj-cs"/>
                          <a:sym typeface="Calibri"/>
                        </a:defRPr>
                      </a:pPr>
                      <a:r>
                        <a:rPr sz="3600"/>
                        <a:t> ? </a:t>
                      </a:r>
                      <a:r>
                        <a:rPr sz="3600" i="0"/>
                        <a:t> </a:t>
                      </a:r>
                      <a:r>
                        <a:rPr sz="3600"/>
                        <a:t>(diagnostic à 19 ans)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Salariée (reconversion prof.) : manutention cariste) / en arrêt maladie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06"/>
                  </a:ext>
                </a:extLst>
              </a:tr>
              <a:tr h="76835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7 DEB</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37</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Rennes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Non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3 </a:t>
                      </a:r>
                      <a:r>
                        <a:rPr sz="3600" i="1"/>
                        <a:t>(diagnostic à 28  ans)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Entrepreneuse (commerce indépendant)</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07"/>
                  </a:ext>
                </a:extLst>
              </a:tr>
              <a:tr h="49530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8-ANA</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36</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Rennes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Non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i="1">
                          <a:uFill>
                            <a:solidFill>
                              <a:srgbClr val="000000"/>
                            </a:solidFill>
                          </a:uFill>
                          <a:latin typeface="+mj-lt"/>
                          <a:ea typeface="+mj-ea"/>
                          <a:cs typeface="+mj-cs"/>
                          <a:sym typeface="Calibri"/>
                        </a:rPr>
                        <a:t> ?  (diagnostic à 14  ans)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Salariée (responsable magasin vente)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08"/>
                  </a:ext>
                </a:extLst>
              </a:tr>
              <a:tr h="76835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9-GUI</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H</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30</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Rennes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Non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2</a:t>
                      </a:r>
                      <a:r>
                        <a:rPr sz="3600" i="1"/>
                        <a:t> (diagnostic à 4-5 ans)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Entrepreneur (ingénieur et fondateur startup)</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09"/>
                  </a:ext>
                </a:extLst>
              </a:tr>
              <a:tr h="76835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10-ROM</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H</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49</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Reims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Oui</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2A </a:t>
                      </a:r>
                      <a:r>
                        <a:rPr sz="3600" i="1"/>
                        <a:t>(diagnostic à 4 ans)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Salarié (conseiller clientèle)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10"/>
                  </a:ext>
                </a:extLst>
              </a:tr>
              <a:tr h="1360932">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11-GHI</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61</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Montpellier</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Non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2A  (</a:t>
                      </a:r>
                      <a:r>
                        <a:rPr sz="3600" i="1"/>
                        <a:t>diagnostic « hémophile » à 17 ans ; Willebrand vers 30 ans)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Auto-entrepreneuse (psy)/ retraite partielle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11"/>
                  </a:ext>
                </a:extLst>
              </a:tr>
              <a:tr h="76835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12-MAI</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 24</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Clermont-Ferrand</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Non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2 </a:t>
                      </a:r>
                      <a:r>
                        <a:rPr sz="3600" i="1"/>
                        <a:t>(diagnostic à 18 mois)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Auto-entrepreneuse (diététicienne et coatch sportif)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12"/>
                  </a:ext>
                </a:extLst>
              </a:tr>
              <a:tr h="76835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13-CAM</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21</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Reims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Oui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3 (</a:t>
                      </a:r>
                      <a:r>
                        <a:rPr sz="3600" i="1"/>
                        <a:t>diagnostic à la naissance)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Formation professionnelle (assistante vétérinaire)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13"/>
                  </a:ext>
                </a:extLst>
              </a:tr>
              <a:tr h="768350">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14-DOM</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H</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65</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Brest</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Oui  </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a:uFill>
                            <a:solidFill>
                              <a:srgbClr val="000000"/>
                            </a:solidFill>
                          </a:uFill>
                          <a:latin typeface="+mj-lt"/>
                          <a:ea typeface="+mj-ea"/>
                          <a:cs typeface="+mj-cs"/>
                          <a:sym typeface="Calibri"/>
                        </a:defRPr>
                      </a:pPr>
                      <a:r>
                        <a:rPr sz="3600"/>
                        <a:t>2A</a:t>
                      </a:r>
                      <a:r>
                        <a:rPr sz="3600" i="1"/>
                        <a:t> (diagnostic à 32 ans)</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tc>
                  <a:txBody>
                    <a:bodyPr/>
                    <a:lstStyle/>
                    <a:p>
                      <a:pPr algn="l" defTabSz="449580">
                        <a:lnSpc>
                          <a:spcPct val="107916"/>
                        </a:lnSpc>
                        <a:spcBef>
                          <a:spcPts val="800"/>
                        </a:spcBef>
                        <a:defRPr sz="1800"/>
                      </a:pPr>
                      <a:r>
                        <a:rPr sz="1800">
                          <a:uFill>
                            <a:solidFill>
                              <a:srgbClr val="000000"/>
                            </a:solidFill>
                          </a:uFill>
                          <a:latin typeface="+mj-lt"/>
                          <a:ea typeface="+mj-ea"/>
                          <a:cs typeface="+mj-cs"/>
                          <a:sym typeface="Calibri"/>
                        </a:rPr>
                        <a:t>Salarié en retraite (infographie)</a:t>
                      </a:r>
                    </a:p>
                  </a:txBody>
                  <a:tcPr marL="101600" marR="101600" marT="101600" marB="10160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EAF6FC"/>
                    </a:solidFill>
                  </a:tcPr>
                </a:tc>
                <a:extLst>
                  <a:ext uri="{0D108BD9-81ED-4DB2-BD59-A6C34878D82A}">
                    <a16:rowId xmlns:a16="http://schemas.microsoft.com/office/drawing/2014/main" val="10014"/>
                  </a:ext>
                </a:extLst>
              </a:tr>
            </a:tbl>
          </a:graphicData>
        </a:graphic>
      </p:graphicFrame>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Google Shape;354;p20"/>
          <p:cNvSpPr txBox="1">
            <a:spLocks noGrp="1"/>
          </p:cNvSpPr>
          <p:nvPr>
            <p:ph type="title"/>
          </p:nvPr>
        </p:nvSpPr>
        <p:spPr>
          <a:xfrm>
            <a:off x="1191380" y="266291"/>
            <a:ext cx="17193340" cy="2641614"/>
          </a:xfrm>
          <a:prstGeom prst="rect">
            <a:avLst/>
          </a:prstGeom>
        </p:spPr>
        <p:txBody>
          <a:bodyPr/>
          <a:lstStyle/>
          <a:p>
            <a:pPr>
              <a:defRPr>
                <a:solidFill>
                  <a:srgbClr val="002060"/>
                </a:solidFill>
              </a:defRPr>
            </a:pPr>
            <a:r>
              <a:t>Rappel de la démarche méthodologique </a:t>
            </a:r>
            <a:br/>
            <a:endParaRPr/>
          </a:p>
        </p:txBody>
      </p:sp>
      <p:sp>
        <p:nvSpPr>
          <p:cNvPr id="212" name="Google Shape;355;p20"/>
          <p:cNvSpPr/>
          <p:nvPr/>
        </p:nvSpPr>
        <p:spPr>
          <a:xfrm>
            <a:off x="3392533" y="2653015"/>
            <a:ext cx="11887218" cy="2400572"/>
          </a:xfrm>
          <a:prstGeom prst="rect">
            <a:avLst/>
          </a:prstGeom>
          <a:solidFill>
            <a:srgbClr val="FFFFFF"/>
          </a:solidFill>
          <a:ln w="19050" cap="rnd">
            <a:solidFill>
              <a:schemeClr val="accent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p>
            <a:pPr marL="0" indent="0" algn="just" defTabSz="914400">
              <a:lnSpc>
                <a:spcPct val="100000"/>
              </a:lnSpc>
              <a:spcBef>
                <a:spcPts val="0"/>
              </a:spcBef>
              <a:buSzTx/>
              <a:buNone/>
              <a:defRPr>
                <a:latin typeface="Trebuchet MS"/>
                <a:ea typeface="Trebuchet MS"/>
                <a:cs typeface="Trebuchet MS"/>
                <a:sym typeface="Trebuchet MS"/>
              </a:defRPr>
            </a:pPr>
            <a:r>
              <a:rPr sz="3600">
                <a:solidFill>
                  <a:srgbClr val="000000"/>
                </a:solidFill>
                <a:latin typeface="Trebuchet MS"/>
                <a:sym typeface="Trebuchet MS"/>
              </a:rPr>
              <a:t>A</a:t>
            </a:r>
            <a:r>
              <a:rPr sz="3600" b="1">
                <a:solidFill>
                  <a:srgbClr val="000000"/>
                </a:solidFill>
                <a:latin typeface="Trebuchet MS"/>
                <a:sym typeface="Trebuchet MS"/>
              </a:rPr>
              <a:t>ccompagnement de chaque patient.e</a:t>
            </a:r>
            <a:r>
              <a:rPr sz="3600">
                <a:solidFill>
                  <a:srgbClr val="000000"/>
                </a:solidFill>
                <a:latin typeface="Trebuchet MS"/>
                <a:sym typeface="Trebuchet MS"/>
              </a:rPr>
              <a:t> à expliciter l’expérience vécue de son parcours selon une démarche réflexive et mise en place de la co-analyse chercheur.e en SHS/patient.e Willebrand</a:t>
            </a:r>
          </a:p>
        </p:txBody>
      </p:sp>
      <p:sp>
        <p:nvSpPr>
          <p:cNvPr id="213" name="Google Shape;356;p20"/>
          <p:cNvSpPr/>
          <p:nvPr/>
        </p:nvSpPr>
        <p:spPr>
          <a:xfrm>
            <a:off x="3416161" y="5551521"/>
            <a:ext cx="11839962" cy="2400572"/>
          </a:xfrm>
          <a:prstGeom prst="rect">
            <a:avLst/>
          </a:prstGeom>
          <a:solidFill>
            <a:srgbClr val="FFFFFF"/>
          </a:solidFill>
          <a:ln w="19050" cap="rnd">
            <a:solidFill>
              <a:schemeClr val="accent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p>
            <a:pPr marL="0" indent="0" algn="ctr" defTabSz="914400">
              <a:lnSpc>
                <a:spcPct val="100000"/>
              </a:lnSpc>
              <a:spcBef>
                <a:spcPts val="0"/>
              </a:spcBef>
              <a:buSzTx/>
              <a:buNone/>
              <a:defRPr b="1">
                <a:latin typeface="Trebuchet MS"/>
                <a:ea typeface="Trebuchet MS"/>
                <a:cs typeface="Trebuchet MS"/>
                <a:sym typeface="Trebuchet MS"/>
              </a:defRPr>
            </a:pPr>
            <a:r>
              <a:rPr sz="3600" b="1">
                <a:solidFill>
                  <a:srgbClr val="000000"/>
                </a:solidFill>
                <a:latin typeface="Trebuchet MS"/>
                <a:sym typeface="Trebuchet MS"/>
              </a:rPr>
              <a:t>Pré-analyse du matériau entre chercheur.e.s en SHS</a:t>
            </a:r>
            <a:r>
              <a:rPr sz="3600">
                <a:solidFill>
                  <a:srgbClr val="000000"/>
                </a:solidFill>
                <a:latin typeface="Trebuchet MS"/>
                <a:sym typeface="Trebuchet MS"/>
              </a:rPr>
              <a:t> pour mettre en valeur les points d’attention après une analyse croisée des parcours de travail et de santé</a:t>
            </a:r>
          </a:p>
        </p:txBody>
      </p:sp>
      <p:sp>
        <p:nvSpPr>
          <p:cNvPr id="214" name="Google Shape;357;p20"/>
          <p:cNvSpPr/>
          <p:nvPr/>
        </p:nvSpPr>
        <p:spPr>
          <a:xfrm>
            <a:off x="3563334" y="7916627"/>
            <a:ext cx="11608600" cy="2954570"/>
          </a:xfrm>
          <a:prstGeom prst="rect">
            <a:avLst/>
          </a:prstGeom>
          <a:solidFill>
            <a:srgbClr val="FFFFFF"/>
          </a:solidFill>
          <a:ln w="19050" cap="rnd">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p>
            <a:pPr marL="0" indent="0" algn="ctr" defTabSz="914400">
              <a:lnSpc>
                <a:spcPct val="100000"/>
              </a:lnSpc>
              <a:spcBef>
                <a:spcPts val="0"/>
              </a:spcBef>
              <a:buSzTx/>
              <a:buNone/>
              <a:defRPr b="1">
                <a:latin typeface="Trebuchet MS"/>
                <a:ea typeface="Trebuchet MS"/>
                <a:cs typeface="Trebuchet MS"/>
                <a:sym typeface="Trebuchet MS"/>
              </a:defRPr>
            </a:pPr>
            <a:r>
              <a:rPr sz="3600" b="1">
                <a:solidFill>
                  <a:srgbClr val="000000"/>
                </a:solidFill>
                <a:latin typeface="Trebuchet MS"/>
                <a:sym typeface="Trebuchet MS"/>
              </a:rPr>
              <a:t>Co-analyse des résultats en collaboration avec les partenaires</a:t>
            </a:r>
            <a:r>
              <a:rPr sz="3600">
                <a:solidFill>
                  <a:srgbClr val="000000"/>
                </a:solidFill>
                <a:latin typeface="Trebuchet MS"/>
                <a:sym typeface="Trebuchet MS"/>
              </a:rPr>
              <a:t> (CRMW, AFH, ARDéCo, etc.) : ce qui fait « écho » avec les pratiques actuelles et les outils existants, ce qui étonne, ce qu’il faut développer, etc.</a:t>
            </a:r>
          </a:p>
        </p:txBody>
      </p:sp>
      <p:sp>
        <p:nvSpPr>
          <p:cNvPr id="215" name="Google Shape;358;p20"/>
          <p:cNvSpPr/>
          <p:nvPr/>
        </p:nvSpPr>
        <p:spPr>
          <a:xfrm>
            <a:off x="3589059" y="10811733"/>
            <a:ext cx="11719626" cy="1846575"/>
          </a:xfrm>
          <a:prstGeom prst="rect">
            <a:avLst/>
          </a:prstGeom>
          <a:solidFill>
            <a:srgbClr val="FFFFFF"/>
          </a:solidFill>
          <a:ln w="19050" cap="rnd">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p>
            <a:pPr marL="0" indent="0" algn="ctr" defTabSz="914400">
              <a:lnSpc>
                <a:spcPct val="100000"/>
              </a:lnSpc>
              <a:spcBef>
                <a:spcPts val="0"/>
              </a:spcBef>
              <a:buSzTx/>
              <a:buNone/>
              <a:defRPr b="1">
                <a:latin typeface="Trebuchet MS"/>
                <a:ea typeface="Trebuchet MS"/>
                <a:cs typeface="Trebuchet MS"/>
                <a:sym typeface="Trebuchet MS"/>
              </a:defRPr>
            </a:pPr>
            <a:r>
              <a:rPr sz="3600" b="1">
                <a:solidFill>
                  <a:srgbClr val="000000"/>
                </a:solidFill>
                <a:latin typeface="Trebuchet MS"/>
                <a:sym typeface="Trebuchet MS"/>
              </a:rPr>
              <a:t>Co-construire des perspectives de réflexion et d’action </a:t>
            </a:r>
            <a:r>
              <a:rPr sz="3600">
                <a:solidFill>
                  <a:srgbClr val="000000"/>
                </a:solidFill>
                <a:latin typeface="Trebuchet MS"/>
                <a:sym typeface="Trebuchet MS"/>
              </a:rPr>
              <a:t>pour mieux soutenir les parcours de santé et de travail à l’issue de ces moments collaboratifs</a:t>
            </a:r>
          </a:p>
        </p:txBody>
      </p:sp>
      <p:sp>
        <p:nvSpPr>
          <p:cNvPr id="216" name="Google Shape;359;p20"/>
          <p:cNvSpPr txBox="1"/>
          <p:nvPr/>
        </p:nvSpPr>
        <p:spPr>
          <a:xfrm>
            <a:off x="1679125" y="2414096"/>
            <a:ext cx="955882" cy="1846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lgn="ctr">
              <a:defRPr sz="5400" b="1">
                <a:solidFill>
                  <a:schemeClr val="accent4"/>
                </a:solidFill>
                <a:latin typeface="Trebuchet MS"/>
                <a:ea typeface="Trebuchet MS"/>
                <a:cs typeface="Trebuchet MS"/>
                <a:sym typeface="Trebuchet MS"/>
              </a:defRPr>
            </a:lvl1pPr>
          </a:lstStyle>
          <a:p>
            <a:pPr marL="0" indent="0" defTabSz="914400">
              <a:lnSpc>
                <a:spcPct val="100000"/>
              </a:lnSpc>
              <a:spcBef>
                <a:spcPts val="0"/>
              </a:spcBef>
              <a:buSzTx/>
              <a:buNone/>
            </a:pPr>
            <a:r>
              <a:rPr sz="10800">
                <a:solidFill>
                  <a:srgbClr val="2E946B"/>
                </a:solidFill>
              </a:rPr>
              <a:t>1</a:t>
            </a:r>
          </a:p>
        </p:txBody>
      </p:sp>
      <p:sp>
        <p:nvSpPr>
          <p:cNvPr id="217" name="Google Shape;360;p20"/>
          <p:cNvSpPr txBox="1"/>
          <p:nvPr/>
        </p:nvSpPr>
        <p:spPr>
          <a:xfrm>
            <a:off x="1746081" y="5349776"/>
            <a:ext cx="955882" cy="1846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lgn="ctr">
              <a:defRPr sz="5400" b="1">
                <a:solidFill>
                  <a:schemeClr val="accent4"/>
                </a:solidFill>
                <a:latin typeface="Trebuchet MS"/>
                <a:ea typeface="Trebuchet MS"/>
                <a:cs typeface="Trebuchet MS"/>
                <a:sym typeface="Trebuchet MS"/>
              </a:defRPr>
            </a:lvl1pPr>
          </a:lstStyle>
          <a:p>
            <a:pPr marL="0" indent="0" defTabSz="914400">
              <a:lnSpc>
                <a:spcPct val="100000"/>
              </a:lnSpc>
              <a:spcBef>
                <a:spcPts val="0"/>
              </a:spcBef>
              <a:buSzTx/>
              <a:buNone/>
            </a:pPr>
            <a:r>
              <a:rPr sz="10800">
                <a:solidFill>
                  <a:srgbClr val="2E946B"/>
                </a:solidFill>
              </a:rPr>
              <a:t>2</a:t>
            </a:r>
          </a:p>
        </p:txBody>
      </p:sp>
      <p:sp>
        <p:nvSpPr>
          <p:cNvPr id="218" name="Google Shape;361;p20"/>
          <p:cNvSpPr txBox="1"/>
          <p:nvPr/>
        </p:nvSpPr>
        <p:spPr>
          <a:xfrm>
            <a:off x="1746081" y="7804118"/>
            <a:ext cx="955882" cy="1846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lgn="ctr">
              <a:defRPr sz="5400" b="1">
                <a:solidFill>
                  <a:schemeClr val="accent4"/>
                </a:solidFill>
                <a:latin typeface="Trebuchet MS"/>
                <a:ea typeface="Trebuchet MS"/>
                <a:cs typeface="Trebuchet MS"/>
                <a:sym typeface="Trebuchet MS"/>
              </a:defRPr>
            </a:lvl1pPr>
          </a:lstStyle>
          <a:p>
            <a:pPr marL="0" indent="0" defTabSz="914400">
              <a:lnSpc>
                <a:spcPct val="100000"/>
              </a:lnSpc>
              <a:spcBef>
                <a:spcPts val="0"/>
              </a:spcBef>
              <a:buSzTx/>
              <a:buNone/>
            </a:pPr>
            <a:r>
              <a:rPr sz="10800">
                <a:solidFill>
                  <a:srgbClr val="2E946B"/>
                </a:solidFill>
              </a:rPr>
              <a:t>3</a:t>
            </a:r>
          </a:p>
        </p:txBody>
      </p:sp>
      <p:sp>
        <p:nvSpPr>
          <p:cNvPr id="219" name="Google Shape;362;p20"/>
          <p:cNvSpPr txBox="1"/>
          <p:nvPr/>
        </p:nvSpPr>
        <p:spPr>
          <a:xfrm>
            <a:off x="1746574" y="10358672"/>
            <a:ext cx="955876" cy="1846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lgn="ctr">
              <a:defRPr sz="5400" b="1">
                <a:solidFill>
                  <a:schemeClr val="accent4"/>
                </a:solidFill>
                <a:latin typeface="Trebuchet MS"/>
                <a:ea typeface="Trebuchet MS"/>
                <a:cs typeface="Trebuchet MS"/>
                <a:sym typeface="Trebuchet MS"/>
              </a:defRPr>
            </a:lvl1pPr>
          </a:lstStyle>
          <a:p>
            <a:pPr marL="0" indent="0" defTabSz="914400">
              <a:lnSpc>
                <a:spcPct val="100000"/>
              </a:lnSpc>
              <a:spcBef>
                <a:spcPts val="0"/>
              </a:spcBef>
              <a:buSzTx/>
              <a:buNone/>
            </a:pPr>
            <a:r>
              <a:rPr sz="10800">
                <a:solidFill>
                  <a:srgbClr val="2E946B"/>
                </a:solidFill>
              </a:rPr>
              <a:t>4</a:t>
            </a:r>
          </a:p>
        </p:txBody>
      </p:sp>
      <p:sp>
        <p:nvSpPr>
          <p:cNvPr id="220" name="Google Shape;363;p20"/>
          <p:cNvSpPr/>
          <p:nvPr/>
        </p:nvSpPr>
        <p:spPr>
          <a:xfrm>
            <a:off x="-73027" y="0"/>
            <a:ext cx="479430" cy="13716000"/>
          </a:xfrm>
          <a:prstGeom prst="rect">
            <a:avLst/>
          </a:prstGeom>
          <a:solidFill>
            <a:srgbClr val="9EDFF5"/>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21" name="Google Shape;364;p20"/>
          <p:cNvSpPr/>
          <p:nvPr/>
        </p:nvSpPr>
        <p:spPr>
          <a:xfrm>
            <a:off x="536576" y="-15875"/>
            <a:ext cx="92084" cy="13716002"/>
          </a:xfrm>
          <a:prstGeom prst="rect">
            <a:avLst/>
          </a:prstGeom>
          <a:solidFill>
            <a:srgbClr val="00B0F0"/>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22" name="Rectangle 1"/>
          <p:cNvSpPr txBox="1"/>
          <p:nvPr/>
        </p:nvSpPr>
        <p:spPr>
          <a:xfrm>
            <a:off x="16254420" y="3141801"/>
            <a:ext cx="7324392" cy="738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ctr">
              <a:defRPr b="1" i="1">
                <a:solidFill>
                  <a:schemeClr val="accent3"/>
                </a:solidFill>
                <a:latin typeface="Trebuchet MS"/>
                <a:ea typeface="Trebuchet MS"/>
                <a:cs typeface="Trebuchet MS"/>
                <a:sym typeface="Trebuchet MS"/>
              </a:defRPr>
            </a:lvl1pPr>
          </a:lstStyle>
          <a:p>
            <a:pPr marL="0" indent="0" defTabSz="914400">
              <a:lnSpc>
                <a:spcPct val="100000"/>
              </a:lnSpc>
              <a:spcBef>
                <a:spcPts val="0"/>
              </a:spcBef>
              <a:buSzTx/>
              <a:buNone/>
            </a:pPr>
            <a:r>
              <a:rPr sz="3600">
                <a:solidFill>
                  <a:srgbClr val="42D0A2"/>
                </a:solidFill>
              </a:rPr>
              <a:t>Étape terminée</a:t>
            </a:r>
          </a:p>
        </p:txBody>
      </p:sp>
      <p:sp>
        <p:nvSpPr>
          <p:cNvPr id="223" name="Rectangle 23"/>
          <p:cNvSpPr txBox="1"/>
          <p:nvPr/>
        </p:nvSpPr>
        <p:spPr>
          <a:xfrm>
            <a:off x="15970325" y="5938833"/>
            <a:ext cx="8268022" cy="738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ctr">
              <a:defRPr b="1" i="1">
                <a:solidFill>
                  <a:schemeClr val="accent3"/>
                </a:solidFill>
                <a:latin typeface="Trebuchet MS"/>
                <a:ea typeface="Trebuchet MS"/>
                <a:cs typeface="Trebuchet MS"/>
                <a:sym typeface="Trebuchet MS"/>
              </a:defRPr>
            </a:lvl1pPr>
          </a:lstStyle>
          <a:p>
            <a:pPr marL="0" indent="0" defTabSz="914400">
              <a:lnSpc>
                <a:spcPct val="100000"/>
              </a:lnSpc>
              <a:spcBef>
                <a:spcPts val="0"/>
              </a:spcBef>
              <a:buSzTx/>
              <a:buNone/>
            </a:pPr>
            <a:r>
              <a:rPr sz="3600">
                <a:solidFill>
                  <a:srgbClr val="42D0A2"/>
                </a:solidFill>
              </a:rPr>
              <a:t>Étape en cours</a:t>
            </a:r>
          </a:p>
        </p:txBody>
      </p:sp>
      <p:sp>
        <p:nvSpPr>
          <p:cNvPr id="224" name="Étape à venir…"/>
          <p:cNvSpPr txBox="1"/>
          <p:nvPr/>
        </p:nvSpPr>
        <p:spPr>
          <a:xfrm>
            <a:off x="16900578" y="9116863"/>
            <a:ext cx="6407515" cy="1292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p>
            <a:pPr marL="0" indent="0" algn="ctr" defTabSz="914400">
              <a:lnSpc>
                <a:spcPct val="100000"/>
              </a:lnSpc>
              <a:spcBef>
                <a:spcPts val="0"/>
              </a:spcBef>
              <a:buSzTx/>
              <a:buNone/>
              <a:defRPr b="1" i="1">
                <a:solidFill>
                  <a:srgbClr val="5FCBEF"/>
                </a:solidFill>
                <a:latin typeface="Trebuchet MS"/>
                <a:ea typeface="Trebuchet MS"/>
                <a:cs typeface="Trebuchet MS"/>
                <a:sym typeface="Trebuchet MS"/>
              </a:defRPr>
            </a:pPr>
            <a:r>
              <a:rPr sz="3600" b="1" i="1">
                <a:solidFill>
                  <a:srgbClr val="5FCBEF"/>
                </a:solidFill>
                <a:latin typeface="Trebuchet MS"/>
                <a:sym typeface="Trebuchet MS"/>
              </a:rPr>
              <a:t>Étape à venir</a:t>
            </a:r>
          </a:p>
          <a:p>
            <a:pPr marL="0" indent="0" algn="ctr" defTabSz="914400">
              <a:lnSpc>
                <a:spcPct val="100000"/>
              </a:lnSpc>
              <a:spcBef>
                <a:spcPts val="0"/>
              </a:spcBef>
              <a:buSzTx/>
              <a:buNone/>
              <a:defRPr i="1">
                <a:solidFill>
                  <a:srgbClr val="5FCBEF"/>
                </a:solidFill>
                <a:latin typeface="Trebuchet MS"/>
                <a:ea typeface="Trebuchet MS"/>
                <a:cs typeface="Trebuchet MS"/>
                <a:sym typeface="Trebuchet MS"/>
              </a:defRPr>
            </a:pPr>
            <a:r>
              <a:rPr sz="3600" i="1">
                <a:solidFill>
                  <a:srgbClr val="5FCBEF"/>
                </a:solidFill>
                <a:latin typeface="Trebuchet MS"/>
                <a:sym typeface="Trebuchet MS"/>
              </a:rPr>
              <a:t>(à partir de la fin mars 2026)</a:t>
            </a:r>
            <a:r>
              <a:rPr sz="3600" b="1" i="1">
                <a:solidFill>
                  <a:srgbClr val="5FCBEF"/>
                </a:solidFill>
                <a:latin typeface="Trebuchet MS"/>
                <a:sym typeface="Trebuchet MS"/>
              </a:rPr>
              <a:t> </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Google Shape;354;p20"/>
          <p:cNvSpPr txBox="1">
            <a:spLocks noGrp="1"/>
          </p:cNvSpPr>
          <p:nvPr>
            <p:ph type="title"/>
          </p:nvPr>
        </p:nvSpPr>
        <p:spPr>
          <a:xfrm>
            <a:off x="1135063" y="127670"/>
            <a:ext cx="22031882" cy="2641608"/>
          </a:xfrm>
          <a:prstGeom prst="rect">
            <a:avLst/>
          </a:prstGeom>
        </p:spPr>
        <p:txBody>
          <a:bodyPr/>
          <a:lstStyle/>
          <a:p>
            <a:pPr algn="ctr" defTabSz="713230">
              <a:defRPr sz="2800">
                <a:solidFill>
                  <a:srgbClr val="002060"/>
                </a:solidFill>
              </a:defRPr>
            </a:pPr>
            <a:r>
              <a:t>Documenter le vécu des parcours de santé et de travail </a:t>
            </a:r>
          </a:p>
          <a:p>
            <a:pPr algn="ctr" defTabSz="713230">
              <a:defRPr sz="2200">
                <a:solidFill>
                  <a:srgbClr val="002060"/>
                </a:solidFill>
              </a:defRPr>
            </a:pPr>
            <a:r>
              <a:t>Matériau disponible pour la recherche </a:t>
            </a:r>
            <a:br/>
            <a:endParaRPr/>
          </a:p>
        </p:txBody>
      </p:sp>
      <p:sp>
        <p:nvSpPr>
          <p:cNvPr id="227" name="Google Shape;363;p20"/>
          <p:cNvSpPr/>
          <p:nvPr/>
        </p:nvSpPr>
        <p:spPr>
          <a:xfrm>
            <a:off x="-73027" y="0"/>
            <a:ext cx="479430" cy="13716000"/>
          </a:xfrm>
          <a:prstGeom prst="rect">
            <a:avLst/>
          </a:prstGeom>
          <a:solidFill>
            <a:srgbClr val="9EDFF5"/>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28" name="Google Shape;364;p20"/>
          <p:cNvSpPr/>
          <p:nvPr/>
        </p:nvSpPr>
        <p:spPr>
          <a:xfrm>
            <a:off x="536576" y="-15875"/>
            <a:ext cx="92084" cy="13716002"/>
          </a:xfrm>
          <a:prstGeom prst="rect">
            <a:avLst/>
          </a:prstGeom>
          <a:solidFill>
            <a:srgbClr val="00B0F0"/>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29" name="Rectangle 30"/>
          <p:cNvSpPr txBox="1"/>
          <p:nvPr/>
        </p:nvSpPr>
        <p:spPr>
          <a:xfrm>
            <a:off x="1221006" y="6230037"/>
            <a:ext cx="11743124" cy="59585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685800" indent="-685800" algn="just" defTabSz="914400">
              <a:lnSpc>
                <a:spcPct val="100000"/>
              </a:lnSpc>
              <a:spcBef>
                <a:spcPts val="0"/>
              </a:spcBef>
              <a:buFont typeface="Trebuchet MS"/>
              <a:buChar char="❑"/>
              <a:defRPr sz="1400" b="1">
                <a:latin typeface="Trebuchet MS"/>
                <a:ea typeface="Trebuchet MS"/>
                <a:cs typeface="Trebuchet MS"/>
                <a:sym typeface="Trebuchet MS"/>
              </a:defRPr>
            </a:pPr>
            <a:r>
              <a:rPr sz="2800" b="1">
                <a:solidFill>
                  <a:srgbClr val="000000"/>
                </a:solidFill>
                <a:latin typeface="Trebuchet MS"/>
                <a:sym typeface="Trebuchet MS"/>
              </a:rPr>
              <a:t>14 entretiens biographiques individuels </a:t>
            </a:r>
            <a:r>
              <a:rPr sz="2800">
                <a:solidFill>
                  <a:srgbClr val="000000"/>
                </a:solidFill>
                <a:latin typeface="Trebuchet MS"/>
                <a:sym typeface="Trebuchet MS"/>
              </a:rPr>
              <a:t>(durée 1H30) ;</a:t>
            </a:r>
          </a:p>
          <a:p>
            <a:pPr marL="0" indent="0" algn="ctr" defTabSz="914400">
              <a:lnSpc>
                <a:spcPct val="80000"/>
              </a:lnSpc>
              <a:spcBef>
                <a:spcPts val="0"/>
              </a:spcBef>
              <a:buSzTx/>
              <a:buNone/>
              <a:defRPr sz="1400">
                <a:solidFill>
                  <a:srgbClr val="5FCBEF"/>
                </a:solidFill>
                <a:latin typeface="Trebuchet MS"/>
                <a:ea typeface="Trebuchet MS"/>
                <a:cs typeface="Trebuchet MS"/>
                <a:sym typeface="Trebuchet MS"/>
              </a:defRPr>
            </a:pPr>
            <a:endParaRPr sz="2800">
              <a:solidFill>
                <a:srgbClr val="5FCBEF"/>
              </a:solidFill>
              <a:latin typeface="Trebuchet MS"/>
              <a:sym typeface="Trebuchet MS"/>
            </a:endParaRPr>
          </a:p>
          <a:p>
            <a:pPr marL="0" indent="0" algn="ctr" defTabSz="914400">
              <a:lnSpc>
                <a:spcPct val="80000"/>
              </a:lnSpc>
              <a:spcBef>
                <a:spcPts val="0"/>
              </a:spcBef>
              <a:buSzTx/>
              <a:buNone/>
              <a:defRPr sz="1400" b="1">
                <a:solidFill>
                  <a:srgbClr val="5FCBEF"/>
                </a:solidFill>
                <a:latin typeface="Trebuchet MS"/>
                <a:ea typeface="Trebuchet MS"/>
                <a:cs typeface="Trebuchet MS"/>
                <a:sym typeface="Trebuchet MS"/>
              </a:defRPr>
            </a:pPr>
            <a:r>
              <a:rPr sz="2800" b="1">
                <a:solidFill>
                  <a:srgbClr val="5FCBEF"/>
                </a:solidFill>
                <a:latin typeface="Trebuchet MS"/>
                <a:sym typeface="Trebuchet MS"/>
              </a:rPr>
              <a:t>Collecte sur 5 mois : entre le 11/12/2024 et le 12/05/2025</a:t>
            </a:r>
          </a:p>
          <a:p>
            <a:pPr marL="0" indent="0" defTabSz="914400">
              <a:lnSpc>
                <a:spcPct val="80000"/>
              </a:lnSpc>
              <a:spcBef>
                <a:spcPts val="0"/>
              </a:spcBef>
              <a:buSzTx/>
              <a:buNone/>
              <a:defRPr sz="1400">
                <a:solidFill>
                  <a:srgbClr val="5FCBEF"/>
                </a:solidFill>
                <a:latin typeface="Trebuchet MS"/>
                <a:ea typeface="Trebuchet MS"/>
                <a:cs typeface="Trebuchet MS"/>
                <a:sym typeface="Trebuchet MS"/>
              </a:defRPr>
            </a:pPr>
            <a:endParaRPr sz="2800">
              <a:solidFill>
                <a:srgbClr val="5FCBEF"/>
              </a:solidFill>
              <a:latin typeface="Trebuchet MS"/>
              <a:sym typeface="Trebuchet MS"/>
            </a:endParaRPr>
          </a:p>
          <a:p>
            <a:pPr marL="685800" indent="-685800" algn="just" defTabSz="914400">
              <a:lnSpc>
                <a:spcPct val="100000"/>
              </a:lnSpc>
              <a:spcBef>
                <a:spcPts val="0"/>
              </a:spcBef>
              <a:buFont typeface="Trebuchet MS"/>
              <a:buChar char="❑"/>
              <a:defRPr sz="1400" b="1">
                <a:latin typeface="Trebuchet MS"/>
                <a:ea typeface="Trebuchet MS"/>
                <a:cs typeface="Trebuchet MS"/>
                <a:sym typeface="Trebuchet MS"/>
              </a:defRPr>
            </a:pPr>
            <a:r>
              <a:rPr sz="2800" b="1">
                <a:solidFill>
                  <a:srgbClr val="000000"/>
                </a:solidFill>
                <a:latin typeface="Trebuchet MS"/>
                <a:sym typeface="Trebuchet MS"/>
              </a:rPr>
              <a:t>11</a:t>
            </a:r>
            <a:r>
              <a:rPr sz="2800">
                <a:solidFill>
                  <a:srgbClr val="000000"/>
                </a:solidFill>
                <a:latin typeface="Trebuchet MS"/>
                <a:sym typeface="Trebuchet MS"/>
              </a:rPr>
              <a:t> </a:t>
            </a:r>
            <a:r>
              <a:rPr sz="2800" b="1">
                <a:solidFill>
                  <a:srgbClr val="000000"/>
                </a:solidFill>
                <a:latin typeface="Trebuchet MS"/>
                <a:sym typeface="Trebuchet MS"/>
              </a:rPr>
              <a:t>mises en représentation visuelle</a:t>
            </a:r>
            <a:r>
              <a:rPr sz="2800">
                <a:solidFill>
                  <a:srgbClr val="000000"/>
                </a:solidFill>
                <a:latin typeface="Trebuchet MS"/>
                <a:sym typeface="Trebuchet MS"/>
              </a:rPr>
              <a:t> des parcours de travail et de santé (produites lors d’une période d’auto-réflexion à domicile par chaque patient.e) ;</a:t>
            </a:r>
          </a:p>
          <a:p>
            <a:pPr marL="0" indent="0" defTabSz="914400">
              <a:lnSpc>
                <a:spcPct val="80000"/>
              </a:lnSpc>
              <a:spcBef>
                <a:spcPts val="0"/>
              </a:spcBef>
              <a:buSzTx/>
              <a:buNone/>
              <a:defRPr sz="1400">
                <a:solidFill>
                  <a:srgbClr val="5FCBEF"/>
                </a:solidFill>
                <a:latin typeface="Trebuchet MS"/>
                <a:ea typeface="Trebuchet MS"/>
                <a:cs typeface="Trebuchet MS"/>
                <a:sym typeface="Trebuchet MS"/>
              </a:defRPr>
            </a:pPr>
            <a:endParaRPr sz="2800">
              <a:solidFill>
                <a:srgbClr val="5FCBEF"/>
              </a:solidFill>
              <a:latin typeface="Trebuchet MS"/>
              <a:sym typeface="Trebuchet MS"/>
            </a:endParaRPr>
          </a:p>
          <a:p>
            <a:pPr marL="685800" indent="-685800" algn="just" defTabSz="914400">
              <a:lnSpc>
                <a:spcPct val="100000"/>
              </a:lnSpc>
              <a:spcBef>
                <a:spcPts val="0"/>
              </a:spcBef>
              <a:buFont typeface="Trebuchet MS"/>
              <a:buChar char="❑"/>
              <a:defRPr sz="1400" b="1">
                <a:latin typeface="Trebuchet MS"/>
                <a:ea typeface="Trebuchet MS"/>
                <a:cs typeface="Trebuchet MS"/>
                <a:sym typeface="Trebuchet MS"/>
              </a:defRPr>
            </a:pPr>
            <a:r>
              <a:rPr sz="2800" b="1">
                <a:solidFill>
                  <a:srgbClr val="000000"/>
                </a:solidFill>
                <a:latin typeface="Trebuchet MS"/>
                <a:sym typeface="Trebuchet MS"/>
              </a:rPr>
              <a:t>11 entretiens approfondis focalisés sur les épisodes les plus marquants </a:t>
            </a:r>
            <a:r>
              <a:rPr sz="2800">
                <a:solidFill>
                  <a:srgbClr val="000000"/>
                </a:solidFill>
                <a:latin typeface="Trebuchet MS"/>
                <a:sym typeface="Trebuchet MS"/>
              </a:rPr>
              <a:t>issus des parcours mis en représentation (durée 1H30).</a:t>
            </a:r>
          </a:p>
          <a:p>
            <a:pPr marL="0" indent="0" defTabSz="914400">
              <a:lnSpc>
                <a:spcPct val="80000"/>
              </a:lnSpc>
              <a:spcBef>
                <a:spcPts val="0"/>
              </a:spcBef>
              <a:buSzTx/>
              <a:buNone/>
              <a:defRPr sz="1400">
                <a:solidFill>
                  <a:srgbClr val="5FCBEF"/>
                </a:solidFill>
                <a:latin typeface="Trebuchet MS"/>
                <a:ea typeface="Trebuchet MS"/>
                <a:cs typeface="Trebuchet MS"/>
                <a:sym typeface="Trebuchet MS"/>
              </a:defRPr>
            </a:pPr>
            <a:endParaRPr sz="2800">
              <a:solidFill>
                <a:srgbClr val="5FCBEF"/>
              </a:solidFill>
              <a:latin typeface="Trebuchet MS"/>
              <a:sym typeface="Trebuchet MS"/>
            </a:endParaRPr>
          </a:p>
          <a:p>
            <a:pPr marL="0" indent="0" algn="ctr" defTabSz="914400">
              <a:lnSpc>
                <a:spcPct val="80000"/>
              </a:lnSpc>
              <a:spcBef>
                <a:spcPts val="0"/>
              </a:spcBef>
              <a:buSzTx/>
              <a:buNone/>
              <a:defRPr sz="1400" b="1">
                <a:solidFill>
                  <a:srgbClr val="5FCBEF"/>
                </a:solidFill>
                <a:latin typeface="Trebuchet MS"/>
                <a:ea typeface="Trebuchet MS"/>
                <a:cs typeface="Trebuchet MS"/>
                <a:sym typeface="Trebuchet MS"/>
              </a:defRPr>
            </a:pPr>
            <a:r>
              <a:rPr sz="2800" b="1">
                <a:solidFill>
                  <a:srgbClr val="5FCBEF"/>
                </a:solidFill>
                <a:latin typeface="Trebuchet MS"/>
                <a:sym typeface="Trebuchet MS"/>
              </a:rPr>
              <a:t>Collecte sur plus de 7 mois (nombreuses relances :</a:t>
            </a:r>
          </a:p>
          <a:p>
            <a:pPr marL="0" indent="0" algn="ctr" defTabSz="914400">
              <a:lnSpc>
                <a:spcPct val="80000"/>
              </a:lnSpc>
              <a:spcBef>
                <a:spcPts val="0"/>
              </a:spcBef>
              <a:buSzTx/>
              <a:buNone/>
              <a:defRPr sz="1400" b="1">
                <a:solidFill>
                  <a:srgbClr val="5FCBEF"/>
                </a:solidFill>
                <a:latin typeface="Trebuchet MS"/>
                <a:ea typeface="Trebuchet MS"/>
                <a:cs typeface="Trebuchet MS"/>
                <a:sym typeface="Trebuchet MS"/>
              </a:defRPr>
            </a:pPr>
            <a:r>
              <a:rPr sz="2800" b="1">
                <a:solidFill>
                  <a:srgbClr val="5FCBEF"/>
                </a:solidFill>
                <a:latin typeface="Trebuchet MS"/>
                <a:sym typeface="Trebuchet MS"/>
              </a:rPr>
              <a:t>3 patient.es « perdu.es" pour des raisons personnelles : santé, etc.) : </a:t>
            </a:r>
          </a:p>
          <a:p>
            <a:pPr marL="0" indent="0" algn="ctr" defTabSz="914400">
              <a:lnSpc>
                <a:spcPct val="80000"/>
              </a:lnSpc>
              <a:spcBef>
                <a:spcPts val="0"/>
              </a:spcBef>
              <a:buSzTx/>
              <a:buNone/>
              <a:defRPr sz="1400" b="1">
                <a:solidFill>
                  <a:srgbClr val="5FCBEF"/>
                </a:solidFill>
                <a:latin typeface="Trebuchet MS"/>
                <a:ea typeface="Trebuchet MS"/>
                <a:cs typeface="Trebuchet MS"/>
                <a:sym typeface="Trebuchet MS"/>
              </a:defRPr>
            </a:pPr>
            <a:r>
              <a:rPr sz="2800" b="1">
                <a:solidFill>
                  <a:srgbClr val="5FCBEF"/>
                </a:solidFill>
                <a:latin typeface="Trebuchet MS"/>
                <a:sym typeface="Trebuchet MS"/>
              </a:rPr>
              <a:t>entre le 25/03/2025 et le 12/11/2025</a:t>
            </a:r>
          </a:p>
        </p:txBody>
      </p:sp>
      <p:sp>
        <p:nvSpPr>
          <p:cNvPr id="230" name="Focus group n°1 réalisé le 22 novembre 2025 :…"/>
          <p:cNvSpPr txBox="1"/>
          <p:nvPr/>
        </p:nvSpPr>
        <p:spPr>
          <a:xfrm>
            <a:off x="13986967" y="9281187"/>
            <a:ext cx="10480102" cy="2252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400" b="1">
                <a:solidFill>
                  <a:srgbClr val="5FCBEF"/>
                </a:solidFill>
                <a:latin typeface="Trebuchet MS"/>
                <a:ea typeface="Trebuchet MS"/>
                <a:cs typeface="Trebuchet MS"/>
                <a:sym typeface="Trebuchet MS"/>
              </a:defRPr>
            </a:pPr>
            <a:r>
              <a:rPr sz="2800" b="1">
                <a:solidFill>
                  <a:srgbClr val="5FCBEF"/>
                </a:solidFill>
                <a:latin typeface="Trebuchet MS"/>
                <a:sym typeface="Trebuchet MS"/>
              </a:rPr>
              <a:t>Focus group n°1 réalisé le 22 novembre 2025 :</a:t>
            </a:r>
          </a:p>
          <a:p>
            <a:pPr marL="0" indent="0" defTabSz="914400">
              <a:lnSpc>
                <a:spcPct val="80000"/>
              </a:lnSpc>
              <a:spcBef>
                <a:spcPts val="0"/>
              </a:spcBef>
              <a:buSzTx/>
              <a:buNone/>
              <a:defRPr sz="1400" b="1">
                <a:solidFill>
                  <a:srgbClr val="5FCBEF"/>
                </a:solidFill>
                <a:latin typeface="Trebuchet MS"/>
                <a:ea typeface="Trebuchet MS"/>
                <a:cs typeface="Trebuchet MS"/>
                <a:sym typeface="Trebuchet MS"/>
              </a:defRPr>
            </a:pPr>
            <a:r>
              <a:rPr sz="2800" b="1">
                <a:solidFill>
                  <a:srgbClr val="5FCBEF"/>
                </a:solidFill>
                <a:latin typeface="Trebuchet MS"/>
                <a:sym typeface="Trebuchet MS"/>
              </a:rPr>
              <a:t>2 patientes en présentiel, 3 à distance</a:t>
            </a:r>
          </a:p>
          <a:p>
            <a:pPr marL="0" indent="0" defTabSz="914400">
              <a:lnSpc>
                <a:spcPct val="80000"/>
              </a:lnSpc>
              <a:spcBef>
                <a:spcPts val="0"/>
              </a:spcBef>
              <a:buSzTx/>
              <a:buNone/>
              <a:defRPr sz="1400" b="1">
                <a:solidFill>
                  <a:srgbClr val="5FCBEF"/>
                </a:solidFill>
                <a:latin typeface="Trebuchet MS"/>
                <a:ea typeface="Trebuchet MS"/>
                <a:cs typeface="Trebuchet MS"/>
                <a:sym typeface="Trebuchet MS"/>
              </a:defRPr>
            </a:pPr>
            <a:endParaRPr sz="2800" b="1">
              <a:solidFill>
                <a:srgbClr val="5FCBEF"/>
              </a:solidFill>
              <a:latin typeface="Trebuchet MS"/>
              <a:sym typeface="Trebuchet MS"/>
            </a:endParaRPr>
          </a:p>
          <a:p>
            <a:pPr marL="0" indent="0" defTabSz="914400">
              <a:lnSpc>
                <a:spcPct val="80000"/>
              </a:lnSpc>
              <a:spcBef>
                <a:spcPts val="0"/>
              </a:spcBef>
              <a:buSzTx/>
              <a:buNone/>
              <a:defRPr sz="1400" b="1">
                <a:solidFill>
                  <a:srgbClr val="5FCBEF"/>
                </a:solidFill>
                <a:latin typeface="Trebuchet MS"/>
                <a:ea typeface="Trebuchet MS"/>
                <a:cs typeface="Trebuchet MS"/>
                <a:sym typeface="Trebuchet MS"/>
              </a:defRPr>
            </a:pPr>
            <a:endParaRPr sz="2800" b="1">
              <a:solidFill>
                <a:srgbClr val="5FCBEF"/>
              </a:solidFill>
              <a:latin typeface="Trebuchet MS"/>
              <a:sym typeface="Trebuchet MS"/>
            </a:endParaRPr>
          </a:p>
          <a:p>
            <a:pPr marL="0" indent="0" defTabSz="914400">
              <a:lnSpc>
                <a:spcPct val="80000"/>
              </a:lnSpc>
              <a:spcBef>
                <a:spcPts val="0"/>
              </a:spcBef>
              <a:buSzTx/>
              <a:buNone/>
              <a:defRPr sz="1400" b="1">
                <a:solidFill>
                  <a:srgbClr val="5FCBEF"/>
                </a:solidFill>
                <a:latin typeface="Trebuchet MS"/>
                <a:ea typeface="Trebuchet MS"/>
                <a:cs typeface="Trebuchet MS"/>
                <a:sym typeface="Trebuchet MS"/>
              </a:defRPr>
            </a:pPr>
            <a:r>
              <a:rPr sz="2800" b="1">
                <a:solidFill>
                  <a:srgbClr val="5FCBEF"/>
                </a:solidFill>
                <a:latin typeface="Trebuchet MS"/>
                <a:sym typeface="Trebuchet MS"/>
              </a:rPr>
              <a:t>Focus group n° 2 réalisé le 6 décembre 2025 : </a:t>
            </a:r>
          </a:p>
          <a:p>
            <a:pPr marL="0" indent="0" defTabSz="914400">
              <a:lnSpc>
                <a:spcPct val="80000"/>
              </a:lnSpc>
              <a:spcBef>
                <a:spcPts val="0"/>
              </a:spcBef>
              <a:buSzTx/>
              <a:buNone/>
              <a:defRPr sz="1400" b="1">
                <a:solidFill>
                  <a:srgbClr val="5FCBEF"/>
                </a:solidFill>
                <a:latin typeface="Trebuchet MS"/>
                <a:ea typeface="Trebuchet MS"/>
                <a:cs typeface="Trebuchet MS"/>
                <a:sym typeface="Trebuchet MS"/>
              </a:defRPr>
            </a:pPr>
            <a:r>
              <a:rPr sz="2800" b="1">
                <a:solidFill>
                  <a:srgbClr val="5FCBEF"/>
                </a:solidFill>
                <a:latin typeface="Trebuchet MS"/>
                <a:sym typeface="Trebuchet MS"/>
              </a:rPr>
              <a:t>5 patient.es en présentiel</a:t>
            </a:r>
          </a:p>
        </p:txBody>
      </p:sp>
      <p:sp>
        <p:nvSpPr>
          <p:cNvPr id="231" name="2 focus groups, avec 5 participant.e.s pour chacun, tenu à l’université Paris 8 (durée 2H30). Thèmes abordés : les dimensions invisibles/visibles de la maladie et situations de handicap, les savoirs d’expériences construits, l’accompagnement et les persp"/>
          <p:cNvSpPr txBox="1"/>
          <p:nvPr/>
        </p:nvSpPr>
        <p:spPr>
          <a:xfrm>
            <a:off x="13347617" y="5847751"/>
            <a:ext cx="10613042" cy="3631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algn="just" defTabSz="914400">
              <a:lnSpc>
                <a:spcPct val="100000"/>
              </a:lnSpc>
              <a:spcBef>
                <a:spcPts val="0"/>
              </a:spcBef>
              <a:buSzTx/>
              <a:buNone/>
              <a:defRPr sz="1400">
                <a:latin typeface="Trebuchet MS"/>
                <a:ea typeface="Trebuchet MS"/>
                <a:cs typeface="Trebuchet MS"/>
                <a:sym typeface="Trebuchet MS"/>
              </a:defRPr>
            </a:pPr>
            <a:endParaRPr sz="2800">
              <a:solidFill>
                <a:srgbClr val="000000"/>
              </a:solidFill>
              <a:latin typeface="Trebuchet MS"/>
              <a:sym typeface="Trebuchet MS"/>
            </a:endParaRPr>
          </a:p>
          <a:p>
            <a:pPr marL="685800" indent="-685800" algn="just" defTabSz="914400">
              <a:lnSpc>
                <a:spcPct val="100000"/>
              </a:lnSpc>
              <a:spcBef>
                <a:spcPts val="0"/>
              </a:spcBef>
              <a:buFont typeface="Trebuchet MS"/>
              <a:buChar char="❑"/>
              <a:defRPr sz="1400" b="1">
                <a:latin typeface="Trebuchet MS"/>
                <a:ea typeface="Trebuchet MS"/>
                <a:cs typeface="Trebuchet MS"/>
                <a:sym typeface="Trebuchet MS"/>
              </a:defRPr>
            </a:pPr>
            <a:r>
              <a:rPr sz="2800" b="1">
                <a:solidFill>
                  <a:srgbClr val="000000"/>
                </a:solidFill>
                <a:latin typeface="Trebuchet MS"/>
                <a:sym typeface="Trebuchet MS"/>
              </a:rPr>
              <a:t>2 focus groups, avec 5 participant.e.s pour chacun, tenu à l’université Paris 8 (durée 2H30). </a:t>
            </a:r>
            <a:r>
              <a:rPr sz="2800">
                <a:solidFill>
                  <a:srgbClr val="000000"/>
                </a:solidFill>
                <a:latin typeface="Trebuchet MS"/>
                <a:sym typeface="Trebuchet MS"/>
              </a:rPr>
              <a:t>Thèmes abordés : les dimensions invisibles/visibles de la maladie et situations de handicap, les savoirs d’expériences construits, l’accompagnement et les perspectives d’amélioration. Un retour sur les effets sur soi produits par la participation à la recherche a été conduit aussi à la fin des focus groups. </a:t>
            </a:r>
          </a:p>
        </p:txBody>
      </p:sp>
      <p:sp>
        <p:nvSpPr>
          <p:cNvPr id="232" name="25 entretiens individuels…"/>
          <p:cNvSpPr txBox="1"/>
          <p:nvPr/>
        </p:nvSpPr>
        <p:spPr>
          <a:xfrm>
            <a:off x="1652803" y="4725723"/>
            <a:ext cx="11307896" cy="14157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p>
            <a:pPr marL="0" indent="0" defTabSz="914400">
              <a:lnSpc>
                <a:spcPct val="100000"/>
              </a:lnSpc>
              <a:spcBef>
                <a:spcPts val="0"/>
              </a:spcBef>
              <a:buSzTx/>
              <a:buNone/>
              <a:defRPr sz="2000">
                <a:solidFill>
                  <a:srgbClr val="C00000"/>
                </a:solidFill>
                <a:latin typeface="Trebuchet MS"/>
                <a:ea typeface="Trebuchet MS"/>
                <a:cs typeface="Trebuchet MS"/>
                <a:sym typeface="Trebuchet MS"/>
              </a:defRPr>
            </a:pPr>
            <a:r>
              <a:rPr sz="4000">
                <a:solidFill>
                  <a:srgbClr val="C00000"/>
                </a:solidFill>
                <a:latin typeface="Trebuchet MS"/>
                <a:sym typeface="Trebuchet MS"/>
              </a:rPr>
              <a:t>25 entretiens individuels </a:t>
            </a:r>
          </a:p>
          <a:p>
            <a:pPr marL="0" indent="0" defTabSz="914400">
              <a:lnSpc>
                <a:spcPct val="100000"/>
              </a:lnSpc>
              <a:spcBef>
                <a:spcPts val="0"/>
              </a:spcBef>
              <a:buSzTx/>
              <a:buNone/>
              <a:defRPr sz="2000">
                <a:solidFill>
                  <a:srgbClr val="C00000"/>
                </a:solidFill>
                <a:latin typeface="Trebuchet MS"/>
                <a:ea typeface="Trebuchet MS"/>
                <a:cs typeface="Trebuchet MS"/>
                <a:sym typeface="Trebuchet MS"/>
              </a:defRPr>
            </a:pPr>
            <a:r>
              <a:rPr sz="4000">
                <a:solidFill>
                  <a:srgbClr val="C00000"/>
                </a:solidFill>
                <a:latin typeface="Trebuchet MS"/>
                <a:sym typeface="Trebuchet MS"/>
              </a:rPr>
              <a:t>et mises en représentation visuelle des parcours</a:t>
            </a:r>
          </a:p>
        </p:txBody>
      </p:sp>
      <p:sp>
        <p:nvSpPr>
          <p:cNvPr id="233" name="2 entretiens collectifs"/>
          <p:cNvSpPr txBox="1"/>
          <p:nvPr/>
        </p:nvSpPr>
        <p:spPr>
          <a:xfrm>
            <a:off x="13370624" y="4941622"/>
            <a:ext cx="5389609" cy="800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defRPr sz="2000">
                <a:solidFill>
                  <a:srgbClr val="C00000"/>
                </a:solidFill>
                <a:latin typeface="Trebuchet MS"/>
                <a:ea typeface="Trebuchet MS"/>
                <a:cs typeface="Trebuchet MS"/>
                <a:sym typeface="Trebuchet MS"/>
              </a:defRPr>
            </a:lvl1pPr>
          </a:lstStyle>
          <a:p>
            <a:pPr marL="0" indent="0" defTabSz="914400">
              <a:lnSpc>
                <a:spcPct val="100000"/>
              </a:lnSpc>
              <a:spcBef>
                <a:spcPts val="0"/>
              </a:spcBef>
              <a:buSzTx/>
              <a:buNone/>
            </a:pPr>
            <a:r>
              <a:rPr sz="4000"/>
              <a:t>2 entretiens collectifs </a:t>
            </a:r>
          </a:p>
        </p:txBody>
      </p:sp>
      <p:sp>
        <p:nvSpPr>
          <p:cNvPr id="234" name="Ligne"/>
          <p:cNvSpPr/>
          <p:nvPr/>
        </p:nvSpPr>
        <p:spPr>
          <a:xfrm flipV="1">
            <a:off x="13081755" y="4734242"/>
            <a:ext cx="6" cy="8093140"/>
          </a:xfrm>
          <a:prstGeom prst="line">
            <a:avLst/>
          </a:prstGeom>
          <a:ln w="25400">
            <a:solidFill>
              <a:schemeClr val="accent1"/>
            </a:solidFill>
          </a:ln>
          <a:effectLst>
            <a:outerShdw blurRad="38100" dist="25400" dir="5400000" rotWithShape="0">
              <a:srgbClr val="000000">
                <a:alpha val="35000"/>
              </a:srgbClr>
            </a:outerShdw>
          </a:effectLst>
        </p:spPr>
        <p:txBody>
          <a:bodyPr lIns="91436" tIns="91436" rIns="91436" bIns="91436"/>
          <a:lstStyle/>
          <a:p>
            <a:pPr marL="0" indent="0" defTabSz="914400">
              <a:lnSpc>
                <a:spcPct val="100000"/>
              </a:lnSpc>
              <a:spcBef>
                <a:spcPts val="0"/>
              </a:spcBef>
              <a:buSzTx/>
              <a:buNone/>
            </a:pPr>
            <a:endParaRPr sz="3600">
              <a:solidFill>
                <a:srgbClr val="000000"/>
              </a:solidFill>
              <a:latin typeface="Helvetica"/>
              <a:cs typeface="Helvetica"/>
              <a:sym typeface="Helvetica"/>
            </a:endParaRPr>
          </a:p>
        </p:txBody>
      </p:sp>
      <p:sp>
        <p:nvSpPr>
          <p:cNvPr id="235" name="Transcription en cours en finalisation"/>
          <p:cNvSpPr txBox="1"/>
          <p:nvPr/>
        </p:nvSpPr>
        <p:spPr>
          <a:xfrm>
            <a:off x="16658879" y="11706155"/>
            <a:ext cx="4043086" cy="529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nSpc>
                <a:spcPct val="80000"/>
              </a:lnSpc>
              <a:defRPr sz="1400" b="1" i="1">
                <a:solidFill>
                  <a:srgbClr val="EB8821"/>
                </a:solidFill>
                <a:latin typeface="Trebuchet MS"/>
                <a:ea typeface="Trebuchet MS"/>
                <a:cs typeface="Trebuchet MS"/>
                <a:sym typeface="Trebuchet MS"/>
              </a:defRPr>
            </a:lvl1pPr>
          </a:lstStyle>
          <a:p>
            <a:pPr marL="0" indent="0" defTabSz="914400">
              <a:spcBef>
                <a:spcPts val="0"/>
              </a:spcBef>
              <a:buSzTx/>
              <a:buNone/>
            </a:pPr>
            <a:r>
              <a:rPr sz="2800"/>
              <a:t>Transcription en cours</a:t>
            </a:r>
          </a:p>
        </p:txBody>
      </p:sp>
      <p:sp>
        <p:nvSpPr>
          <p:cNvPr id="236" name="Transcription réalisées"/>
          <p:cNvSpPr txBox="1"/>
          <p:nvPr/>
        </p:nvSpPr>
        <p:spPr>
          <a:xfrm>
            <a:off x="4625862" y="11906653"/>
            <a:ext cx="4267507" cy="529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nSpc>
                <a:spcPct val="80000"/>
              </a:lnSpc>
              <a:defRPr sz="1400" b="1" i="1">
                <a:solidFill>
                  <a:srgbClr val="EB8821"/>
                </a:solidFill>
                <a:latin typeface="Trebuchet MS"/>
                <a:ea typeface="Trebuchet MS"/>
                <a:cs typeface="Trebuchet MS"/>
                <a:sym typeface="Trebuchet MS"/>
              </a:defRPr>
            </a:lvl1pPr>
          </a:lstStyle>
          <a:p>
            <a:pPr marL="0" indent="0" defTabSz="914400">
              <a:spcBef>
                <a:spcPts val="0"/>
              </a:spcBef>
              <a:buSzTx/>
              <a:buNone/>
            </a:pPr>
            <a:r>
              <a:rPr sz="2800"/>
              <a:t>Transcription réalisées </a:t>
            </a:r>
          </a:p>
        </p:txBody>
      </p:sp>
      <p:sp>
        <p:nvSpPr>
          <p:cNvPr id="237" name="Visée : production de synthèses des analyses en vue de dégager des axes de travail qui émergent de la complexité du vécu des parcours pour initier la co-réflexion avec les partenaires du projet"/>
          <p:cNvSpPr txBox="1"/>
          <p:nvPr/>
        </p:nvSpPr>
        <p:spPr>
          <a:xfrm>
            <a:off x="1047227" y="2556204"/>
            <a:ext cx="23088490" cy="1292653"/>
          </a:xfrm>
          <a:prstGeom prst="rect">
            <a:avLst/>
          </a:prstGeom>
          <a:gradFill>
            <a:gsLst>
              <a:gs pos="0">
                <a:schemeClr val="accent4">
                  <a:hueOff val="-482724"/>
                  <a:satOff val="5683"/>
                  <a:lumOff val="39967"/>
                </a:schemeClr>
              </a:gs>
              <a:gs pos="35000">
                <a:srgbClr val="C1EDD5"/>
              </a:gs>
              <a:gs pos="100000">
                <a:schemeClr val="accent4">
                  <a:hueOff val="-529888"/>
                  <a:satOff val="7880"/>
                  <a:lumOff val="56035"/>
                </a:schemeClr>
              </a:gs>
            </a:gsLst>
            <a:lin ang="16200000"/>
          </a:gradFill>
          <a:ln>
            <a:solidFill>
              <a:srgbClr val="2A9369"/>
            </a:solidFill>
          </a:ln>
          <a:effectLst>
            <a:outerShdw blurRad="381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ctr"/>
          </a:lstStyle>
          <a:p>
            <a:pPr marL="0" indent="0" defTabSz="914400">
              <a:lnSpc>
                <a:spcPct val="100000"/>
              </a:lnSpc>
              <a:spcBef>
                <a:spcPts val="0"/>
              </a:spcBef>
              <a:buSzTx/>
              <a:buNone/>
            </a:pPr>
            <a:r>
              <a:rPr sz="3600">
                <a:solidFill>
                  <a:srgbClr val="000000"/>
                </a:solidFill>
                <a:latin typeface="Helvetica"/>
                <a:cs typeface="Helvetica"/>
                <a:sym typeface="Helvetica"/>
              </a:rPr>
              <a:t>Visée : production de synthèses des analyses en vue de dégager des axes de travail qui émergent de la complexité du vécu des parcours pour initier la co-réflexion avec les partenaires du projet</a:t>
            </a:r>
          </a:p>
        </p:txBody>
      </p:sp>
      <p:sp>
        <p:nvSpPr>
          <p:cNvPr id="238" name="38 heures d’enregistrement audio réalisées au total"/>
          <p:cNvSpPr txBox="1"/>
          <p:nvPr/>
        </p:nvSpPr>
        <p:spPr>
          <a:xfrm>
            <a:off x="7247411" y="12850097"/>
            <a:ext cx="10296400" cy="578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nSpc>
                <a:spcPct val="80000"/>
              </a:lnSpc>
              <a:defRPr sz="1600" b="1">
                <a:solidFill>
                  <a:srgbClr val="EB8821"/>
                </a:solidFill>
                <a:latin typeface="Trebuchet MS"/>
                <a:ea typeface="Trebuchet MS"/>
                <a:cs typeface="Trebuchet MS"/>
                <a:sym typeface="Trebuchet MS"/>
              </a:defRPr>
            </a:lvl1pPr>
          </a:lstStyle>
          <a:p>
            <a:pPr marL="0" indent="0" defTabSz="914400">
              <a:spcBef>
                <a:spcPts val="0"/>
              </a:spcBef>
              <a:buSzTx/>
              <a:buNone/>
            </a:pPr>
            <a:r>
              <a:rPr sz="3200"/>
              <a:t>38 heures d’enregistrement audio réalisées au total </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Google Shape;354;p20"/>
          <p:cNvSpPr txBox="1">
            <a:spLocks noGrp="1"/>
          </p:cNvSpPr>
          <p:nvPr>
            <p:ph type="title"/>
          </p:nvPr>
        </p:nvSpPr>
        <p:spPr>
          <a:xfrm>
            <a:off x="1191377" y="585406"/>
            <a:ext cx="22031882" cy="2641608"/>
          </a:xfrm>
          <a:prstGeom prst="rect">
            <a:avLst/>
          </a:prstGeom>
        </p:spPr>
        <p:txBody>
          <a:bodyPr/>
          <a:lstStyle/>
          <a:p>
            <a:pPr algn="ctr" defTabSz="321866">
              <a:defRPr sz="2200">
                <a:solidFill>
                  <a:srgbClr val="002060"/>
                </a:solidFill>
              </a:defRPr>
            </a:pPr>
            <a:r>
              <a:t>Faire émerger dans la collaboration avec les partenaires des pistes de réflexion et des leviers d’action pour mieux soutenir les parcours </a:t>
            </a:r>
          </a:p>
          <a:p>
            <a:pPr algn="ctr" defTabSz="321866">
              <a:defRPr sz="1200">
                <a:solidFill>
                  <a:srgbClr val="002060"/>
                </a:solidFill>
              </a:defRPr>
            </a:pPr>
            <a:r>
              <a:t> </a:t>
            </a:r>
          </a:p>
          <a:p>
            <a:pPr algn="ctr" defTabSz="321866">
              <a:defRPr sz="1200">
                <a:solidFill>
                  <a:srgbClr val="002060"/>
                </a:solidFill>
              </a:defRPr>
            </a:pPr>
            <a:br/>
            <a:endParaRPr/>
          </a:p>
        </p:txBody>
      </p:sp>
      <p:sp>
        <p:nvSpPr>
          <p:cNvPr id="241" name="Google Shape;363;p20"/>
          <p:cNvSpPr/>
          <p:nvPr/>
        </p:nvSpPr>
        <p:spPr>
          <a:xfrm>
            <a:off x="-73027" y="0"/>
            <a:ext cx="479430" cy="13716000"/>
          </a:xfrm>
          <a:prstGeom prst="rect">
            <a:avLst/>
          </a:prstGeom>
          <a:solidFill>
            <a:srgbClr val="9EDFF5"/>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42" name="Google Shape;364;p20"/>
          <p:cNvSpPr/>
          <p:nvPr/>
        </p:nvSpPr>
        <p:spPr>
          <a:xfrm>
            <a:off x="536576" y="-15875"/>
            <a:ext cx="92084" cy="13716002"/>
          </a:xfrm>
          <a:prstGeom prst="rect">
            <a:avLst/>
          </a:prstGeom>
          <a:solidFill>
            <a:srgbClr val="00B0F0"/>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43" name="Ces séminaires viennent compléter 2 précédents séminaires tenus en 2025 (en relation avec les précédentes données) où les thèmes suivants avaient été abordés : 1) enjeux de la visibilisation/invisibilisation de la maladie de Willebrand, 2) gestion de la "/>
          <p:cNvSpPr txBox="1"/>
          <p:nvPr/>
        </p:nvSpPr>
        <p:spPr>
          <a:xfrm>
            <a:off x="2804561" y="9260488"/>
            <a:ext cx="20750478" cy="1661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defRPr sz="1600" i="1">
                <a:latin typeface="Trebuchet MS"/>
                <a:ea typeface="Trebuchet MS"/>
                <a:cs typeface="Trebuchet MS"/>
                <a:sym typeface="Trebuchet MS"/>
              </a:defRPr>
            </a:lvl1pPr>
          </a:lstStyle>
          <a:p>
            <a:pPr marL="0" indent="0" defTabSz="914400">
              <a:lnSpc>
                <a:spcPct val="100000"/>
              </a:lnSpc>
              <a:spcBef>
                <a:spcPts val="0"/>
              </a:spcBef>
              <a:buSzTx/>
              <a:buNone/>
            </a:pPr>
            <a:r>
              <a:rPr sz="3200">
                <a:solidFill>
                  <a:srgbClr val="000000"/>
                </a:solidFill>
              </a:rPr>
              <a:t>Ces séminaires viennent compléter 2 précédents séminaires tenus en 2025 (en relation avec les précédentes données) où les thèmes suivants avaient été abordés : 1) enjeux de la visibilisation/invisibilisation de la maladie de Willebrand, 2) gestion de la fatigabilité au travail.</a:t>
            </a:r>
          </a:p>
        </p:txBody>
      </p:sp>
      <p:sp>
        <p:nvSpPr>
          <p:cNvPr id="244" name="Visée : à partir du croisement des expertises, et de la synergie des échanges sur les synthèses produites par les chercheur.es en SHS, co-construire de nouvelles ressources pour agir sur l’accompagnement des parcours de travail et de santé"/>
          <p:cNvSpPr txBox="1"/>
          <p:nvPr/>
        </p:nvSpPr>
        <p:spPr>
          <a:xfrm>
            <a:off x="2570285" y="2780918"/>
            <a:ext cx="19274066" cy="1846651"/>
          </a:xfrm>
          <a:prstGeom prst="rect">
            <a:avLst/>
          </a:prstGeom>
          <a:gradFill>
            <a:gsLst>
              <a:gs pos="0">
                <a:schemeClr val="accent4">
                  <a:hueOff val="-482724"/>
                  <a:satOff val="5683"/>
                  <a:lumOff val="39967"/>
                </a:schemeClr>
              </a:gs>
              <a:gs pos="35000">
                <a:srgbClr val="C1EDD5"/>
              </a:gs>
              <a:gs pos="100000">
                <a:schemeClr val="accent4">
                  <a:hueOff val="-529888"/>
                  <a:satOff val="7880"/>
                  <a:lumOff val="56035"/>
                </a:schemeClr>
              </a:gs>
            </a:gsLst>
            <a:lin ang="16200000"/>
          </a:gradFill>
          <a:ln>
            <a:solidFill>
              <a:srgbClr val="2A9369"/>
            </a:solidFill>
          </a:ln>
          <a:effectLst>
            <a:outerShdw blurRad="381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algn="ctr" defTabSz="914400">
              <a:lnSpc>
                <a:spcPct val="100000"/>
              </a:lnSpc>
              <a:spcBef>
                <a:spcPts val="0"/>
              </a:spcBef>
              <a:buSzTx/>
              <a:buNone/>
            </a:pPr>
            <a:r>
              <a:rPr sz="3600">
                <a:solidFill>
                  <a:srgbClr val="000000"/>
                </a:solidFill>
                <a:latin typeface="Helvetica"/>
                <a:cs typeface="Helvetica"/>
                <a:sym typeface="Helvetica"/>
              </a:rPr>
              <a:t>Visée : à partir du croisement des expertises, et de la synergie des échanges sur les synthèses produites par les </a:t>
            </a:r>
            <a:r>
              <a:rPr sz="3600">
                <a:solidFill>
                  <a:srgbClr val="000000"/>
                </a:solidFill>
                <a:latin typeface="Helvetica"/>
                <a:cs typeface="Helvetica"/>
                <a:sym typeface="Helvetica"/>
                <a:hlinkClick r:id="rId2"/>
              </a:rPr>
              <a:t>chercheur.es</a:t>
            </a:r>
            <a:r>
              <a:rPr sz="3600">
                <a:solidFill>
                  <a:srgbClr val="000000"/>
                </a:solidFill>
                <a:latin typeface="Helvetica"/>
                <a:cs typeface="Helvetica"/>
                <a:sym typeface="Helvetica"/>
              </a:rPr>
              <a:t> en SHS, co-construire de nouvelles ressources pour agir sur l’accompagnement des parcours de travail et de santé</a:t>
            </a:r>
          </a:p>
        </p:txBody>
      </p:sp>
      <p:sp>
        <p:nvSpPr>
          <p:cNvPr id="245" name="Deux séminaires d’analyse réflexive programmés :…"/>
          <p:cNvSpPr txBox="1"/>
          <p:nvPr/>
        </p:nvSpPr>
        <p:spPr>
          <a:xfrm>
            <a:off x="2881306" y="5043273"/>
            <a:ext cx="11767957" cy="3016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p>
            <a:pPr marL="0" indent="0" defTabSz="914400">
              <a:lnSpc>
                <a:spcPct val="100000"/>
              </a:lnSpc>
              <a:spcBef>
                <a:spcPts val="0"/>
              </a:spcBef>
              <a:buSzTx/>
              <a:buNone/>
              <a:defRPr sz="2000">
                <a:solidFill>
                  <a:srgbClr val="C00000"/>
                </a:solidFill>
                <a:latin typeface="Trebuchet MS"/>
                <a:ea typeface="Trebuchet MS"/>
                <a:cs typeface="Trebuchet MS"/>
                <a:sym typeface="Trebuchet MS"/>
              </a:defRPr>
            </a:pPr>
            <a:r>
              <a:rPr sz="4000">
                <a:solidFill>
                  <a:srgbClr val="C00000"/>
                </a:solidFill>
                <a:latin typeface="Trebuchet MS"/>
                <a:sym typeface="Trebuchet MS"/>
              </a:rPr>
              <a:t>Deux séminaires d’analyse réflexive programmés :</a:t>
            </a:r>
          </a:p>
          <a:p>
            <a:pPr marL="0" indent="0" defTabSz="914400">
              <a:lnSpc>
                <a:spcPct val="100000"/>
              </a:lnSpc>
              <a:spcBef>
                <a:spcPts val="0"/>
              </a:spcBef>
              <a:buSzTx/>
              <a:buNone/>
              <a:defRPr sz="2000">
                <a:solidFill>
                  <a:srgbClr val="C00000"/>
                </a:solidFill>
                <a:latin typeface="Trebuchet MS"/>
                <a:ea typeface="Trebuchet MS"/>
                <a:cs typeface="Trebuchet MS"/>
                <a:sym typeface="Trebuchet MS"/>
              </a:defRPr>
            </a:pPr>
            <a:endParaRPr sz="4000">
              <a:solidFill>
                <a:srgbClr val="C00000"/>
              </a:solidFill>
              <a:latin typeface="Trebuchet MS"/>
              <a:sym typeface="Trebuchet MS"/>
            </a:endParaRPr>
          </a:p>
          <a:p>
            <a:pPr marL="0" indent="0" defTabSz="914400">
              <a:lnSpc>
                <a:spcPct val="100000"/>
              </a:lnSpc>
              <a:spcBef>
                <a:spcPts val="0"/>
              </a:spcBef>
              <a:buSzTx/>
              <a:buNone/>
              <a:defRPr sz="1200">
                <a:latin typeface="Times Roman"/>
                <a:ea typeface="Times Roman"/>
                <a:cs typeface="Times Roman"/>
                <a:sym typeface="Times Roman"/>
              </a:defRPr>
            </a:pPr>
            <a:endParaRPr>
              <a:solidFill>
                <a:srgbClr val="000000"/>
              </a:solidFill>
              <a:latin typeface="Times Roman"/>
              <a:sym typeface="Times Roman"/>
            </a:endParaRPr>
          </a:p>
          <a:p>
            <a:pPr marL="0" indent="0" defTabSz="914400">
              <a:lnSpc>
                <a:spcPct val="100000"/>
              </a:lnSpc>
              <a:spcBef>
                <a:spcPts val="0"/>
              </a:spcBef>
              <a:buSzTx/>
              <a:buNone/>
              <a:defRPr sz="1700">
                <a:latin typeface="Times Roman"/>
                <a:ea typeface="Times Roman"/>
                <a:cs typeface="Times Roman"/>
                <a:sym typeface="Times Roman"/>
              </a:defRPr>
            </a:pPr>
            <a:r>
              <a:rPr sz="3400">
                <a:solidFill>
                  <a:srgbClr val="000000"/>
                </a:solidFill>
                <a:latin typeface="Times Roman"/>
                <a:sym typeface="Times Roman"/>
              </a:rPr>
              <a:t>le </a:t>
            </a:r>
            <a:r>
              <a:rPr sz="3400">
                <a:solidFill>
                  <a:srgbClr val="6C2A0F"/>
                </a:solidFill>
                <a:latin typeface="Times Roman"/>
                <a:sym typeface="Times Roman"/>
              </a:rPr>
              <a:t>lundi 23 mars 2026</a:t>
            </a:r>
            <a:r>
              <a:rPr sz="3400">
                <a:solidFill>
                  <a:srgbClr val="000000"/>
                </a:solidFill>
                <a:latin typeface="Times Roman"/>
                <a:sym typeface="Times Roman"/>
              </a:rPr>
              <a:t> de 15H00 à 18H00</a:t>
            </a:r>
            <a:endParaRPr>
              <a:solidFill>
                <a:srgbClr val="000000"/>
              </a:solidFill>
              <a:latin typeface="Times Roman"/>
              <a:sym typeface="Times Roman"/>
            </a:endParaRPr>
          </a:p>
          <a:p>
            <a:pPr marL="0" indent="0" defTabSz="914400">
              <a:lnSpc>
                <a:spcPct val="100000"/>
              </a:lnSpc>
              <a:spcBef>
                <a:spcPts val="0"/>
              </a:spcBef>
              <a:buSzTx/>
              <a:buNone/>
              <a:defRPr sz="1200">
                <a:latin typeface="Times Roman"/>
                <a:ea typeface="Times Roman"/>
                <a:cs typeface="Times Roman"/>
                <a:sym typeface="Times Roman"/>
              </a:defRPr>
            </a:pPr>
            <a:r>
              <a:rPr>
                <a:solidFill>
                  <a:srgbClr val="000000"/>
                </a:solidFill>
                <a:latin typeface="Times Roman"/>
                <a:sym typeface="Times Roman"/>
              </a:rPr>
              <a:t> </a:t>
            </a:r>
          </a:p>
          <a:p>
            <a:pPr marL="0" indent="0" defTabSz="914400">
              <a:lnSpc>
                <a:spcPct val="100000"/>
              </a:lnSpc>
              <a:spcBef>
                <a:spcPts val="0"/>
              </a:spcBef>
              <a:buSzTx/>
              <a:buNone/>
              <a:defRPr sz="1200">
                <a:latin typeface="Times Roman"/>
                <a:ea typeface="Times Roman"/>
                <a:cs typeface="Times Roman"/>
                <a:sym typeface="Times Roman"/>
              </a:defRPr>
            </a:pPr>
            <a:endParaRPr>
              <a:solidFill>
                <a:srgbClr val="000000"/>
              </a:solidFill>
              <a:latin typeface="Times Roman"/>
              <a:sym typeface="Times Roman"/>
            </a:endParaRPr>
          </a:p>
          <a:p>
            <a:pPr marL="0" indent="0" defTabSz="914400">
              <a:lnSpc>
                <a:spcPct val="100000"/>
              </a:lnSpc>
              <a:spcBef>
                <a:spcPts val="0"/>
              </a:spcBef>
              <a:buSzTx/>
              <a:buNone/>
              <a:defRPr sz="1700">
                <a:latin typeface="Times Roman"/>
                <a:ea typeface="Times Roman"/>
                <a:cs typeface="Times Roman"/>
                <a:sym typeface="Times Roman"/>
              </a:defRPr>
            </a:pPr>
            <a:r>
              <a:rPr sz="3400">
                <a:solidFill>
                  <a:srgbClr val="000000"/>
                </a:solidFill>
                <a:latin typeface="Times Roman"/>
                <a:sym typeface="Times Roman"/>
              </a:rPr>
              <a:t>le </a:t>
            </a:r>
            <a:r>
              <a:rPr sz="3400">
                <a:solidFill>
                  <a:srgbClr val="6C2A0F"/>
                </a:solidFill>
                <a:latin typeface="Times Roman"/>
                <a:sym typeface="Times Roman"/>
              </a:rPr>
              <a:t>lundi 4 mai 2026</a:t>
            </a:r>
            <a:r>
              <a:rPr sz="3400">
                <a:solidFill>
                  <a:srgbClr val="000000"/>
                </a:solidFill>
                <a:latin typeface="Times Roman"/>
                <a:sym typeface="Times Roman"/>
              </a:rPr>
              <a:t> de 15H00 à 18H00</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7"/>
          <p:cNvSpPr/>
          <p:nvPr/>
        </p:nvSpPr>
        <p:spPr>
          <a:xfrm>
            <a:off x="-73027" y="12969"/>
            <a:ext cx="479430" cy="13716002"/>
          </a:xfrm>
          <a:prstGeom prst="rect">
            <a:avLst/>
          </a:prstGeom>
          <a:solidFill>
            <a:srgbClr val="9FE0F5"/>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48" name="Rectangle 8"/>
          <p:cNvSpPr/>
          <p:nvPr/>
        </p:nvSpPr>
        <p:spPr>
          <a:xfrm>
            <a:off x="536576" y="-2905"/>
            <a:ext cx="92084" cy="13716002"/>
          </a:xfrm>
          <a:prstGeom prst="rect">
            <a:avLst/>
          </a:prstGeom>
          <a:solidFill>
            <a:srgbClr val="00B0F0"/>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49" name="Titre 1"/>
          <p:cNvSpPr txBox="1"/>
          <p:nvPr/>
        </p:nvSpPr>
        <p:spPr>
          <a:xfrm>
            <a:off x="1260776" y="141944"/>
            <a:ext cx="20230372" cy="2539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lvl1pPr>
              <a:defRPr sz="3900">
                <a:solidFill>
                  <a:srgbClr val="002060"/>
                </a:solidFill>
                <a:latin typeface="Trebuchet MS"/>
                <a:ea typeface="Trebuchet MS"/>
                <a:cs typeface="Trebuchet MS"/>
                <a:sym typeface="Trebuchet MS"/>
              </a:defRPr>
            </a:lvl1pPr>
          </a:lstStyle>
          <a:p>
            <a:pPr marL="0" indent="0" defTabSz="914400">
              <a:lnSpc>
                <a:spcPct val="100000"/>
              </a:lnSpc>
              <a:spcBef>
                <a:spcPts val="0"/>
              </a:spcBef>
              <a:buSzTx/>
              <a:buNone/>
            </a:pPr>
            <a:r>
              <a:rPr sz="7800"/>
              <a:t>Valorisation du projet</a:t>
            </a:r>
          </a:p>
        </p:txBody>
      </p:sp>
      <p:pic>
        <p:nvPicPr>
          <p:cNvPr id="250" name="Image 4" descr="Image 4"/>
          <p:cNvPicPr>
            <a:picLocks noChangeAspect="1"/>
          </p:cNvPicPr>
          <p:nvPr/>
        </p:nvPicPr>
        <p:blipFill>
          <a:blip r:embed="rId2">
            <a:extLst/>
          </a:blip>
          <a:stretch>
            <a:fillRect/>
          </a:stretch>
        </p:blipFill>
        <p:spPr>
          <a:xfrm>
            <a:off x="1097376" y="8154937"/>
            <a:ext cx="10544528" cy="1799202"/>
          </a:xfrm>
          <a:prstGeom prst="rect">
            <a:avLst/>
          </a:prstGeom>
          <a:ln w="12700">
            <a:miter lim="400000"/>
          </a:ln>
        </p:spPr>
      </p:pic>
      <p:pic>
        <p:nvPicPr>
          <p:cNvPr id="251" name="Image 10" descr="Image 10"/>
          <p:cNvPicPr>
            <a:picLocks noChangeAspect="1"/>
          </p:cNvPicPr>
          <p:nvPr/>
        </p:nvPicPr>
        <p:blipFill>
          <a:blip r:embed="rId3">
            <a:extLst/>
          </a:blip>
          <a:stretch>
            <a:fillRect/>
          </a:stretch>
        </p:blipFill>
        <p:spPr>
          <a:xfrm>
            <a:off x="12593223" y="2807484"/>
            <a:ext cx="5225166" cy="3058944"/>
          </a:xfrm>
          <a:prstGeom prst="rect">
            <a:avLst/>
          </a:prstGeom>
          <a:ln w="12700">
            <a:miter lim="400000"/>
          </a:ln>
        </p:spPr>
      </p:pic>
      <p:sp>
        <p:nvSpPr>
          <p:cNvPr id="252" name="Titre 1"/>
          <p:cNvSpPr txBox="1"/>
          <p:nvPr/>
        </p:nvSpPr>
        <p:spPr>
          <a:xfrm>
            <a:off x="1305821" y="1672857"/>
            <a:ext cx="11161342" cy="16645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p>
            <a:pPr marL="0" indent="0" defTabSz="795526">
              <a:lnSpc>
                <a:spcPct val="100000"/>
              </a:lnSpc>
              <a:spcBef>
                <a:spcPts val="0"/>
              </a:spcBef>
              <a:buSzTx/>
              <a:buNone/>
              <a:defRPr sz="1900" b="1">
                <a:solidFill>
                  <a:srgbClr val="002060"/>
                </a:solidFill>
                <a:latin typeface="Trebuchet MS"/>
                <a:ea typeface="Trebuchet MS"/>
                <a:cs typeface="Trebuchet MS"/>
                <a:sym typeface="Trebuchet MS"/>
              </a:defRPr>
            </a:pPr>
            <a:r>
              <a:rPr sz="3800" b="1">
                <a:solidFill>
                  <a:srgbClr val="002060"/>
                </a:solidFill>
                <a:latin typeface="Trebuchet MS"/>
                <a:sym typeface="Trebuchet MS"/>
              </a:rPr>
              <a:t>5 communications réalisées en 2025</a:t>
            </a:r>
          </a:p>
          <a:p>
            <a:pPr marL="0" indent="0" defTabSz="795526">
              <a:lnSpc>
                <a:spcPct val="100000"/>
              </a:lnSpc>
              <a:spcBef>
                <a:spcPts val="0"/>
              </a:spcBef>
              <a:buSzTx/>
              <a:buNone/>
              <a:defRPr sz="1900" b="1">
                <a:solidFill>
                  <a:srgbClr val="002060"/>
                </a:solidFill>
                <a:latin typeface="Trebuchet MS"/>
                <a:ea typeface="Trebuchet MS"/>
                <a:cs typeface="Trebuchet MS"/>
                <a:sym typeface="Trebuchet MS"/>
              </a:defRPr>
            </a:pPr>
            <a:r>
              <a:rPr sz="3800" b="1">
                <a:solidFill>
                  <a:srgbClr val="002060"/>
                </a:solidFill>
                <a:latin typeface="Trebuchet MS"/>
                <a:sym typeface="Trebuchet MS"/>
              </a:rPr>
              <a:t>(colloques, congrès et séminaires de recherche)</a:t>
            </a:r>
          </a:p>
        </p:txBody>
      </p:sp>
      <p:sp>
        <p:nvSpPr>
          <p:cNvPr id="253" name="Titre (poster) : Co-analyse des parcours de santé et de travail de personnes vivant avec la maladie de Willebrand : perspectives pour des parcours capacitants"/>
          <p:cNvSpPr txBox="1"/>
          <p:nvPr/>
        </p:nvSpPr>
        <p:spPr>
          <a:xfrm>
            <a:off x="17955200" y="2830464"/>
            <a:ext cx="6396640" cy="1268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100" b="1" i="1">
                <a:solidFill>
                  <a:srgbClr val="002060"/>
                </a:solidFill>
                <a:latin typeface="Trebuchet MS"/>
                <a:ea typeface="Trebuchet MS"/>
                <a:cs typeface="Trebuchet MS"/>
                <a:sym typeface="Trebuchet MS"/>
              </a:defRPr>
            </a:pPr>
            <a:r>
              <a:rPr sz="2200" b="1" i="1">
                <a:solidFill>
                  <a:srgbClr val="002060"/>
                </a:solidFill>
                <a:latin typeface="Trebuchet MS"/>
                <a:sym typeface="Trebuchet MS"/>
              </a:rPr>
              <a:t>Titre (poster)</a:t>
            </a:r>
            <a:r>
              <a:rPr sz="2200" i="1">
                <a:solidFill>
                  <a:srgbClr val="002060"/>
                </a:solidFill>
                <a:latin typeface="Trebuchet MS"/>
                <a:sym typeface="Trebuchet MS"/>
              </a:rPr>
              <a:t> : Co-analyse des parcours de santé et de travail de personnes vivant avec la maladie de Willebrand : perspectives pour des parcours capacitants</a:t>
            </a:r>
          </a:p>
        </p:txBody>
      </p:sp>
      <p:sp>
        <p:nvSpPr>
          <p:cNvPr id="254" name="Titre : Quand les sciences humaines et sociales rencontrent l’ETP (communication orale invitée : C. Gouédard et L. Numa-Bocage)"/>
          <p:cNvSpPr txBox="1"/>
          <p:nvPr/>
        </p:nvSpPr>
        <p:spPr>
          <a:xfrm>
            <a:off x="17924290" y="7890403"/>
            <a:ext cx="6458468" cy="997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100" b="1" i="1">
                <a:solidFill>
                  <a:srgbClr val="002060"/>
                </a:solidFill>
                <a:latin typeface="Trebuchet MS"/>
                <a:ea typeface="Trebuchet MS"/>
                <a:cs typeface="Trebuchet MS"/>
                <a:sym typeface="Trebuchet MS"/>
              </a:defRPr>
            </a:pPr>
            <a:r>
              <a:rPr sz="2200" b="1" i="1">
                <a:solidFill>
                  <a:srgbClr val="002060"/>
                </a:solidFill>
                <a:latin typeface="Trebuchet MS"/>
                <a:sym typeface="Trebuchet MS"/>
              </a:rPr>
              <a:t>Titre</a:t>
            </a:r>
            <a:r>
              <a:rPr sz="2200" i="1">
                <a:solidFill>
                  <a:srgbClr val="002060"/>
                </a:solidFill>
                <a:latin typeface="Trebuchet MS"/>
                <a:sym typeface="Trebuchet MS"/>
              </a:rPr>
              <a:t> : Quand les sciences humaines et sociales rencontrent l’ETP (communication orale invitée : C. Gouédard et L. Numa-Bocage)</a:t>
            </a:r>
          </a:p>
        </p:txBody>
      </p:sp>
      <p:pic>
        <p:nvPicPr>
          <p:cNvPr id="255" name="Capture d’écran 2026-01-06 à 20.45.37.png" descr="Capture d’écran 2026-01-06 à 20.45.37.png"/>
          <p:cNvPicPr>
            <a:picLocks noChangeAspect="1"/>
          </p:cNvPicPr>
          <p:nvPr/>
        </p:nvPicPr>
        <p:blipFill>
          <a:blip r:embed="rId4">
            <a:extLst/>
          </a:blip>
          <a:stretch>
            <a:fillRect/>
          </a:stretch>
        </p:blipFill>
        <p:spPr>
          <a:xfrm>
            <a:off x="12625197" y="6211073"/>
            <a:ext cx="5161218" cy="4334010"/>
          </a:xfrm>
          <a:prstGeom prst="rect">
            <a:avLst/>
          </a:prstGeom>
          <a:ln w="12700">
            <a:miter lim="400000"/>
          </a:ln>
        </p:spPr>
      </p:pic>
      <p:sp>
        <p:nvSpPr>
          <p:cNvPr id="256" name="Titre (poster) : Apport des sciences humaines et sociales pour promouvoir des parcours de soins capacitants dans la maladie de Willebrand"/>
          <p:cNvSpPr txBox="1"/>
          <p:nvPr/>
        </p:nvSpPr>
        <p:spPr>
          <a:xfrm>
            <a:off x="1154363" y="9895120"/>
            <a:ext cx="9968238" cy="997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100" b="1" i="1">
                <a:solidFill>
                  <a:srgbClr val="002060"/>
                </a:solidFill>
                <a:latin typeface="Trebuchet MS"/>
                <a:ea typeface="Trebuchet MS"/>
                <a:cs typeface="Trebuchet MS"/>
                <a:sym typeface="Trebuchet MS"/>
              </a:defRPr>
            </a:pPr>
            <a:r>
              <a:rPr sz="2200" b="1" i="1">
                <a:solidFill>
                  <a:srgbClr val="002060"/>
                </a:solidFill>
                <a:latin typeface="Trebuchet MS"/>
                <a:sym typeface="Trebuchet MS"/>
              </a:rPr>
              <a:t>Titre (poster) </a:t>
            </a:r>
            <a:r>
              <a:rPr sz="2200" i="1">
                <a:solidFill>
                  <a:srgbClr val="002060"/>
                </a:solidFill>
                <a:latin typeface="Trebuchet MS"/>
                <a:sym typeface="Trebuchet MS"/>
              </a:rPr>
              <a:t>: Apport des sciences humaines et sociales pour promouvoir des parcours de soins capacitants dans la maladie de Willebrand</a:t>
            </a:r>
          </a:p>
        </p:txBody>
      </p:sp>
      <p:pic>
        <p:nvPicPr>
          <p:cNvPr id="257" name="Image 13" descr="Image 13"/>
          <p:cNvPicPr>
            <a:picLocks noChangeAspect="1"/>
          </p:cNvPicPr>
          <p:nvPr/>
        </p:nvPicPr>
        <p:blipFill>
          <a:blip r:embed="rId5">
            <a:extLst/>
          </a:blip>
          <a:stretch>
            <a:fillRect/>
          </a:stretch>
        </p:blipFill>
        <p:spPr>
          <a:xfrm>
            <a:off x="1273777" y="3601248"/>
            <a:ext cx="9713994" cy="2168028"/>
          </a:xfrm>
          <a:prstGeom prst="rect">
            <a:avLst/>
          </a:prstGeom>
          <a:ln w="12700">
            <a:miter lim="400000"/>
          </a:ln>
        </p:spPr>
      </p:pic>
      <p:sp>
        <p:nvSpPr>
          <p:cNvPr id="258" name="Paris, 26-27 mai 2025"/>
          <p:cNvSpPr txBox="1"/>
          <p:nvPr/>
        </p:nvSpPr>
        <p:spPr>
          <a:xfrm>
            <a:off x="4059571" y="3848884"/>
            <a:ext cx="2414435" cy="406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nSpc>
                <a:spcPct val="80000"/>
              </a:lnSpc>
              <a:defRPr sz="900">
                <a:solidFill>
                  <a:srgbClr val="535353"/>
                </a:solidFill>
                <a:latin typeface="Trebuchet MS"/>
                <a:ea typeface="Trebuchet MS"/>
                <a:cs typeface="Trebuchet MS"/>
                <a:sym typeface="Trebuchet MS"/>
              </a:defRPr>
            </a:lvl1pPr>
          </a:lstStyle>
          <a:p>
            <a:pPr marL="0" indent="0" defTabSz="914400">
              <a:spcBef>
                <a:spcPts val="0"/>
              </a:spcBef>
              <a:buSzTx/>
              <a:buNone/>
            </a:pPr>
            <a:r>
              <a:rPr sz="1800"/>
              <a:t>Paris, 26-27 mai 2025</a:t>
            </a:r>
          </a:p>
        </p:txBody>
      </p:sp>
      <p:sp>
        <p:nvSpPr>
          <p:cNvPr id="259" name="Titre : expériences de vulnérabilité au fil des parcours professionnels et dynamiques développementales observées lors des ruptures de parcours : comprendre, reconnaître le travail de santé et l’accompagner (communication orale invitée : G. Bourmaud et C"/>
          <p:cNvSpPr txBox="1"/>
          <p:nvPr/>
        </p:nvSpPr>
        <p:spPr>
          <a:xfrm>
            <a:off x="1146615" y="5498982"/>
            <a:ext cx="9968238" cy="1268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100" b="1" i="1">
                <a:solidFill>
                  <a:srgbClr val="002060"/>
                </a:solidFill>
                <a:latin typeface="Trebuchet MS"/>
                <a:ea typeface="Trebuchet MS"/>
                <a:cs typeface="Trebuchet MS"/>
                <a:sym typeface="Trebuchet MS"/>
              </a:defRPr>
            </a:pPr>
            <a:r>
              <a:rPr sz="2200" b="1" i="1">
                <a:solidFill>
                  <a:srgbClr val="002060"/>
                </a:solidFill>
                <a:latin typeface="Trebuchet MS"/>
                <a:sym typeface="Trebuchet MS"/>
              </a:rPr>
              <a:t>Titre : </a:t>
            </a:r>
            <a:r>
              <a:rPr sz="2200" i="1">
                <a:solidFill>
                  <a:srgbClr val="002060"/>
                </a:solidFill>
                <a:latin typeface="Trebuchet MS"/>
                <a:sym typeface="Trebuchet MS"/>
              </a:rPr>
              <a:t>expériences de vulnérabilité au fil des parcours professionnels et dynamiques développementales observées lors des ruptures de parcours : comprendre, reconnaître le travail de santé et l’accompagner (communication orale invitée : G. Bourmaud et C. Gouédard).</a:t>
            </a:r>
          </a:p>
        </p:txBody>
      </p:sp>
      <p:pic>
        <p:nvPicPr>
          <p:cNvPr id="260" name="Google Shape;210;p5" descr="Google Shape;210;p5"/>
          <p:cNvPicPr>
            <a:picLocks noChangeAspect="1"/>
          </p:cNvPicPr>
          <p:nvPr/>
        </p:nvPicPr>
        <p:blipFill>
          <a:blip r:embed="rId6">
            <a:extLst/>
          </a:blip>
          <a:stretch>
            <a:fillRect/>
          </a:stretch>
        </p:blipFill>
        <p:spPr>
          <a:xfrm>
            <a:off x="12695773" y="12212456"/>
            <a:ext cx="5225166" cy="841728"/>
          </a:xfrm>
          <a:prstGeom prst="rect">
            <a:avLst/>
          </a:prstGeom>
          <a:ln w="12700">
            <a:miter lim="400000"/>
          </a:ln>
        </p:spPr>
      </p:pic>
      <p:sp>
        <p:nvSpPr>
          <p:cNvPr id="261" name="Titre : Dynamiques développementales et processus de (re)conceptualisations dans les parcours de travail et de santé : le cas de la maladie de Willebrand"/>
          <p:cNvSpPr txBox="1"/>
          <p:nvPr/>
        </p:nvSpPr>
        <p:spPr>
          <a:xfrm>
            <a:off x="18149547" y="11540876"/>
            <a:ext cx="6396638" cy="1268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100" b="1" i="1">
                <a:solidFill>
                  <a:srgbClr val="002060"/>
                </a:solidFill>
                <a:latin typeface="Trebuchet MS"/>
                <a:ea typeface="Trebuchet MS"/>
                <a:cs typeface="Trebuchet MS"/>
                <a:sym typeface="Trebuchet MS"/>
              </a:defRPr>
            </a:pPr>
            <a:r>
              <a:rPr sz="2200" b="1" i="1">
                <a:solidFill>
                  <a:srgbClr val="002060"/>
                </a:solidFill>
                <a:latin typeface="Trebuchet MS"/>
                <a:sym typeface="Trebuchet MS"/>
              </a:rPr>
              <a:t>Titre</a:t>
            </a:r>
            <a:r>
              <a:rPr sz="2200" i="1">
                <a:solidFill>
                  <a:srgbClr val="002060"/>
                </a:solidFill>
                <a:latin typeface="Trebuchet MS"/>
                <a:sym typeface="Trebuchet MS"/>
              </a:rPr>
              <a:t> : Dynamiques développementales et processus de (re)conceptualisations dans les parcours de travail et de santé : le cas de la maladie de Willebrand </a:t>
            </a:r>
          </a:p>
        </p:txBody>
      </p:sp>
      <p:sp>
        <p:nvSpPr>
          <p:cNvPr id="262" name="Séminaire ARDéCo, 12 mars 2025…"/>
          <p:cNvSpPr txBox="1"/>
          <p:nvPr/>
        </p:nvSpPr>
        <p:spPr>
          <a:xfrm>
            <a:off x="12701975" y="11388724"/>
            <a:ext cx="5658566" cy="480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200">
                <a:solidFill>
                  <a:srgbClr val="002060"/>
                </a:solidFill>
                <a:latin typeface="Trebuchet MS"/>
                <a:ea typeface="Trebuchet MS"/>
                <a:cs typeface="Trebuchet MS"/>
                <a:sym typeface="Trebuchet MS"/>
              </a:defRPr>
            </a:pPr>
            <a:r>
              <a:rPr>
                <a:solidFill>
                  <a:srgbClr val="002060"/>
                </a:solidFill>
                <a:latin typeface="Trebuchet MS"/>
                <a:sym typeface="Trebuchet MS"/>
              </a:rPr>
              <a:t>Séminaire ARDéCo, 12 mars 2025</a:t>
            </a:r>
          </a:p>
          <a:p>
            <a:pPr marL="0" indent="0" defTabSz="914400">
              <a:lnSpc>
                <a:spcPct val="80000"/>
              </a:lnSpc>
              <a:spcBef>
                <a:spcPts val="0"/>
              </a:spcBef>
              <a:buSzTx/>
              <a:buNone/>
              <a:defRPr sz="1200">
                <a:solidFill>
                  <a:srgbClr val="002060"/>
                </a:solidFill>
                <a:latin typeface="Trebuchet MS"/>
                <a:ea typeface="Trebuchet MS"/>
                <a:cs typeface="Trebuchet MS"/>
                <a:sym typeface="Trebuchet MS"/>
              </a:defRPr>
            </a:pPr>
            <a:r>
              <a:rPr>
                <a:solidFill>
                  <a:srgbClr val="002060"/>
                </a:solidFill>
                <a:latin typeface="Trebuchet MS"/>
                <a:sym typeface="Trebuchet MS"/>
              </a:rPr>
              <a:t>(Visioconférence)</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angle 7"/>
          <p:cNvSpPr/>
          <p:nvPr/>
        </p:nvSpPr>
        <p:spPr>
          <a:xfrm>
            <a:off x="-73027" y="12969"/>
            <a:ext cx="479430" cy="13716002"/>
          </a:xfrm>
          <a:prstGeom prst="rect">
            <a:avLst/>
          </a:prstGeom>
          <a:solidFill>
            <a:srgbClr val="9FE0F5"/>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65" name="Rectangle 8"/>
          <p:cNvSpPr/>
          <p:nvPr/>
        </p:nvSpPr>
        <p:spPr>
          <a:xfrm>
            <a:off x="536576" y="-2905"/>
            <a:ext cx="92084" cy="13716002"/>
          </a:xfrm>
          <a:prstGeom prst="rect">
            <a:avLst/>
          </a:prstGeom>
          <a:solidFill>
            <a:srgbClr val="00B0F0"/>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pic>
        <p:nvPicPr>
          <p:cNvPr id="266" name="Image 6" descr="Image 6"/>
          <p:cNvPicPr>
            <a:picLocks noChangeAspect="1"/>
          </p:cNvPicPr>
          <p:nvPr/>
        </p:nvPicPr>
        <p:blipFill>
          <a:blip r:embed="rId2">
            <a:extLst/>
          </a:blip>
          <a:stretch>
            <a:fillRect/>
          </a:stretch>
        </p:blipFill>
        <p:spPr>
          <a:xfrm>
            <a:off x="1518734" y="4352530"/>
            <a:ext cx="3772488" cy="4747544"/>
          </a:xfrm>
          <a:prstGeom prst="rect">
            <a:avLst/>
          </a:prstGeom>
          <a:ln w="12700">
            <a:miter lim="400000"/>
          </a:ln>
        </p:spPr>
      </p:pic>
      <p:sp>
        <p:nvSpPr>
          <p:cNvPr id="267" name="Colloque et symposium à venir en 2026 …"/>
          <p:cNvSpPr txBox="1"/>
          <p:nvPr/>
        </p:nvSpPr>
        <p:spPr>
          <a:xfrm>
            <a:off x="1277152" y="2074926"/>
            <a:ext cx="10690739" cy="701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nSpc>
                <a:spcPct val="80000"/>
              </a:lnSpc>
              <a:defRPr sz="2100" b="1">
                <a:solidFill>
                  <a:srgbClr val="002060"/>
                </a:solidFill>
                <a:latin typeface="Trebuchet MS"/>
                <a:ea typeface="Trebuchet MS"/>
                <a:cs typeface="Trebuchet MS"/>
                <a:sym typeface="Trebuchet MS"/>
              </a:defRPr>
            </a:lvl1pPr>
          </a:lstStyle>
          <a:p>
            <a:pPr marL="0" indent="0" defTabSz="914400">
              <a:spcBef>
                <a:spcPts val="0"/>
              </a:spcBef>
              <a:buSzTx/>
              <a:buNone/>
            </a:pPr>
            <a:r>
              <a:rPr sz="4200"/>
              <a:t>Colloque et symposium à venir en 2026 …</a:t>
            </a:r>
          </a:p>
        </p:txBody>
      </p:sp>
      <p:sp>
        <p:nvSpPr>
          <p:cNvPr id="268" name="Colloque du Gis-Gestes (11-12 février 2026)"/>
          <p:cNvSpPr txBox="1"/>
          <p:nvPr/>
        </p:nvSpPr>
        <p:spPr>
          <a:xfrm>
            <a:off x="1356919" y="3501543"/>
            <a:ext cx="8050594" cy="578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p>
            <a:pPr marL="0" indent="0" defTabSz="914400">
              <a:lnSpc>
                <a:spcPct val="80000"/>
              </a:lnSpc>
              <a:spcBef>
                <a:spcPts val="0"/>
              </a:spcBef>
              <a:buSzTx/>
              <a:buNone/>
              <a:defRPr sz="1500">
                <a:solidFill>
                  <a:srgbClr val="002060"/>
                </a:solidFill>
                <a:latin typeface="Trebuchet MS"/>
                <a:ea typeface="Trebuchet MS"/>
                <a:cs typeface="Trebuchet MS"/>
                <a:sym typeface="Trebuchet MS"/>
              </a:defRPr>
            </a:pPr>
            <a:r>
              <a:rPr sz="3000">
                <a:solidFill>
                  <a:srgbClr val="002060"/>
                </a:solidFill>
                <a:latin typeface="Trebuchet MS"/>
                <a:sym typeface="Trebuchet MS"/>
              </a:rPr>
              <a:t>Colloque du Gis-Gestes </a:t>
            </a:r>
            <a:r>
              <a:rPr sz="3200">
                <a:solidFill>
                  <a:srgbClr val="002060"/>
                </a:solidFill>
                <a:latin typeface="Trebuchet MS"/>
                <a:sym typeface="Trebuchet MS"/>
              </a:rPr>
              <a:t>(11-12 février 2026) </a:t>
            </a:r>
          </a:p>
        </p:txBody>
      </p:sp>
      <p:sp>
        <p:nvSpPr>
          <p:cNvPr id="269" name="Titre : Loi handicap et RQTH : opportunités et discriminations dans les parcours professionnels des travailleur.euses…"/>
          <p:cNvSpPr txBox="1"/>
          <p:nvPr/>
        </p:nvSpPr>
        <p:spPr>
          <a:xfrm>
            <a:off x="1406760" y="9473303"/>
            <a:ext cx="8466692" cy="1268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100" b="1" i="1">
                <a:solidFill>
                  <a:srgbClr val="002060"/>
                </a:solidFill>
                <a:latin typeface="Trebuchet MS"/>
                <a:ea typeface="Trebuchet MS"/>
                <a:cs typeface="Trebuchet MS"/>
                <a:sym typeface="Trebuchet MS"/>
              </a:defRPr>
            </a:pPr>
            <a:r>
              <a:rPr sz="2200" b="1" i="1">
                <a:solidFill>
                  <a:srgbClr val="002060"/>
                </a:solidFill>
                <a:latin typeface="Trebuchet MS"/>
                <a:sym typeface="Trebuchet MS"/>
              </a:rPr>
              <a:t>Titre</a:t>
            </a:r>
            <a:r>
              <a:rPr sz="2200" i="1">
                <a:solidFill>
                  <a:srgbClr val="002060"/>
                </a:solidFill>
                <a:latin typeface="Trebuchet MS"/>
                <a:sym typeface="Trebuchet MS"/>
              </a:rPr>
              <a:t> : Loi handicap et RQTH : opportunités et discriminations dans les parcours professionnels des travailleur.euses </a:t>
            </a:r>
          </a:p>
          <a:p>
            <a:pPr marL="0" indent="0" defTabSz="914400">
              <a:lnSpc>
                <a:spcPct val="80000"/>
              </a:lnSpc>
              <a:spcBef>
                <a:spcPts val="0"/>
              </a:spcBef>
              <a:buSzTx/>
              <a:buNone/>
              <a:defRPr sz="1100" i="1" u="sng">
                <a:solidFill>
                  <a:srgbClr val="0000FF"/>
                </a:solidFill>
                <a:uFill>
                  <a:solidFill>
                    <a:srgbClr val="0000FF"/>
                  </a:solidFill>
                </a:uFill>
                <a:latin typeface="Trebuchet MS"/>
                <a:ea typeface="Trebuchet MS"/>
                <a:cs typeface="Trebuchet MS"/>
                <a:sym typeface="Trebuchet MS"/>
              </a:defRPr>
            </a:pPr>
            <a:r>
              <a:rPr sz="2200" i="1">
                <a:solidFill>
                  <a:srgbClr val="000000"/>
                </a:solidFill>
                <a:uFill>
                  <a:solidFill>
                    <a:srgbClr val="0000FF"/>
                  </a:solidFill>
                </a:uFill>
                <a:latin typeface="Trebuchet MS"/>
                <a:sym typeface="Trebuchet MS"/>
                <a:hlinkClick r:id="rId3"/>
              </a:rPr>
              <a:t>atteint.es</a:t>
            </a:r>
            <a:r>
              <a:rPr sz="2200" i="1">
                <a:solidFill>
                  <a:srgbClr val="002060"/>
                </a:solidFill>
                <a:latin typeface="Trebuchet MS"/>
                <a:sym typeface="Trebuchet MS"/>
              </a:rPr>
              <a:t> de la maladie de Willebrand.   </a:t>
            </a:r>
          </a:p>
        </p:txBody>
      </p:sp>
      <p:pic>
        <p:nvPicPr>
          <p:cNvPr id="270" name="Capture d’écran 2026-01-06 à 20.59.26.png" descr="Capture d’écran 2026-01-06 à 20.59.26.png"/>
          <p:cNvPicPr>
            <a:picLocks noChangeAspect="1"/>
          </p:cNvPicPr>
          <p:nvPr/>
        </p:nvPicPr>
        <p:blipFill>
          <a:blip r:embed="rId4">
            <a:extLst/>
          </a:blip>
          <a:stretch>
            <a:fillRect/>
          </a:stretch>
        </p:blipFill>
        <p:spPr>
          <a:xfrm>
            <a:off x="11145984" y="5416811"/>
            <a:ext cx="10178376" cy="4853274"/>
          </a:xfrm>
          <a:prstGeom prst="rect">
            <a:avLst/>
          </a:prstGeom>
          <a:ln w="12700">
            <a:miter lim="400000"/>
          </a:ln>
        </p:spPr>
      </p:pic>
      <p:sp>
        <p:nvSpPr>
          <p:cNvPr id="271" name="REF 2026 (8-9 juillet 2026)…"/>
          <p:cNvSpPr txBox="1"/>
          <p:nvPr/>
        </p:nvSpPr>
        <p:spPr>
          <a:xfrm>
            <a:off x="11191923" y="3647806"/>
            <a:ext cx="11237546" cy="161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500">
                <a:solidFill>
                  <a:srgbClr val="002060"/>
                </a:solidFill>
                <a:latin typeface="Trebuchet MS"/>
                <a:ea typeface="Trebuchet MS"/>
                <a:cs typeface="Trebuchet MS"/>
                <a:sym typeface="Trebuchet MS"/>
              </a:defRPr>
            </a:pPr>
            <a:r>
              <a:rPr sz="3000">
                <a:solidFill>
                  <a:srgbClr val="002060"/>
                </a:solidFill>
                <a:latin typeface="Trebuchet MS"/>
                <a:sym typeface="Trebuchet MS"/>
              </a:rPr>
              <a:t>REF 2026 (8-9 juillet 2026)</a:t>
            </a:r>
          </a:p>
          <a:p>
            <a:pPr marL="0" indent="0" defTabSz="914400">
              <a:lnSpc>
                <a:spcPct val="80000"/>
              </a:lnSpc>
              <a:spcBef>
                <a:spcPts val="0"/>
              </a:spcBef>
              <a:buSzTx/>
              <a:buNone/>
              <a:defRPr sz="2100">
                <a:solidFill>
                  <a:srgbClr val="002060"/>
                </a:solidFill>
                <a:latin typeface="Trebuchet MS"/>
                <a:ea typeface="Trebuchet MS"/>
                <a:cs typeface="Trebuchet MS"/>
                <a:sym typeface="Trebuchet MS"/>
              </a:defRPr>
            </a:pPr>
            <a:endParaRPr sz="4200">
              <a:solidFill>
                <a:srgbClr val="002060"/>
              </a:solidFill>
              <a:latin typeface="Trebuchet MS"/>
              <a:sym typeface="Trebuchet MS"/>
            </a:endParaRPr>
          </a:p>
          <a:p>
            <a:pPr marL="0" indent="0" defTabSz="914400">
              <a:lnSpc>
                <a:spcPct val="80000"/>
              </a:lnSpc>
              <a:spcBef>
                <a:spcPts val="0"/>
              </a:spcBef>
              <a:buSzTx/>
              <a:buNone/>
              <a:defRPr sz="1100">
                <a:solidFill>
                  <a:srgbClr val="002060"/>
                </a:solidFill>
                <a:latin typeface="Trebuchet MS"/>
                <a:ea typeface="Trebuchet MS"/>
                <a:cs typeface="Trebuchet MS"/>
                <a:sym typeface="Trebuchet MS"/>
              </a:defRPr>
            </a:pPr>
            <a:r>
              <a:rPr sz="2200">
                <a:solidFill>
                  <a:srgbClr val="002060"/>
                </a:solidFill>
                <a:latin typeface="Trebuchet MS"/>
                <a:sym typeface="Trebuchet MS"/>
              </a:rPr>
              <a:t>Symposium : Le travail de santé face à la vulnérabilité : repenser les liens entre santé, activité et pouvoir d’agir (coordonné par : Vanessa Rémery et Dominique Lhuilier)</a:t>
            </a:r>
          </a:p>
        </p:txBody>
      </p:sp>
      <p:sp>
        <p:nvSpPr>
          <p:cNvPr id="272" name="Titre : Savoirs expérientiels et développement du pouvoir d’agir : le travail de santé des personnes vivant avec la maladie de Willebrand"/>
          <p:cNvSpPr txBox="1"/>
          <p:nvPr/>
        </p:nvSpPr>
        <p:spPr>
          <a:xfrm>
            <a:off x="11173149" y="10210486"/>
            <a:ext cx="10178382" cy="726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100" b="1" i="1">
                <a:solidFill>
                  <a:srgbClr val="002060"/>
                </a:solidFill>
                <a:latin typeface="Trebuchet MS"/>
                <a:ea typeface="Trebuchet MS"/>
                <a:cs typeface="Trebuchet MS"/>
                <a:sym typeface="Trebuchet MS"/>
              </a:defRPr>
            </a:pPr>
            <a:r>
              <a:rPr sz="2200" b="1" i="1">
                <a:solidFill>
                  <a:srgbClr val="002060"/>
                </a:solidFill>
                <a:latin typeface="Trebuchet MS"/>
                <a:sym typeface="Trebuchet MS"/>
              </a:rPr>
              <a:t>Titre</a:t>
            </a:r>
            <a:r>
              <a:rPr sz="2200" i="1">
                <a:solidFill>
                  <a:srgbClr val="002060"/>
                </a:solidFill>
                <a:latin typeface="Trebuchet MS"/>
                <a:sym typeface="Trebuchet MS"/>
              </a:rPr>
              <a:t> : Savoirs expérientiels et développement du pouvoir d’agir : le travail de santé des personnes vivant avec la maladie de Willebrand</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Rectangle 7"/>
          <p:cNvSpPr/>
          <p:nvPr/>
        </p:nvSpPr>
        <p:spPr>
          <a:xfrm>
            <a:off x="-73027" y="12969"/>
            <a:ext cx="479430" cy="13716002"/>
          </a:xfrm>
          <a:prstGeom prst="rect">
            <a:avLst/>
          </a:prstGeom>
          <a:solidFill>
            <a:srgbClr val="9FE0F5"/>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75" name="Rectangle 8"/>
          <p:cNvSpPr/>
          <p:nvPr/>
        </p:nvSpPr>
        <p:spPr>
          <a:xfrm>
            <a:off x="536576" y="-2905"/>
            <a:ext cx="92084" cy="13716002"/>
          </a:xfrm>
          <a:prstGeom prst="rect">
            <a:avLst/>
          </a:prstGeom>
          <a:solidFill>
            <a:srgbClr val="00B0F0"/>
          </a:solidFill>
          <a:ln w="12700">
            <a:miter lim="400000"/>
          </a:ln>
        </p:spPr>
        <p:txBody>
          <a:bodyPr lIns="91436" tIns="91436" rIns="91436" bIns="91436" anchor="ctr"/>
          <a:lstStyle/>
          <a:p>
            <a:pPr marL="0" indent="0" algn="ctr" defTabSz="914400">
              <a:lnSpc>
                <a:spcPct val="100000"/>
              </a:lnSpc>
              <a:spcBef>
                <a:spcPts val="0"/>
              </a:spcBef>
              <a:buSzTx/>
              <a:buNone/>
              <a:defRPr>
                <a:solidFill>
                  <a:srgbClr val="FFFFFF"/>
                </a:solidFill>
                <a:latin typeface="+mj-lt"/>
                <a:ea typeface="+mj-ea"/>
                <a:cs typeface="+mj-cs"/>
                <a:sym typeface="Calibri"/>
              </a:defRPr>
            </a:pPr>
            <a:endParaRPr sz="3600">
              <a:latin typeface="Calibri"/>
              <a:ea typeface="Calibri"/>
              <a:cs typeface="Calibri"/>
              <a:sym typeface="Calibri"/>
            </a:endParaRPr>
          </a:p>
        </p:txBody>
      </p:sp>
      <p:sp>
        <p:nvSpPr>
          <p:cNvPr id="276" name="Références en santé au travail, n°184, décembre 2025…"/>
          <p:cNvSpPr txBox="1"/>
          <p:nvPr/>
        </p:nvSpPr>
        <p:spPr>
          <a:xfrm>
            <a:off x="4458098" y="3852206"/>
            <a:ext cx="18040448" cy="1440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700" b="1" i="1">
                <a:solidFill>
                  <a:srgbClr val="002060"/>
                </a:solidFill>
                <a:latin typeface="Trebuchet MS"/>
                <a:ea typeface="Trebuchet MS"/>
                <a:cs typeface="Trebuchet MS"/>
                <a:sym typeface="Trebuchet MS"/>
              </a:defRPr>
            </a:pPr>
            <a:r>
              <a:rPr sz="3400" b="1" i="1">
                <a:solidFill>
                  <a:srgbClr val="002060"/>
                </a:solidFill>
                <a:latin typeface="Trebuchet MS"/>
                <a:sym typeface="Trebuchet MS"/>
              </a:rPr>
              <a:t>Références en santé au travail</a:t>
            </a:r>
            <a:r>
              <a:rPr sz="3400" b="1">
                <a:solidFill>
                  <a:srgbClr val="002060"/>
                </a:solidFill>
                <a:latin typeface="Trebuchet MS"/>
                <a:sym typeface="Trebuchet MS"/>
              </a:rPr>
              <a:t>, n°184, décembre 2025 </a:t>
            </a:r>
          </a:p>
          <a:p>
            <a:pPr marL="0" indent="0" defTabSz="914400">
              <a:lnSpc>
                <a:spcPct val="80000"/>
              </a:lnSpc>
              <a:spcBef>
                <a:spcPts val="0"/>
              </a:spcBef>
              <a:buSzTx/>
              <a:buNone/>
              <a:defRPr sz="1700" i="1">
                <a:solidFill>
                  <a:srgbClr val="002060"/>
                </a:solidFill>
                <a:latin typeface="Trebuchet MS"/>
                <a:ea typeface="Trebuchet MS"/>
                <a:cs typeface="Trebuchet MS"/>
                <a:sym typeface="Trebuchet MS"/>
              </a:defRPr>
            </a:pPr>
            <a:r>
              <a:rPr sz="3400" i="1">
                <a:solidFill>
                  <a:srgbClr val="002060"/>
                </a:solidFill>
                <a:latin typeface="Trebuchet MS"/>
                <a:sym typeface="Trebuchet MS"/>
              </a:rPr>
              <a:t>Article de synthèse rédigé par S.Guyot suite au séminaire du CREAPT 2025 intégrant un résumé de la présentation de la communication sur le projet Willebrand</a:t>
            </a:r>
          </a:p>
        </p:txBody>
      </p:sp>
      <p:sp>
        <p:nvSpPr>
          <p:cNvPr id="277" name="Titre 1"/>
          <p:cNvSpPr txBox="1"/>
          <p:nvPr/>
        </p:nvSpPr>
        <p:spPr>
          <a:xfrm>
            <a:off x="1292058" y="2372734"/>
            <a:ext cx="8226196" cy="106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lvl1pPr>
              <a:defRPr sz="2200" b="1">
                <a:solidFill>
                  <a:srgbClr val="002060"/>
                </a:solidFill>
                <a:latin typeface="Trebuchet MS"/>
                <a:ea typeface="Trebuchet MS"/>
                <a:cs typeface="Trebuchet MS"/>
                <a:sym typeface="Trebuchet MS"/>
              </a:defRPr>
            </a:lvl1pPr>
          </a:lstStyle>
          <a:p>
            <a:pPr marL="0" indent="0" defTabSz="914400">
              <a:lnSpc>
                <a:spcPct val="100000"/>
              </a:lnSpc>
              <a:spcBef>
                <a:spcPts val="0"/>
              </a:spcBef>
              <a:buSzTx/>
              <a:buNone/>
            </a:pPr>
            <a:r>
              <a:rPr sz="4400"/>
              <a:t>Publication réalisée en 2025 </a:t>
            </a:r>
          </a:p>
        </p:txBody>
      </p:sp>
      <p:pic>
        <p:nvPicPr>
          <p:cNvPr id="278" name="Capture d’écran 2026-01-06 à 21.49.53.png" descr="Capture d’écran 2026-01-06 à 21.49.53.png"/>
          <p:cNvPicPr>
            <a:picLocks noChangeAspect="1"/>
          </p:cNvPicPr>
          <p:nvPr/>
        </p:nvPicPr>
        <p:blipFill>
          <a:blip r:embed="rId2">
            <a:extLst/>
          </a:blip>
          <a:stretch>
            <a:fillRect/>
          </a:stretch>
        </p:blipFill>
        <p:spPr>
          <a:xfrm>
            <a:off x="1397960" y="3807478"/>
            <a:ext cx="2940080" cy="1065444"/>
          </a:xfrm>
          <a:prstGeom prst="rect">
            <a:avLst/>
          </a:prstGeom>
          <a:ln w="12700">
            <a:miter lim="400000"/>
          </a:ln>
        </p:spPr>
      </p:pic>
      <p:sp>
        <p:nvSpPr>
          <p:cNvPr id="279" name="Titre 1"/>
          <p:cNvSpPr txBox="1"/>
          <p:nvPr/>
        </p:nvSpPr>
        <p:spPr>
          <a:xfrm>
            <a:off x="1547222" y="6050551"/>
            <a:ext cx="8226196" cy="1065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lvl1pPr>
              <a:defRPr sz="2200" b="1">
                <a:solidFill>
                  <a:srgbClr val="002060"/>
                </a:solidFill>
                <a:latin typeface="Trebuchet MS"/>
                <a:ea typeface="Trebuchet MS"/>
                <a:cs typeface="Trebuchet MS"/>
                <a:sym typeface="Trebuchet MS"/>
              </a:defRPr>
            </a:lvl1pPr>
          </a:lstStyle>
          <a:p>
            <a:pPr marL="0" indent="0" defTabSz="914400">
              <a:lnSpc>
                <a:spcPct val="100000"/>
              </a:lnSpc>
              <a:spcBef>
                <a:spcPts val="0"/>
              </a:spcBef>
              <a:buSzTx/>
              <a:buNone/>
            </a:pPr>
            <a:r>
              <a:rPr sz="4400"/>
              <a:t>Projets d’écriture en 2026 </a:t>
            </a:r>
          </a:p>
        </p:txBody>
      </p:sp>
      <p:sp>
        <p:nvSpPr>
          <p:cNvPr id="280" name="Revue Haemophilia…"/>
          <p:cNvSpPr txBox="1"/>
          <p:nvPr/>
        </p:nvSpPr>
        <p:spPr>
          <a:xfrm>
            <a:off x="4342288" y="6241747"/>
            <a:ext cx="16048852" cy="520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endParaRPr sz="3400" b="1">
              <a:solidFill>
                <a:srgbClr val="002060"/>
              </a:solidFill>
              <a:latin typeface="Trebuchet MS"/>
              <a:sym typeface="Trebuchet MS"/>
            </a:endParaRPr>
          </a:p>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endParaRPr sz="3400" b="1">
              <a:solidFill>
                <a:srgbClr val="002060"/>
              </a:solidFill>
              <a:latin typeface="Trebuchet MS"/>
              <a:sym typeface="Trebuchet MS"/>
            </a:endParaRPr>
          </a:p>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r>
              <a:rPr sz="3400" b="1">
                <a:solidFill>
                  <a:srgbClr val="002060"/>
                </a:solidFill>
                <a:latin typeface="Trebuchet MS"/>
                <a:sym typeface="Trebuchet MS"/>
              </a:rPr>
              <a:t>Revue Haemophilia </a:t>
            </a:r>
          </a:p>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endParaRPr sz="3400" b="1">
              <a:solidFill>
                <a:srgbClr val="002060"/>
              </a:solidFill>
              <a:latin typeface="Trebuchet MS"/>
              <a:sym typeface="Trebuchet MS"/>
            </a:endParaRPr>
          </a:p>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endParaRPr sz="3400" b="1">
              <a:solidFill>
                <a:srgbClr val="002060"/>
              </a:solidFill>
              <a:latin typeface="Trebuchet MS"/>
              <a:sym typeface="Trebuchet MS"/>
            </a:endParaRPr>
          </a:p>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r>
              <a:rPr sz="3400" b="1">
                <a:solidFill>
                  <a:srgbClr val="002060"/>
                </a:solidFill>
                <a:latin typeface="Trebuchet MS"/>
                <a:sym typeface="Trebuchet MS"/>
              </a:rPr>
              <a:t>Article en sciences humaines et sociales </a:t>
            </a:r>
          </a:p>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endParaRPr sz="3400" b="1">
              <a:solidFill>
                <a:srgbClr val="002060"/>
              </a:solidFill>
              <a:latin typeface="Trebuchet MS"/>
              <a:sym typeface="Trebuchet MS"/>
            </a:endParaRPr>
          </a:p>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endParaRPr sz="3400" b="1">
              <a:solidFill>
                <a:srgbClr val="002060"/>
              </a:solidFill>
              <a:latin typeface="Trebuchet MS"/>
              <a:sym typeface="Trebuchet MS"/>
            </a:endParaRPr>
          </a:p>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r>
              <a:rPr sz="3400" b="1">
                <a:solidFill>
                  <a:srgbClr val="002060"/>
                </a:solidFill>
                <a:latin typeface="Trebuchet MS"/>
                <a:sym typeface="Trebuchet MS"/>
              </a:rPr>
              <a:t>Revue AFH (résumé de la recherche)</a:t>
            </a:r>
          </a:p>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endParaRPr sz="3400" b="1">
              <a:solidFill>
                <a:srgbClr val="002060"/>
              </a:solidFill>
              <a:latin typeface="Trebuchet MS"/>
              <a:sym typeface="Trebuchet MS"/>
            </a:endParaRPr>
          </a:p>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endParaRPr sz="3400" b="1">
              <a:solidFill>
                <a:srgbClr val="002060"/>
              </a:solidFill>
              <a:latin typeface="Trebuchet MS"/>
              <a:sym typeface="Trebuchet MS"/>
            </a:endParaRPr>
          </a:p>
          <a:p>
            <a:pPr marL="0" indent="0" defTabSz="914400">
              <a:lnSpc>
                <a:spcPct val="80000"/>
              </a:lnSpc>
              <a:spcBef>
                <a:spcPts val="0"/>
              </a:spcBef>
              <a:buSzTx/>
              <a:buNone/>
              <a:defRPr sz="1700" b="1">
                <a:solidFill>
                  <a:srgbClr val="002060"/>
                </a:solidFill>
                <a:latin typeface="Trebuchet MS"/>
                <a:ea typeface="Trebuchet MS"/>
                <a:cs typeface="Trebuchet MS"/>
                <a:sym typeface="Trebuchet MS"/>
              </a:defRPr>
            </a:pPr>
            <a:endParaRPr sz="3400" b="1">
              <a:solidFill>
                <a:srgbClr val="002060"/>
              </a:solidFill>
              <a:latin typeface="Trebuchet MS"/>
              <a:sym typeface="Trebuchet MS"/>
            </a:endParaRPr>
          </a:p>
        </p:txBody>
      </p:sp>
      <p:pic>
        <p:nvPicPr>
          <p:cNvPr id="281" name="Google Shape;209;p5" descr="Google Shape;209;p5"/>
          <p:cNvPicPr>
            <a:picLocks noChangeAspect="1"/>
          </p:cNvPicPr>
          <p:nvPr/>
        </p:nvPicPr>
        <p:blipFill>
          <a:blip r:embed="rId3">
            <a:extLst/>
          </a:blip>
          <a:stretch>
            <a:fillRect/>
          </a:stretch>
        </p:blipFill>
        <p:spPr>
          <a:xfrm>
            <a:off x="12284327" y="9336027"/>
            <a:ext cx="3687370" cy="1190078"/>
          </a:xfrm>
          <a:prstGeom prst="rect">
            <a:avLst/>
          </a:prstGeom>
          <a:ln w="12700">
            <a:miter lim="400000"/>
          </a:ln>
        </p:spPr>
      </p:pic>
      <p:sp>
        <p:nvSpPr>
          <p:cNvPr id="282" name="Flèche"/>
          <p:cNvSpPr/>
          <p:nvPr/>
        </p:nvSpPr>
        <p:spPr>
          <a:xfrm>
            <a:off x="8769657" y="7198938"/>
            <a:ext cx="1937598" cy="665484"/>
          </a:xfrm>
          <a:prstGeom prst="rightArrow">
            <a:avLst>
              <a:gd name="adj1" fmla="val 32000"/>
              <a:gd name="adj2" fmla="val 132133"/>
            </a:avLst>
          </a:prstGeom>
          <a:solidFill>
            <a:srgbClr val="FFFFFF"/>
          </a:solidFill>
          <a:ln w="25400">
            <a:solidFill>
              <a:schemeClr val="accent1"/>
            </a:solidFill>
          </a:ln>
          <a:effectLst>
            <a:outerShdw blurRad="38100" dist="25400" dir="5400000" rotWithShape="0">
              <a:srgbClr val="000000">
                <a:alpha val="35000"/>
              </a:srgbClr>
            </a:outerShdw>
          </a:effectLst>
        </p:spPr>
        <p:txBody>
          <a:bodyPr lIns="91436" tIns="91436" rIns="91436" bIns="91436" anchor="ctr"/>
          <a:lstStyle/>
          <a:p>
            <a:pPr marL="0" indent="0" defTabSz="914400">
              <a:lnSpc>
                <a:spcPct val="100000"/>
              </a:lnSpc>
              <a:spcBef>
                <a:spcPts val="0"/>
              </a:spcBef>
              <a:buSzTx/>
              <a:buNone/>
            </a:pPr>
            <a:endParaRPr sz="3600">
              <a:solidFill>
                <a:srgbClr val="000000"/>
              </a:solidFill>
              <a:latin typeface="Helvetica"/>
              <a:cs typeface="Helvetica"/>
              <a:sym typeface="Helvetica"/>
            </a:endParaRPr>
          </a:p>
        </p:txBody>
      </p:sp>
      <p:sp>
        <p:nvSpPr>
          <p:cNvPr id="283" name="Réunion prévue le 19 janvier 2026 avec les partenaires (pour préparer ce projet)"/>
          <p:cNvSpPr txBox="1"/>
          <p:nvPr/>
        </p:nvSpPr>
        <p:spPr>
          <a:xfrm>
            <a:off x="10997925" y="7186245"/>
            <a:ext cx="13162570" cy="504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nSpc>
                <a:spcPct val="80000"/>
              </a:lnSpc>
              <a:defRPr sz="1300" b="1">
                <a:solidFill>
                  <a:schemeClr val="accent1"/>
                </a:solidFill>
                <a:latin typeface="Trebuchet MS"/>
                <a:ea typeface="Trebuchet MS"/>
                <a:cs typeface="Trebuchet MS"/>
                <a:sym typeface="Trebuchet MS"/>
              </a:defRPr>
            </a:lvl1pPr>
          </a:lstStyle>
          <a:p>
            <a:pPr marL="0" indent="0" defTabSz="914400">
              <a:spcBef>
                <a:spcPts val="0"/>
              </a:spcBef>
              <a:buSzTx/>
              <a:buNone/>
            </a:pPr>
            <a:r>
              <a:rPr sz="2600">
                <a:solidFill>
                  <a:srgbClr val="5FCBEF"/>
                </a:solidFill>
              </a:rPr>
              <a:t>Réunion prévue le 19 janvier 2026 avec les partenaires (pour préparer ce projet)  </a:t>
            </a:r>
          </a:p>
        </p:txBody>
      </p:sp>
      <p:sp>
        <p:nvSpPr>
          <p:cNvPr id="284" name="Flèche"/>
          <p:cNvSpPr/>
          <p:nvPr/>
        </p:nvSpPr>
        <p:spPr>
          <a:xfrm>
            <a:off x="12896601" y="8273832"/>
            <a:ext cx="1937598" cy="665484"/>
          </a:xfrm>
          <a:prstGeom prst="rightArrow">
            <a:avLst>
              <a:gd name="adj1" fmla="val 32000"/>
              <a:gd name="adj2" fmla="val 132133"/>
            </a:avLst>
          </a:prstGeom>
          <a:solidFill>
            <a:srgbClr val="FFFFFF"/>
          </a:solidFill>
          <a:ln w="25400">
            <a:solidFill>
              <a:schemeClr val="accent1"/>
            </a:solidFill>
          </a:ln>
          <a:effectLst>
            <a:outerShdw blurRad="38100" dist="25400" dir="5400000" rotWithShape="0">
              <a:srgbClr val="000000">
                <a:alpha val="35000"/>
              </a:srgbClr>
            </a:outerShdw>
          </a:effectLst>
        </p:spPr>
        <p:txBody>
          <a:bodyPr lIns="91436" tIns="91436" rIns="91436" bIns="91436" anchor="ctr"/>
          <a:lstStyle/>
          <a:p>
            <a:pPr marL="0" indent="0" defTabSz="914400">
              <a:lnSpc>
                <a:spcPct val="100000"/>
              </a:lnSpc>
              <a:spcBef>
                <a:spcPts val="0"/>
              </a:spcBef>
              <a:buSzTx/>
              <a:buNone/>
            </a:pPr>
            <a:endParaRPr sz="3600">
              <a:solidFill>
                <a:srgbClr val="000000"/>
              </a:solidFill>
              <a:latin typeface="Helvetica"/>
              <a:cs typeface="Helvetica"/>
              <a:sym typeface="Helvetica"/>
            </a:endParaRPr>
          </a:p>
        </p:txBody>
      </p:sp>
      <p:sp>
        <p:nvSpPr>
          <p:cNvPr id="285" name="À produire pour le REF 2026, attendu pour le 15 mai 2026"/>
          <p:cNvSpPr txBox="1"/>
          <p:nvPr/>
        </p:nvSpPr>
        <p:spPr>
          <a:xfrm>
            <a:off x="14893568" y="8248433"/>
            <a:ext cx="9738555" cy="504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nSpc>
                <a:spcPct val="80000"/>
              </a:lnSpc>
              <a:defRPr sz="1300" b="1">
                <a:solidFill>
                  <a:schemeClr val="accent1"/>
                </a:solidFill>
                <a:latin typeface="Trebuchet MS"/>
                <a:ea typeface="Trebuchet MS"/>
                <a:cs typeface="Trebuchet MS"/>
                <a:sym typeface="Trebuchet MS"/>
              </a:defRPr>
            </a:lvl1pPr>
          </a:lstStyle>
          <a:p>
            <a:pPr marL="0" indent="0" defTabSz="914400">
              <a:spcBef>
                <a:spcPts val="0"/>
              </a:spcBef>
              <a:buSzTx/>
              <a:buNone/>
            </a:pPr>
            <a:r>
              <a:rPr sz="2600">
                <a:solidFill>
                  <a:srgbClr val="5FCBEF"/>
                </a:solidFill>
              </a:rPr>
              <a:t> À produire pour le REF 2026, attendu pour le 15 mai 2026   </a:t>
            </a:r>
          </a:p>
        </p:txBody>
      </p:sp>
      <p:sp>
        <p:nvSpPr>
          <p:cNvPr id="286" name="Titre 1"/>
          <p:cNvSpPr txBox="1"/>
          <p:nvPr/>
        </p:nvSpPr>
        <p:spPr>
          <a:xfrm>
            <a:off x="1572624" y="11257552"/>
            <a:ext cx="21238752" cy="106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lvl1pPr>
              <a:defRPr sz="2200" b="1">
                <a:solidFill>
                  <a:srgbClr val="002060"/>
                </a:solidFill>
                <a:latin typeface="Trebuchet MS"/>
                <a:ea typeface="Trebuchet MS"/>
                <a:cs typeface="Trebuchet MS"/>
                <a:sym typeface="Trebuchet MS"/>
              </a:defRPr>
            </a:lvl1pPr>
          </a:lstStyle>
          <a:p>
            <a:pPr marL="0" indent="0" defTabSz="914400">
              <a:lnSpc>
                <a:spcPct val="100000"/>
              </a:lnSpc>
              <a:spcBef>
                <a:spcPts val="0"/>
              </a:spcBef>
              <a:buSzTx/>
              <a:buNone/>
            </a:pPr>
            <a:r>
              <a:rPr sz="4400"/>
              <a:t>Bilan du projet à fournir en juin 2026 à la Fondation des Maladies rares </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5E4A20A-74AD-3F44-B354-04FB03A6C58C}"/>
              </a:ext>
            </a:extLst>
          </p:cNvPr>
          <p:cNvSpPr txBox="1">
            <a:spLocks/>
          </p:cNvSpPr>
          <p:nvPr/>
        </p:nvSpPr>
        <p:spPr>
          <a:xfrm>
            <a:off x="3048000" y="4497272"/>
            <a:ext cx="18288000" cy="47752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828823" rtl="0" eaLnBrk="1" fontAlgn="auto" latinLnBrk="0" hangingPunct="1">
              <a:lnSpc>
                <a:spcPct val="90000"/>
              </a:lnSpc>
              <a:spcBef>
                <a:spcPct val="0"/>
              </a:spcBef>
              <a:spcAft>
                <a:spcPts val="0"/>
              </a:spcAft>
              <a:buClrTx/>
              <a:buSzTx/>
              <a:buFontTx/>
              <a:buNone/>
              <a:tabLst/>
              <a:defRPr/>
            </a:pPr>
            <a:r>
              <a:rPr kumimoji="0" lang="fr-FR" sz="8800" b="1" i="0" u="none" strike="noStrike" kern="1200" cap="none" spc="0" normalizeH="0" baseline="0" noProof="0" dirty="0">
                <a:ln>
                  <a:noFill/>
                </a:ln>
                <a:solidFill>
                  <a:srgbClr val="0070C0"/>
                </a:solidFill>
                <a:effectLst/>
                <a:uLnTx/>
                <a:uFillTx/>
                <a:latin typeface="Calibri Light" panose="020F0302020204030204"/>
                <a:ea typeface="+mj-ea"/>
                <a:cs typeface="+mj-cs"/>
                <a:sym typeface="Martel Sans Bold"/>
              </a:rPr>
              <a:t>Point d’étape : WILLCO</a:t>
            </a:r>
          </a:p>
        </p:txBody>
      </p:sp>
      <p:pic>
        <p:nvPicPr>
          <p:cNvPr id="2" name="Image 1">
            <a:extLst>
              <a:ext uri="{FF2B5EF4-FFF2-40B4-BE49-F238E27FC236}">
                <a16:creationId xmlns:a16="http://schemas.microsoft.com/office/drawing/2014/main" id="{04C95405-E3A9-CCB7-B2DB-5922E6C6D53F}"/>
              </a:ext>
            </a:extLst>
          </p:cNvPr>
          <p:cNvPicPr>
            <a:picLocks noChangeAspect="1"/>
          </p:cNvPicPr>
          <p:nvPr/>
        </p:nvPicPr>
        <p:blipFill>
          <a:blip r:embed="rId2"/>
          <a:stretch>
            <a:fillRect/>
          </a:stretch>
        </p:blipFill>
        <p:spPr>
          <a:xfrm>
            <a:off x="371476" y="57152"/>
            <a:ext cx="8222093" cy="3857627"/>
          </a:xfrm>
          <a:prstGeom prst="rect">
            <a:avLst/>
          </a:prstGeom>
        </p:spPr>
      </p:pic>
    </p:spTree>
    <p:extLst>
      <p:ext uri="{BB962C8B-B14F-4D97-AF65-F5344CB8AC3E}">
        <p14:creationId xmlns:p14="http://schemas.microsoft.com/office/powerpoint/2010/main" val="2789929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4F97048-4258-6C76-3A17-048D41108520}"/>
              </a:ext>
            </a:extLst>
          </p:cNvPr>
          <p:cNvSpPr>
            <a:spLocks noGrp="1"/>
          </p:cNvSpPr>
          <p:nvPr>
            <p:ph type="title"/>
          </p:nvPr>
        </p:nvSpPr>
        <p:spPr>
          <a:xfrm>
            <a:off x="1624150" y="5"/>
            <a:ext cx="21031200" cy="2651126"/>
          </a:xfrm>
        </p:spPr>
        <p:txBody>
          <a:bodyPr/>
          <a:lstStyle/>
          <a:p>
            <a:pPr algn="ctr"/>
            <a:r>
              <a:rPr lang="fr-FR" b="1" i="1" dirty="0">
                <a:solidFill>
                  <a:srgbClr val="0070C0"/>
                </a:solidFill>
              </a:rPr>
              <a:t>La gouvernance EDS</a:t>
            </a:r>
            <a:endParaRPr lang="fr-FR" dirty="0"/>
          </a:p>
        </p:txBody>
      </p:sp>
      <p:graphicFrame>
        <p:nvGraphicFramePr>
          <p:cNvPr id="9" name="Espace réservé du contenu 8">
            <a:extLst>
              <a:ext uri="{FF2B5EF4-FFF2-40B4-BE49-F238E27FC236}">
                <a16:creationId xmlns:a16="http://schemas.microsoft.com/office/drawing/2014/main" id="{F8CDCEC9-D6AD-FE49-260F-9ADC08AD2B12}"/>
              </a:ext>
            </a:extLst>
          </p:cNvPr>
          <p:cNvGraphicFramePr>
            <a:graphicFrameLocks noGrp="1"/>
          </p:cNvGraphicFramePr>
          <p:nvPr>
            <p:ph sz="half" idx="1"/>
          </p:nvPr>
        </p:nvGraphicFramePr>
        <p:xfrm>
          <a:off x="1519646" y="2736852"/>
          <a:ext cx="10363200" cy="10823996"/>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1179783027"/>
                    </a:ext>
                  </a:extLst>
                </a:gridCol>
                <a:gridCol w="5181600">
                  <a:extLst>
                    <a:ext uri="{9D8B030D-6E8A-4147-A177-3AD203B41FA5}">
                      <a16:colId xmlns:a16="http://schemas.microsoft.com/office/drawing/2014/main" val="1192577939"/>
                    </a:ext>
                  </a:extLst>
                </a:gridCol>
              </a:tblGrid>
              <a:tr h="776180">
                <a:tc gridSpan="2">
                  <a:txBody>
                    <a:bodyPr/>
                    <a:lstStyle/>
                    <a:p>
                      <a:r>
                        <a:rPr lang="fr-FR" sz="2800" dirty="0"/>
                        <a:t>COPIL</a:t>
                      </a:r>
                    </a:p>
                  </a:txBody>
                  <a:tcPr marL="182880" marR="182880" marT="91440" marB="91440"/>
                </a:tc>
                <a:tc hMerge="1">
                  <a:txBody>
                    <a:bodyPr/>
                    <a:lstStyle/>
                    <a:p>
                      <a:endParaRPr lang="fr-FR" dirty="0"/>
                    </a:p>
                  </a:txBody>
                  <a:tcPr/>
                </a:tc>
                <a:extLst>
                  <a:ext uri="{0D108BD9-81ED-4DB2-BD59-A6C34878D82A}">
                    <a16:rowId xmlns:a16="http://schemas.microsoft.com/office/drawing/2014/main" val="4231178625"/>
                  </a:ext>
                </a:extLst>
              </a:tr>
              <a:tr h="776180">
                <a:tc>
                  <a:txBody>
                    <a:bodyPr/>
                    <a:lstStyle/>
                    <a:p>
                      <a:pPr>
                        <a:spcAft>
                          <a:spcPts val="0"/>
                        </a:spcAft>
                      </a:pPr>
                      <a:r>
                        <a:rPr lang="fr-FR" sz="3200" b="1" dirty="0">
                          <a:effectLst/>
                          <a:latin typeface="+mn-lt"/>
                        </a:rPr>
                        <a:t>MHEMO</a:t>
                      </a:r>
                    </a:p>
                  </a:txBody>
                  <a:tcPr marL="137160" marR="137160" marT="0" marB="0"/>
                </a:tc>
                <a:tc>
                  <a:txBody>
                    <a:bodyPr/>
                    <a:lstStyle/>
                    <a:p>
                      <a:pPr>
                        <a:spcAft>
                          <a:spcPts val="0"/>
                        </a:spcAft>
                      </a:pPr>
                      <a:r>
                        <a:rPr lang="fr-FR" sz="3200" b="0" dirty="0">
                          <a:effectLst/>
                          <a:latin typeface="+mn-lt"/>
                        </a:rPr>
                        <a:t>S Susen</a:t>
                      </a:r>
                    </a:p>
                  </a:txBody>
                  <a:tcPr marL="137160" marR="137160" marT="0" marB="0"/>
                </a:tc>
                <a:extLst>
                  <a:ext uri="{0D108BD9-81ED-4DB2-BD59-A6C34878D82A}">
                    <a16:rowId xmlns:a16="http://schemas.microsoft.com/office/drawing/2014/main" val="668087289"/>
                  </a:ext>
                </a:extLst>
              </a:tr>
              <a:tr h="776180">
                <a:tc>
                  <a:txBody>
                    <a:bodyPr/>
                    <a:lstStyle/>
                    <a:p>
                      <a:pPr>
                        <a:spcAft>
                          <a:spcPts val="0"/>
                        </a:spcAft>
                      </a:pPr>
                      <a:r>
                        <a:rPr lang="fr-FR" sz="3200" b="1" dirty="0">
                          <a:effectLst/>
                          <a:latin typeface="+mn-lt"/>
                        </a:rPr>
                        <a:t>coordonnateur du CRMW </a:t>
                      </a:r>
                    </a:p>
                  </a:txBody>
                  <a:tcPr marL="137160" marR="137160" marT="0" marB="0"/>
                </a:tc>
                <a:tc>
                  <a:txBody>
                    <a:bodyPr/>
                    <a:lstStyle/>
                    <a:p>
                      <a:pPr>
                        <a:spcAft>
                          <a:spcPts val="0"/>
                        </a:spcAft>
                      </a:pPr>
                      <a:r>
                        <a:rPr lang="fr-FR" sz="3200" b="0" dirty="0">
                          <a:effectLst/>
                          <a:latin typeface="+mn-lt"/>
                        </a:rPr>
                        <a:t>A </a:t>
                      </a:r>
                      <a:r>
                        <a:rPr lang="fr-FR" sz="3200" b="0" dirty="0" err="1">
                          <a:effectLst/>
                          <a:latin typeface="+mn-lt"/>
                        </a:rPr>
                        <a:t>Rauch</a:t>
                      </a:r>
                      <a:r>
                        <a:rPr lang="fr-FR" sz="3200" b="0" dirty="0">
                          <a:effectLst/>
                          <a:latin typeface="+mn-lt"/>
                        </a:rPr>
                        <a:t> /C Paris</a:t>
                      </a:r>
                    </a:p>
                  </a:txBody>
                  <a:tcPr marL="137160" marR="137160" marT="0" marB="0"/>
                </a:tc>
                <a:extLst>
                  <a:ext uri="{0D108BD9-81ED-4DB2-BD59-A6C34878D82A}">
                    <a16:rowId xmlns:a16="http://schemas.microsoft.com/office/drawing/2014/main" val="1304615893"/>
                  </a:ext>
                </a:extLst>
              </a:tr>
              <a:tr h="1020732">
                <a:tc>
                  <a:txBody>
                    <a:bodyPr/>
                    <a:lstStyle/>
                    <a:p>
                      <a:pPr>
                        <a:spcAft>
                          <a:spcPts val="0"/>
                        </a:spcAft>
                      </a:pPr>
                      <a:r>
                        <a:rPr lang="fr-FR" sz="3200" b="1" dirty="0">
                          <a:effectLst/>
                          <a:latin typeface="+mn-lt"/>
                        </a:rPr>
                        <a:t>sites constitutifs du CRMW</a:t>
                      </a:r>
                    </a:p>
                  </a:txBody>
                  <a:tcPr marL="137160" marR="137160" marT="0" marB="0"/>
                </a:tc>
                <a:tc>
                  <a:txBody>
                    <a:bodyPr/>
                    <a:lstStyle/>
                    <a:p>
                      <a:pPr>
                        <a:spcAft>
                          <a:spcPts val="0"/>
                        </a:spcAft>
                      </a:pPr>
                      <a:r>
                        <a:rPr lang="fr-FR" sz="3200" b="0" dirty="0">
                          <a:effectLst/>
                          <a:latin typeface="+mn-lt"/>
                        </a:rPr>
                        <a:t>A Veyradier /Y </a:t>
                      </a:r>
                      <a:r>
                        <a:rPr lang="fr-FR" sz="3200" b="0" dirty="0" err="1">
                          <a:effectLst/>
                          <a:latin typeface="+mn-lt"/>
                        </a:rPr>
                        <a:t>Repessé</a:t>
                      </a:r>
                      <a:r>
                        <a:rPr lang="fr-FR" sz="3200" b="0" dirty="0">
                          <a:effectLst/>
                          <a:latin typeface="+mn-lt"/>
                        </a:rPr>
                        <a:t>/ </a:t>
                      </a:r>
                      <a:r>
                        <a:rPr lang="fr-FR" sz="3200" b="0" i="0" dirty="0">
                          <a:effectLst/>
                          <a:latin typeface="+mn-lt"/>
                        </a:rPr>
                        <a:t>M </a:t>
                      </a:r>
                      <a:r>
                        <a:rPr lang="fr-FR" sz="3200" b="0" i="0" dirty="0" err="1">
                          <a:effectLst/>
                          <a:latin typeface="+mn-lt"/>
                        </a:rPr>
                        <a:t>Trossaërt</a:t>
                      </a:r>
                      <a:endParaRPr lang="fr-FR" sz="3200" b="0" i="0" dirty="0">
                        <a:effectLst/>
                        <a:latin typeface="+mn-lt"/>
                      </a:endParaRPr>
                    </a:p>
                  </a:txBody>
                  <a:tcPr marL="137160" marR="137160" marT="0" marB="0"/>
                </a:tc>
                <a:extLst>
                  <a:ext uri="{0D108BD9-81ED-4DB2-BD59-A6C34878D82A}">
                    <a16:rowId xmlns:a16="http://schemas.microsoft.com/office/drawing/2014/main" val="3224992611"/>
                  </a:ext>
                </a:extLst>
              </a:tr>
              <a:tr h="776180">
                <a:tc>
                  <a:txBody>
                    <a:bodyPr/>
                    <a:lstStyle/>
                    <a:p>
                      <a:pPr>
                        <a:spcAft>
                          <a:spcPts val="0"/>
                        </a:spcAft>
                      </a:pPr>
                      <a:r>
                        <a:rPr lang="fr-FR" sz="3200" b="1" dirty="0">
                          <a:effectLst/>
                          <a:latin typeface="+mn-lt"/>
                        </a:rPr>
                        <a:t>Représentant des CRC</a:t>
                      </a:r>
                    </a:p>
                  </a:txBody>
                  <a:tcPr marL="137160" marR="137160" marT="0" marB="0"/>
                </a:tc>
                <a:tc>
                  <a:txBody>
                    <a:bodyPr/>
                    <a:lstStyle/>
                    <a:p>
                      <a:pPr>
                        <a:spcAft>
                          <a:spcPts val="0"/>
                        </a:spcAft>
                      </a:pPr>
                      <a:r>
                        <a:rPr lang="fr-FR" sz="3200" b="0" dirty="0">
                          <a:effectLst/>
                          <a:latin typeface="+mn-lt"/>
                        </a:rPr>
                        <a:t>S </a:t>
                      </a:r>
                      <a:r>
                        <a:rPr lang="fr-FR" sz="3200" b="0" dirty="0" err="1">
                          <a:effectLst/>
                          <a:latin typeface="+mn-lt"/>
                        </a:rPr>
                        <a:t>Castet</a:t>
                      </a:r>
                      <a:endParaRPr lang="fr-FR" sz="3200" b="0" dirty="0">
                        <a:effectLst/>
                        <a:latin typeface="+mn-lt"/>
                      </a:endParaRPr>
                    </a:p>
                  </a:txBody>
                  <a:tcPr marL="137160" marR="137160" marT="0" marB="0"/>
                </a:tc>
                <a:extLst>
                  <a:ext uri="{0D108BD9-81ED-4DB2-BD59-A6C34878D82A}">
                    <a16:rowId xmlns:a16="http://schemas.microsoft.com/office/drawing/2014/main" val="1122462878"/>
                  </a:ext>
                </a:extLst>
              </a:tr>
              <a:tr h="776180">
                <a:tc>
                  <a:txBody>
                    <a:bodyPr/>
                    <a:lstStyle/>
                    <a:p>
                      <a:pPr>
                        <a:spcAft>
                          <a:spcPts val="0"/>
                        </a:spcAft>
                      </a:pPr>
                      <a:r>
                        <a:rPr lang="fr-FR" sz="3200" b="1" dirty="0">
                          <a:effectLst/>
                          <a:latin typeface="+mn-lt"/>
                        </a:rPr>
                        <a:t>Représentant recherche</a:t>
                      </a:r>
                    </a:p>
                  </a:txBody>
                  <a:tcPr marL="137160" marR="137160" marT="0" marB="0"/>
                </a:tc>
                <a:tc>
                  <a:txBody>
                    <a:bodyPr/>
                    <a:lstStyle/>
                    <a:p>
                      <a:pPr>
                        <a:spcAft>
                          <a:spcPts val="0"/>
                        </a:spcAft>
                      </a:pPr>
                      <a:r>
                        <a:rPr lang="fr-FR" sz="3200" b="0" dirty="0">
                          <a:effectLst/>
                          <a:latin typeface="+mn-lt"/>
                        </a:rPr>
                        <a:t>C Denis</a:t>
                      </a:r>
                    </a:p>
                  </a:txBody>
                  <a:tcPr marL="137160" marR="137160" marT="0" marB="0"/>
                </a:tc>
                <a:extLst>
                  <a:ext uri="{0D108BD9-81ED-4DB2-BD59-A6C34878D82A}">
                    <a16:rowId xmlns:a16="http://schemas.microsoft.com/office/drawing/2014/main" val="2305500921"/>
                  </a:ext>
                </a:extLst>
              </a:tr>
              <a:tr h="776180">
                <a:tc>
                  <a:txBody>
                    <a:bodyPr/>
                    <a:lstStyle/>
                    <a:p>
                      <a:pPr>
                        <a:spcAft>
                          <a:spcPts val="0"/>
                        </a:spcAft>
                      </a:pPr>
                      <a:r>
                        <a:rPr lang="fr-FR" sz="3200" b="1" dirty="0">
                          <a:effectLst/>
                          <a:latin typeface="+mn-lt"/>
                        </a:rPr>
                        <a:t>Représentant AFH</a:t>
                      </a:r>
                    </a:p>
                  </a:txBody>
                  <a:tcPr marL="137160" marR="137160" marT="0" marB="0"/>
                </a:tc>
                <a:tc>
                  <a:txBody>
                    <a:bodyPr/>
                    <a:lstStyle/>
                    <a:p>
                      <a:pPr>
                        <a:spcAft>
                          <a:spcPts val="0"/>
                        </a:spcAft>
                      </a:pPr>
                      <a:r>
                        <a:rPr lang="fr-FR" sz="3200" b="0" dirty="0">
                          <a:effectLst/>
                          <a:latin typeface="+mn-lt"/>
                        </a:rPr>
                        <a:t>N Giraud</a:t>
                      </a:r>
                    </a:p>
                  </a:txBody>
                  <a:tcPr marL="137160" marR="137160" marT="0" marB="0"/>
                </a:tc>
                <a:extLst>
                  <a:ext uri="{0D108BD9-81ED-4DB2-BD59-A6C34878D82A}">
                    <a16:rowId xmlns:a16="http://schemas.microsoft.com/office/drawing/2014/main" val="2183237821"/>
                  </a:ext>
                </a:extLst>
              </a:tr>
              <a:tr h="1020732">
                <a:tc>
                  <a:txBody>
                    <a:bodyPr/>
                    <a:lstStyle/>
                    <a:p>
                      <a:pPr>
                        <a:spcAft>
                          <a:spcPts val="0"/>
                        </a:spcAft>
                      </a:pPr>
                      <a:r>
                        <a:rPr lang="fr-FR" sz="3200" b="1" dirty="0">
                          <a:effectLst/>
                          <a:latin typeface="+mn-lt"/>
                        </a:rPr>
                        <a:t>laboratoires Willebrand du CRMW</a:t>
                      </a:r>
                    </a:p>
                  </a:txBody>
                  <a:tcPr marL="137160" marR="137160" marT="0" marB="0"/>
                </a:tc>
                <a:tc>
                  <a:txBody>
                    <a:bodyPr/>
                    <a:lstStyle/>
                    <a:p>
                      <a:pPr>
                        <a:spcAft>
                          <a:spcPts val="0"/>
                        </a:spcAft>
                      </a:pPr>
                      <a:r>
                        <a:rPr lang="fr-FR" sz="3200" b="0" dirty="0">
                          <a:effectLst/>
                          <a:latin typeface="+mn-lt"/>
                        </a:rPr>
                        <a:t>P Boisseau.  C Ternisien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3200" b="0" dirty="0">
                          <a:effectLst/>
                          <a:latin typeface="+mn-lt"/>
                        </a:rPr>
                        <a:t>C </a:t>
                      </a:r>
                      <a:r>
                        <a:rPr lang="fr-FR" sz="3200" b="0" dirty="0" err="1">
                          <a:effectLst/>
                          <a:latin typeface="+mn-lt"/>
                        </a:rPr>
                        <a:t>Zawadzki</a:t>
                      </a:r>
                      <a:r>
                        <a:rPr lang="fr-FR" sz="3200" b="0" dirty="0">
                          <a:effectLst/>
                          <a:latin typeface="+mn-lt"/>
                        </a:rPr>
                        <a:t>. E Jeanpierre</a:t>
                      </a:r>
                    </a:p>
                  </a:txBody>
                  <a:tcPr marL="137160" marR="137160" marT="0" marB="0"/>
                </a:tc>
                <a:extLst>
                  <a:ext uri="{0D108BD9-81ED-4DB2-BD59-A6C34878D82A}">
                    <a16:rowId xmlns:a16="http://schemas.microsoft.com/office/drawing/2014/main" val="1844551683"/>
                  </a:ext>
                </a:extLst>
              </a:tr>
              <a:tr h="776180">
                <a:tc>
                  <a:txBody>
                    <a:bodyPr/>
                    <a:lstStyle/>
                    <a:p>
                      <a:pPr>
                        <a:spcAft>
                          <a:spcPts val="0"/>
                        </a:spcAft>
                      </a:pPr>
                      <a:r>
                        <a:rPr lang="fr-FR" sz="3200" b="1" dirty="0">
                          <a:effectLst/>
                          <a:latin typeface="+mn-lt"/>
                        </a:rPr>
                        <a:t>CS </a:t>
                      </a:r>
                      <a:r>
                        <a:rPr lang="fr-FR" sz="3200" b="1" dirty="0" err="1">
                          <a:effectLst/>
                          <a:latin typeface="+mn-lt"/>
                        </a:rPr>
                        <a:t>Mhemo-FranceCoag</a:t>
                      </a:r>
                      <a:endParaRPr lang="fr-FR" sz="3200" b="1" dirty="0">
                        <a:effectLst/>
                        <a:latin typeface="+mn-lt"/>
                      </a:endParaRPr>
                    </a:p>
                  </a:txBody>
                  <a:tcPr marL="137160" marR="137160" marT="0" marB="0"/>
                </a:tc>
                <a:tc>
                  <a:txBody>
                    <a:bodyPr/>
                    <a:lstStyle/>
                    <a:p>
                      <a:pPr>
                        <a:spcAft>
                          <a:spcPts val="0"/>
                        </a:spcAft>
                      </a:pPr>
                      <a:r>
                        <a:rPr lang="fr-FR" sz="3200" b="0" dirty="0">
                          <a:effectLst/>
                          <a:latin typeface="+mn-lt"/>
                        </a:rPr>
                        <a:t>J </a:t>
                      </a:r>
                      <a:r>
                        <a:rPr lang="fr-FR" sz="3200" b="0" dirty="0" err="1">
                          <a:effectLst/>
                          <a:latin typeface="+mn-lt"/>
                        </a:rPr>
                        <a:t>Goudemand</a:t>
                      </a:r>
                      <a:endParaRPr lang="fr-FR" sz="3200" b="0" dirty="0">
                        <a:effectLst/>
                        <a:latin typeface="+mn-lt"/>
                      </a:endParaRPr>
                    </a:p>
                  </a:txBody>
                  <a:tcPr marL="137160" marR="137160" marT="0" marB="0"/>
                </a:tc>
                <a:extLst>
                  <a:ext uri="{0D108BD9-81ED-4DB2-BD59-A6C34878D82A}">
                    <a16:rowId xmlns:a16="http://schemas.microsoft.com/office/drawing/2014/main" val="2458727771"/>
                  </a:ext>
                </a:extLst>
              </a:tr>
              <a:tr h="776180">
                <a:tc>
                  <a:txBody>
                    <a:bodyPr/>
                    <a:lstStyle/>
                    <a:p>
                      <a:pPr>
                        <a:spcAft>
                          <a:spcPts val="0"/>
                        </a:spcAft>
                      </a:pPr>
                      <a:r>
                        <a:rPr lang="fr-FR" sz="3200" b="1">
                          <a:effectLst/>
                          <a:latin typeface="+mn-lt"/>
                        </a:rPr>
                        <a:t>Méthodologiste</a:t>
                      </a:r>
                    </a:p>
                  </a:txBody>
                  <a:tcPr marL="137160" marR="137160" marT="0" marB="0"/>
                </a:tc>
                <a:tc>
                  <a:txBody>
                    <a:bodyPr/>
                    <a:lstStyle/>
                    <a:p>
                      <a:pPr>
                        <a:spcAft>
                          <a:spcPts val="0"/>
                        </a:spcAft>
                      </a:pPr>
                      <a:r>
                        <a:rPr lang="fr-FR" sz="3200" b="0" dirty="0">
                          <a:effectLst/>
                          <a:latin typeface="+mn-lt"/>
                        </a:rPr>
                        <a:t>J </a:t>
                      </a:r>
                      <a:r>
                        <a:rPr lang="fr-FR" sz="3200" b="0" dirty="0" err="1">
                          <a:effectLst/>
                          <a:latin typeface="+mn-lt"/>
                        </a:rPr>
                        <a:t>Labreuche</a:t>
                      </a:r>
                      <a:endParaRPr lang="fr-FR" sz="3200" b="0" dirty="0">
                        <a:effectLst/>
                        <a:latin typeface="+mn-lt"/>
                      </a:endParaRPr>
                    </a:p>
                  </a:txBody>
                  <a:tcPr marL="137160" marR="137160" marT="0" marB="0"/>
                </a:tc>
                <a:extLst>
                  <a:ext uri="{0D108BD9-81ED-4DB2-BD59-A6C34878D82A}">
                    <a16:rowId xmlns:a16="http://schemas.microsoft.com/office/drawing/2014/main" val="4259718703"/>
                  </a:ext>
                </a:extLst>
              </a:tr>
              <a:tr h="1020732">
                <a:tc>
                  <a:txBody>
                    <a:bodyPr/>
                    <a:lstStyle/>
                    <a:p>
                      <a:pPr>
                        <a:spcAft>
                          <a:spcPts val="0"/>
                        </a:spcAft>
                      </a:pPr>
                      <a:r>
                        <a:rPr lang="fr-FR" sz="3200" b="1" dirty="0">
                          <a:effectLst/>
                          <a:latin typeface="+mn-lt"/>
                        </a:rPr>
                        <a:t>interopérabilité des bases de données</a:t>
                      </a:r>
                    </a:p>
                  </a:txBody>
                  <a:tcPr marL="137160" marR="137160" marT="0" marB="0"/>
                </a:tc>
                <a:tc>
                  <a:txBody>
                    <a:bodyPr/>
                    <a:lstStyle/>
                    <a:p>
                      <a:pPr>
                        <a:spcAft>
                          <a:spcPts val="0"/>
                        </a:spcAft>
                      </a:pPr>
                      <a:r>
                        <a:rPr lang="fr-FR" sz="3200" b="0" dirty="0">
                          <a:effectLst/>
                          <a:latin typeface="+mn-lt"/>
                        </a:rPr>
                        <a:t>S </a:t>
                      </a:r>
                      <a:r>
                        <a:rPr lang="fr-FR" sz="3200" b="0" dirty="0" err="1">
                          <a:effectLst/>
                          <a:latin typeface="+mn-lt"/>
                        </a:rPr>
                        <a:t>Vanderziepe</a:t>
                      </a:r>
                      <a:endParaRPr lang="fr-FR" sz="3200" b="0" dirty="0">
                        <a:effectLst/>
                        <a:latin typeface="+mn-lt"/>
                      </a:endParaRPr>
                    </a:p>
                  </a:txBody>
                  <a:tcPr marL="137160" marR="137160" marT="0" marB="0"/>
                </a:tc>
                <a:extLst>
                  <a:ext uri="{0D108BD9-81ED-4DB2-BD59-A6C34878D82A}">
                    <a16:rowId xmlns:a16="http://schemas.microsoft.com/office/drawing/2014/main" val="2634589954"/>
                  </a:ext>
                </a:extLst>
              </a:tr>
              <a:tr h="776180">
                <a:tc>
                  <a:txBody>
                    <a:bodyPr/>
                    <a:lstStyle/>
                    <a:p>
                      <a:pPr>
                        <a:spcAft>
                          <a:spcPts val="0"/>
                        </a:spcAft>
                      </a:pPr>
                      <a:r>
                        <a:rPr lang="fr-FR" sz="3200" b="1" dirty="0">
                          <a:effectLst/>
                          <a:latin typeface="+mn-lt"/>
                        </a:rPr>
                        <a:t>Représentant des </a:t>
                      </a:r>
                      <a:r>
                        <a:rPr lang="fr-FR" sz="3200" b="1" dirty="0" err="1">
                          <a:effectLst/>
                          <a:latin typeface="+mn-lt"/>
                        </a:rPr>
                        <a:t>ARCs</a:t>
                      </a:r>
                      <a:endParaRPr lang="fr-FR" sz="3200" b="1" dirty="0">
                        <a:effectLst/>
                        <a:latin typeface="+mn-lt"/>
                      </a:endParaRPr>
                    </a:p>
                  </a:txBody>
                  <a:tcPr marL="137160" marR="137160" marT="0" marB="0"/>
                </a:tc>
                <a:tc>
                  <a:txBody>
                    <a:bodyPr/>
                    <a:lstStyle/>
                    <a:p>
                      <a:pPr>
                        <a:spcAft>
                          <a:spcPts val="0"/>
                        </a:spcAft>
                      </a:pPr>
                      <a:r>
                        <a:rPr lang="fr-FR" sz="3200" b="0" dirty="0">
                          <a:effectLst/>
                          <a:latin typeface="+mn-lt"/>
                        </a:rPr>
                        <a:t>C </a:t>
                      </a:r>
                      <a:r>
                        <a:rPr lang="fr-FR" sz="3200" b="0" dirty="0" err="1">
                          <a:effectLst/>
                          <a:latin typeface="+mn-lt"/>
                        </a:rPr>
                        <a:t>Marichez</a:t>
                      </a:r>
                      <a:endParaRPr lang="fr-FR" sz="3200" b="0" dirty="0">
                        <a:effectLst/>
                        <a:latin typeface="+mn-lt"/>
                      </a:endParaRPr>
                    </a:p>
                  </a:txBody>
                  <a:tcPr marL="137160" marR="137160" marT="0" marB="0"/>
                </a:tc>
                <a:extLst>
                  <a:ext uri="{0D108BD9-81ED-4DB2-BD59-A6C34878D82A}">
                    <a16:rowId xmlns:a16="http://schemas.microsoft.com/office/drawing/2014/main" val="2351025059"/>
                  </a:ext>
                </a:extLst>
              </a:tr>
              <a:tr h="776180">
                <a:tc>
                  <a:txBody>
                    <a:bodyPr/>
                    <a:lstStyle/>
                    <a:p>
                      <a:pPr>
                        <a:spcAft>
                          <a:spcPts val="0"/>
                        </a:spcAft>
                      </a:pPr>
                      <a:r>
                        <a:rPr lang="fr-FR" sz="3200" b="1" dirty="0">
                          <a:effectLst/>
                          <a:latin typeface="+mn-lt"/>
                        </a:rPr>
                        <a:t>Représentant du DIM</a:t>
                      </a:r>
                    </a:p>
                  </a:txBody>
                  <a:tcPr marL="137160" marR="137160" marT="0" marB="0"/>
                </a:tc>
                <a:tc>
                  <a:txBody>
                    <a:bodyPr/>
                    <a:lstStyle/>
                    <a:p>
                      <a:pPr>
                        <a:spcAft>
                          <a:spcPts val="0"/>
                        </a:spcAft>
                      </a:pPr>
                      <a:r>
                        <a:rPr lang="fr-FR" sz="3200" b="0" dirty="0">
                          <a:effectLst/>
                          <a:latin typeface="+mn-lt"/>
                        </a:rPr>
                        <a:t>A </a:t>
                      </a:r>
                      <a:r>
                        <a:rPr lang="fr-FR" sz="3200" b="0" dirty="0" err="1">
                          <a:effectLst/>
                          <a:latin typeface="+mn-lt"/>
                        </a:rPr>
                        <a:t>Bruandet</a:t>
                      </a:r>
                      <a:endParaRPr lang="fr-FR" sz="3200" b="0" dirty="0">
                        <a:effectLst/>
                        <a:latin typeface="+mn-lt"/>
                      </a:endParaRPr>
                    </a:p>
                  </a:txBody>
                  <a:tcPr marL="137160" marR="137160" marT="0" marB="0"/>
                </a:tc>
                <a:extLst>
                  <a:ext uri="{0D108BD9-81ED-4DB2-BD59-A6C34878D82A}">
                    <a16:rowId xmlns:a16="http://schemas.microsoft.com/office/drawing/2014/main" val="2910293425"/>
                  </a:ext>
                </a:extLst>
              </a:tr>
            </a:tbl>
          </a:graphicData>
        </a:graphic>
      </p:graphicFrame>
      <p:graphicFrame>
        <p:nvGraphicFramePr>
          <p:cNvPr id="11" name="Espace réservé du contenu 10">
            <a:extLst>
              <a:ext uri="{FF2B5EF4-FFF2-40B4-BE49-F238E27FC236}">
                <a16:creationId xmlns:a16="http://schemas.microsoft.com/office/drawing/2014/main" id="{9AD66998-33D4-5873-B3B3-3AA6A2E3D741}"/>
              </a:ext>
            </a:extLst>
          </p:cNvPr>
          <p:cNvGraphicFramePr>
            <a:graphicFrameLocks noGrp="1"/>
          </p:cNvGraphicFramePr>
          <p:nvPr>
            <p:ph sz="half" idx="2"/>
          </p:nvPr>
        </p:nvGraphicFramePr>
        <p:xfrm>
          <a:off x="12266022" y="2762976"/>
          <a:ext cx="10363200" cy="1057656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4135536746"/>
                    </a:ext>
                  </a:extLst>
                </a:gridCol>
                <a:gridCol w="5181600">
                  <a:extLst>
                    <a:ext uri="{9D8B030D-6E8A-4147-A177-3AD203B41FA5}">
                      <a16:colId xmlns:a16="http://schemas.microsoft.com/office/drawing/2014/main" val="4227621508"/>
                    </a:ext>
                  </a:extLst>
                </a:gridCol>
              </a:tblGrid>
              <a:tr h="741680">
                <a:tc gridSpan="2">
                  <a:txBody>
                    <a:bodyPr/>
                    <a:lstStyle/>
                    <a:p>
                      <a:r>
                        <a:rPr lang="fr-FR" sz="2800" dirty="0"/>
                        <a:t>CS</a:t>
                      </a:r>
                    </a:p>
                  </a:txBody>
                  <a:tcPr marL="182880" marR="182880" marT="91440" marB="91440"/>
                </a:tc>
                <a:tc hMerge="1">
                  <a:txBody>
                    <a:bodyPr/>
                    <a:lstStyle/>
                    <a:p>
                      <a:endParaRPr lang="fr-FR" dirty="0"/>
                    </a:p>
                  </a:txBody>
                  <a:tcPr/>
                </a:tc>
                <a:extLst>
                  <a:ext uri="{0D108BD9-81ED-4DB2-BD59-A6C34878D82A}">
                    <a16:rowId xmlns:a16="http://schemas.microsoft.com/office/drawing/2014/main" val="1113206460"/>
                  </a:ext>
                </a:extLst>
              </a:tr>
              <a:tr h="741680">
                <a:tc>
                  <a:txBody>
                    <a:bodyPr/>
                    <a:lstStyle/>
                    <a:p>
                      <a:pPr>
                        <a:spcAft>
                          <a:spcPts val="0"/>
                        </a:spcAft>
                      </a:pPr>
                      <a:r>
                        <a:rPr lang="fr-FR" sz="3200" b="1" dirty="0">
                          <a:effectLst/>
                          <a:latin typeface="+mn-lt"/>
                        </a:rPr>
                        <a:t>MHEMO</a:t>
                      </a:r>
                    </a:p>
                  </a:txBody>
                  <a:tcPr marL="137160" marR="137160" marT="0" marB="0"/>
                </a:tc>
                <a:tc>
                  <a:txBody>
                    <a:bodyPr/>
                    <a:lstStyle/>
                    <a:p>
                      <a:pPr>
                        <a:spcAft>
                          <a:spcPts val="0"/>
                        </a:spcAft>
                      </a:pPr>
                      <a:r>
                        <a:rPr lang="fr-FR" sz="3200" dirty="0">
                          <a:effectLst/>
                          <a:latin typeface="+mn-lt"/>
                        </a:rPr>
                        <a:t>S Susen</a:t>
                      </a:r>
                    </a:p>
                  </a:txBody>
                  <a:tcPr marL="137160" marR="137160" marT="0" marB="0"/>
                </a:tc>
                <a:extLst>
                  <a:ext uri="{0D108BD9-81ED-4DB2-BD59-A6C34878D82A}">
                    <a16:rowId xmlns:a16="http://schemas.microsoft.com/office/drawing/2014/main" val="1656618788"/>
                  </a:ext>
                </a:extLst>
              </a:tr>
              <a:tr h="741680">
                <a:tc>
                  <a:txBody>
                    <a:bodyPr/>
                    <a:lstStyle/>
                    <a:p>
                      <a:pPr>
                        <a:spcAft>
                          <a:spcPts val="0"/>
                        </a:spcAft>
                      </a:pPr>
                      <a:r>
                        <a:rPr lang="fr-FR" sz="3200" b="1" dirty="0">
                          <a:effectLst/>
                          <a:latin typeface="+mn-lt"/>
                        </a:rPr>
                        <a:t>coordonnateur du CRMW </a:t>
                      </a:r>
                    </a:p>
                  </a:txBody>
                  <a:tcPr marL="137160" marR="137160" marT="0" marB="0"/>
                </a:tc>
                <a:tc>
                  <a:txBody>
                    <a:bodyPr/>
                    <a:lstStyle/>
                    <a:p>
                      <a:pPr>
                        <a:spcAft>
                          <a:spcPts val="0"/>
                        </a:spcAft>
                      </a:pPr>
                      <a:r>
                        <a:rPr lang="fr-FR" sz="3200" dirty="0">
                          <a:effectLst/>
                          <a:latin typeface="+mn-lt"/>
                        </a:rPr>
                        <a:t>A Rauch/ C Paris</a:t>
                      </a:r>
                    </a:p>
                  </a:txBody>
                  <a:tcPr marL="137160" marR="137160" marT="0" marB="0"/>
                </a:tc>
                <a:extLst>
                  <a:ext uri="{0D108BD9-81ED-4DB2-BD59-A6C34878D82A}">
                    <a16:rowId xmlns:a16="http://schemas.microsoft.com/office/drawing/2014/main" val="2526939480"/>
                  </a:ext>
                </a:extLst>
              </a:tr>
              <a:tr h="975360">
                <a:tc>
                  <a:txBody>
                    <a:bodyPr/>
                    <a:lstStyle/>
                    <a:p>
                      <a:pPr>
                        <a:spcAft>
                          <a:spcPts val="0"/>
                        </a:spcAft>
                      </a:pPr>
                      <a:r>
                        <a:rPr lang="fr-FR" sz="3200" b="1" dirty="0">
                          <a:effectLst/>
                          <a:latin typeface="+mn-lt"/>
                        </a:rPr>
                        <a:t>sites constitutifs du CRMW</a:t>
                      </a:r>
                    </a:p>
                  </a:txBody>
                  <a:tcPr marL="137160" marR="137160" marT="0" marB="0"/>
                </a:tc>
                <a:tc>
                  <a:txBody>
                    <a:bodyPr/>
                    <a:lstStyle/>
                    <a:p>
                      <a:pPr>
                        <a:spcAft>
                          <a:spcPts val="0"/>
                        </a:spcAft>
                      </a:pPr>
                      <a:r>
                        <a:rPr lang="fr-FR" sz="3200" dirty="0">
                          <a:effectLst/>
                          <a:latin typeface="+mn-lt"/>
                        </a:rPr>
                        <a:t>A Veyradier /Y </a:t>
                      </a:r>
                      <a:r>
                        <a:rPr lang="fr-FR" sz="3200" dirty="0" err="1">
                          <a:effectLst/>
                          <a:latin typeface="+mn-lt"/>
                        </a:rPr>
                        <a:t>Repessé</a:t>
                      </a:r>
                      <a:r>
                        <a:rPr lang="fr-FR" sz="3200" dirty="0">
                          <a:effectLst/>
                          <a:latin typeface="+mn-lt"/>
                        </a:rPr>
                        <a:t>/ </a:t>
                      </a:r>
                      <a:r>
                        <a:rPr lang="fr-FR" sz="3200" i="0" dirty="0">
                          <a:effectLst/>
                          <a:latin typeface="+mn-lt"/>
                        </a:rPr>
                        <a:t>M </a:t>
                      </a:r>
                      <a:r>
                        <a:rPr lang="fr-FR" sz="3200" i="0" dirty="0" err="1">
                          <a:effectLst/>
                          <a:latin typeface="+mn-lt"/>
                        </a:rPr>
                        <a:t>Trossaërt</a:t>
                      </a:r>
                      <a:endParaRPr lang="fr-FR" sz="3200" i="0" dirty="0">
                        <a:effectLst/>
                        <a:latin typeface="+mn-lt"/>
                      </a:endParaRPr>
                    </a:p>
                  </a:txBody>
                  <a:tcPr marL="137160" marR="137160" marT="0" marB="0"/>
                </a:tc>
                <a:extLst>
                  <a:ext uri="{0D108BD9-81ED-4DB2-BD59-A6C34878D82A}">
                    <a16:rowId xmlns:a16="http://schemas.microsoft.com/office/drawing/2014/main" val="1201989118"/>
                  </a:ext>
                </a:extLst>
              </a:tr>
              <a:tr h="741680">
                <a:tc>
                  <a:txBody>
                    <a:bodyPr/>
                    <a:lstStyle/>
                    <a:p>
                      <a:pPr>
                        <a:spcAft>
                          <a:spcPts val="0"/>
                        </a:spcAft>
                      </a:pPr>
                      <a:r>
                        <a:rPr lang="fr-FR" sz="3200" b="1" dirty="0">
                          <a:effectLst/>
                          <a:latin typeface="+mn-lt"/>
                        </a:rPr>
                        <a:t>Représentant des CRC</a:t>
                      </a:r>
                    </a:p>
                  </a:txBody>
                  <a:tcPr marL="137160" marR="137160" marT="0" marB="0"/>
                </a:tc>
                <a:tc>
                  <a:txBody>
                    <a:bodyPr/>
                    <a:lstStyle/>
                    <a:p>
                      <a:pPr>
                        <a:spcAft>
                          <a:spcPts val="0"/>
                        </a:spcAft>
                      </a:pPr>
                      <a:r>
                        <a:rPr lang="fr-FR" sz="3000" b="0" dirty="0">
                          <a:effectLst/>
                          <a:latin typeface="+mn-lt"/>
                        </a:rPr>
                        <a:t>S </a:t>
                      </a:r>
                      <a:r>
                        <a:rPr lang="fr-FR" sz="3000" b="0" dirty="0" err="1">
                          <a:effectLst/>
                          <a:latin typeface="+mn-lt"/>
                        </a:rPr>
                        <a:t>Castet</a:t>
                      </a:r>
                      <a:endParaRPr lang="fr-FR" sz="3000" b="0" dirty="0">
                        <a:effectLst/>
                        <a:latin typeface="+mn-lt"/>
                      </a:endParaRPr>
                    </a:p>
                  </a:txBody>
                  <a:tcPr marL="137160" marR="137160" marT="0" marB="0"/>
                </a:tc>
                <a:extLst>
                  <a:ext uri="{0D108BD9-81ED-4DB2-BD59-A6C34878D82A}">
                    <a16:rowId xmlns:a16="http://schemas.microsoft.com/office/drawing/2014/main" val="4154240979"/>
                  </a:ext>
                </a:extLst>
              </a:tr>
              <a:tr h="975360">
                <a:tc>
                  <a:txBody>
                    <a:bodyPr/>
                    <a:lstStyle/>
                    <a:p>
                      <a:pPr>
                        <a:spcAft>
                          <a:spcPts val="0"/>
                        </a:spcAft>
                      </a:pPr>
                      <a:r>
                        <a:rPr lang="fr-FR" sz="3200" b="1" dirty="0">
                          <a:effectLst/>
                          <a:latin typeface="+mn-lt"/>
                        </a:rPr>
                        <a:t>Représentant recherche</a:t>
                      </a:r>
                    </a:p>
                  </a:txBody>
                  <a:tcPr marL="137160" marR="137160" marT="0" marB="0"/>
                </a:tc>
                <a:tc>
                  <a:txBody>
                    <a:bodyPr/>
                    <a:lstStyle/>
                    <a:p>
                      <a:pPr>
                        <a:spcAft>
                          <a:spcPts val="0"/>
                        </a:spcAft>
                      </a:pPr>
                      <a:r>
                        <a:rPr lang="fr-FR" sz="3200" dirty="0">
                          <a:effectLst/>
                          <a:latin typeface="+mn-lt"/>
                        </a:rPr>
                        <a:t>C Denis / P </a:t>
                      </a:r>
                      <a:r>
                        <a:rPr lang="fr-FR" sz="3200" dirty="0" err="1">
                          <a:effectLst/>
                          <a:latin typeface="+mn-lt"/>
                        </a:rPr>
                        <a:t>Lenting</a:t>
                      </a:r>
                      <a:endParaRPr lang="fr-FR" sz="3200" dirty="0">
                        <a:effectLst/>
                        <a:latin typeface="+mn-lt"/>
                      </a:endParaRPr>
                    </a:p>
                    <a:p>
                      <a:pPr>
                        <a:spcAft>
                          <a:spcPts val="0"/>
                        </a:spcAft>
                      </a:pPr>
                      <a:r>
                        <a:rPr lang="fr-FR" sz="3200" dirty="0">
                          <a:effectLst/>
                          <a:latin typeface="+mn-lt"/>
                        </a:rPr>
                        <a:t> </a:t>
                      </a:r>
                    </a:p>
                  </a:txBody>
                  <a:tcPr marL="137160" marR="137160" marT="0" marB="0"/>
                </a:tc>
                <a:extLst>
                  <a:ext uri="{0D108BD9-81ED-4DB2-BD59-A6C34878D82A}">
                    <a16:rowId xmlns:a16="http://schemas.microsoft.com/office/drawing/2014/main" val="3326564743"/>
                  </a:ext>
                </a:extLst>
              </a:tr>
              <a:tr h="741680">
                <a:tc>
                  <a:txBody>
                    <a:bodyPr/>
                    <a:lstStyle/>
                    <a:p>
                      <a:pPr>
                        <a:spcAft>
                          <a:spcPts val="0"/>
                        </a:spcAft>
                      </a:pPr>
                      <a:r>
                        <a:rPr lang="fr-FR" sz="3200" b="1" dirty="0">
                          <a:effectLst/>
                          <a:latin typeface="+mn-lt"/>
                        </a:rPr>
                        <a:t>Représentant AFH</a:t>
                      </a:r>
                    </a:p>
                  </a:txBody>
                  <a:tcPr marL="137160" marR="137160" marT="0" marB="0"/>
                </a:tc>
                <a:tc>
                  <a:txBody>
                    <a:bodyPr/>
                    <a:lstStyle/>
                    <a:p>
                      <a:pPr>
                        <a:spcAft>
                          <a:spcPts val="0"/>
                        </a:spcAft>
                      </a:pPr>
                      <a:r>
                        <a:rPr lang="fr-FR" sz="3200" dirty="0">
                          <a:effectLst/>
                          <a:latin typeface="+mn-lt"/>
                        </a:rPr>
                        <a:t>N Giraud</a:t>
                      </a:r>
                    </a:p>
                  </a:txBody>
                  <a:tcPr marL="137160" marR="137160" marT="0" marB="0"/>
                </a:tc>
                <a:extLst>
                  <a:ext uri="{0D108BD9-81ED-4DB2-BD59-A6C34878D82A}">
                    <a16:rowId xmlns:a16="http://schemas.microsoft.com/office/drawing/2014/main" val="2857848783"/>
                  </a:ext>
                </a:extLst>
              </a:tr>
              <a:tr h="975360">
                <a:tc>
                  <a:txBody>
                    <a:bodyPr/>
                    <a:lstStyle/>
                    <a:p>
                      <a:pPr>
                        <a:spcAft>
                          <a:spcPts val="0"/>
                        </a:spcAft>
                      </a:pPr>
                      <a:r>
                        <a:rPr lang="fr-FR" sz="3200" b="1" dirty="0">
                          <a:effectLst/>
                          <a:latin typeface="+mn-lt"/>
                        </a:rPr>
                        <a:t>laboratoires Willebrand CRMW</a:t>
                      </a:r>
                    </a:p>
                  </a:txBody>
                  <a:tcPr marL="137160" marR="137160" marT="0" marB="0"/>
                </a:tc>
                <a:tc>
                  <a:txBody>
                    <a:bodyPr/>
                    <a:lstStyle/>
                    <a:p>
                      <a:pPr>
                        <a:spcAft>
                          <a:spcPts val="0"/>
                        </a:spcAft>
                      </a:pPr>
                      <a:r>
                        <a:rPr lang="fr-FR" sz="3200" b="0" dirty="0">
                          <a:effectLst/>
                          <a:latin typeface="+mn-lt"/>
                        </a:rPr>
                        <a:t>P Boisseau.  C Ternisien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3200" b="0" dirty="0">
                          <a:effectLst/>
                          <a:latin typeface="+mn-lt"/>
                        </a:rPr>
                        <a:t>C </a:t>
                      </a:r>
                      <a:r>
                        <a:rPr lang="fr-FR" sz="3200" b="0" dirty="0" err="1">
                          <a:effectLst/>
                          <a:latin typeface="+mn-lt"/>
                        </a:rPr>
                        <a:t>Zawadzki</a:t>
                      </a:r>
                      <a:r>
                        <a:rPr lang="fr-FR" sz="3200" b="0" dirty="0">
                          <a:effectLst/>
                          <a:latin typeface="+mn-lt"/>
                        </a:rPr>
                        <a:t>. E Jeanpierre</a:t>
                      </a:r>
                    </a:p>
                  </a:txBody>
                  <a:tcPr marL="137160" marR="137160" marT="0" marB="0"/>
                </a:tc>
                <a:extLst>
                  <a:ext uri="{0D108BD9-81ED-4DB2-BD59-A6C34878D82A}">
                    <a16:rowId xmlns:a16="http://schemas.microsoft.com/office/drawing/2014/main" val="3185481787"/>
                  </a:ext>
                </a:extLst>
              </a:tr>
              <a:tr h="975360">
                <a:tc>
                  <a:txBody>
                    <a:bodyPr/>
                    <a:lstStyle/>
                    <a:p>
                      <a:pPr>
                        <a:spcAft>
                          <a:spcPts val="0"/>
                        </a:spcAft>
                      </a:pPr>
                      <a:r>
                        <a:rPr lang="fr-FR" sz="3200" b="1">
                          <a:effectLst/>
                          <a:latin typeface="+mn-lt"/>
                        </a:rPr>
                        <a:t>Personne indépendante du traitement des données</a:t>
                      </a:r>
                    </a:p>
                  </a:txBody>
                  <a:tcPr marL="137160" marR="137160" marT="0" marB="0"/>
                </a:tc>
                <a:tc>
                  <a:txBody>
                    <a:bodyPr/>
                    <a:lstStyle/>
                    <a:p>
                      <a:pPr>
                        <a:spcAft>
                          <a:spcPts val="0"/>
                        </a:spcAft>
                      </a:pPr>
                      <a:r>
                        <a:rPr lang="fr-FR" sz="3200" dirty="0">
                          <a:effectLst/>
                          <a:latin typeface="+mn-lt"/>
                        </a:rPr>
                        <a:t>DA </a:t>
                      </a:r>
                      <a:r>
                        <a:rPr lang="fr-FR" sz="3200" dirty="0" err="1">
                          <a:effectLst/>
                          <a:latin typeface="+mn-lt"/>
                        </a:rPr>
                        <a:t>Tregouet</a:t>
                      </a:r>
                      <a:endParaRPr lang="fr-FR" sz="3200" dirty="0">
                        <a:effectLst/>
                        <a:latin typeface="+mn-lt"/>
                      </a:endParaRPr>
                    </a:p>
                  </a:txBody>
                  <a:tcPr marL="137160" marR="137160" marT="0" marB="0"/>
                </a:tc>
                <a:extLst>
                  <a:ext uri="{0D108BD9-81ED-4DB2-BD59-A6C34878D82A}">
                    <a16:rowId xmlns:a16="http://schemas.microsoft.com/office/drawing/2014/main" val="2300221322"/>
                  </a:ext>
                </a:extLst>
              </a:tr>
              <a:tr h="741680">
                <a:tc>
                  <a:txBody>
                    <a:bodyPr/>
                    <a:lstStyle/>
                    <a:p>
                      <a:pPr>
                        <a:spcAft>
                          <a:spcPts val="0"/>
                        </a:spcAft>
                      </a:pPr>
                      <a:r>
                        <a:rPr lang="fr-FR" sz="3200" b="1" dirty="0">
                          <a:effectLst/>
                          <a:latin typeface="+mn-lt"/>
                        </a:rPr>
                        <a:t>CS </a:t>
                      </a:r>
                      <a:r>
                        <a:rPr lang="fr-FR" sz="3200" b="1" dirty="0" err="1">
                          <a:effectLst/>
                          <a:latin typeface="+mn-lt"/>
                        </a:rPr>
                        <a:t>Mhemo-FranceCoag</a:t>
                      </a:r>
                      <a:endParaRPr lang="fr-FR" sz="3200" b="1" dirty="0">
                        <a:effectLst/>
                        <a:latin typeface="+mn-lt"/>
                      </a:endParaRPr>
                    </a:p>
                  </a:txBody>
                  <a:tcPr marL="137160" marR="137160" marT="0" marB="0"/>
                </a:tc>
                <a:tc>
                  <a:txBody>
                    <a:bodyPr/>
                    <a:lstStyle/>
                    <a:p>
                      <a:pPr>
                        <a:spcAft>
                          <a:spcPts val="0"/>
                        </a:spcAft>
                      </a:pPr>
                      <a:r>
                        <a:rPr lang="fr-FR" sz="3200" dirty="0">
                          <a:effectLst/>
                          <a:latin typeface="+mn-lt"/>
                        </a:rPr>
                        <a:t>J </a:t>
                      </a:r>
                      <a:r>
                        <a:rPr lang="fr-FR" sz="3200" dirty="0" err="1">
                          <a:effectLst/>
                          <a:latin typeface="+mn-lt"/>
                        </a:rPr>
                        <a:t>Goudemand</a:t>
                      </a:r>
                      <a:endParaRPr lang="fr-FR" sz="3200" dirty="0">
                        <a:effectLst/>
                        <a:latin typeface="+mn-lt"/>
                      </a:endParaRPr>
                    </a:p>
                  </a:txBody>
                  <a:tcPr marL="137160" marR="137160" marT="0" marB="0"/>
                </a:tc>
                <a:extLst>
                  <a:ext uri="{0D108BD9-81ED-4DB2-BD59-A6C34878D82A}">
                    <a16:rowId xmlns:a16="http://schemas.microsoft.com/office/drawing/2014/main" val="2185942334"/>
                  </a:ext>
                </a:extLst>
              </a:tr>
              <a:tr h="741680">
                <a:tc>
                  <a:txBody>
                    <a:bodyPr/>
                    <a:lstStyle/>
                    <a:p>
                      <a:pPr>
                        <a:spcAft>
                          <a:spcPts val="0"/>
                        </a:spcAft>
                      </a:pPr>
                      <a:r>
                        <a:rPr lang="fr-FR" sz="3200" b="1">
                          <a:effectLst/>
                          <a:latin typeface="+mn-lt"/>
                        </a:rPr>
                        <a:t>Méthodologiste</a:t>
                      </a:r>
                    </a:p>
                  </a:txBody>
                  <a:tcPr marL="137160" marR="137160" marT="0" marB="0"/>
                </a:tc>
                <a:tc>
                  <a:txBody>
                    <a:bodyPr/>
                    <a:lstStyle/>
                    <a:p>
                      <a:pPr>
                        <a:spcAft>
                          <a:spcPts val="0"/>
                        </a:spcAft>
                      </a:pPr>
                      <a:r>
                        <a:rPr lang="fr-FR" sz="3200" dirty="0">
                          <a:effectLst/>
                          <a:latin typeface="+mn-lt"/>
                        </a:rPr>
                        <a:t>J </a:t>
                      </a:r>
                      <a:r>
                        <a:rPr lang="fr-FR" sz="3200" dirty="0" err="1">
                          <a:effectLst/>
                          <a:latin typeface="+mn-lt"/>
                        </a:rPr>
                        <a:t>Labreuche</a:t>
                      </a:r>
                      <a:endParaRPr lang="fr-FR" sz="3200" dirty="0">
                        <a:effectLst/>
                        <a:latin typeface="+mn-lt"/>
                      </a:endParaRPr>
                    </a:p>
                  </a:txBody>
                  <a:tcPr marL="137160" marR="137160" marT="0" marB="0"/>
                </a:tc>
                <a:extLst>
                  <a:ext uri="{0D108BD9-81ED-4DB2-BD59-A6C34878D82A}">
                    <a16:rowId xmlns:a16="http://schemas.microsoft.com/office/drawing/2014/main" val="2114683365"/>
                  </a:ext>
                </a:extLst>
              </a:tr>
              <a:tr h="741680">
                <a:tc>
                  <a:txBody>
                    <a:bodyPr/>
                    <a:lstStyle/>
                    <a:p>
                      <a:pPr>
                        <a:spcAft>
                          <a:spcPts val="0"/>
                        </a:spcAft>
                      </a:pPr>
                      <a:r>
                        <a:rPr lang="fr-FR" sz="3200" b="1" dirty="0" err="1">
                          <a:effectLst/>
                          <a:latin typeface="+mn-lt"/>
                        </a:rPr>
                        <a:t>ARCs</a:t>
                      </a:r>
                      <a:endParaRPr lang="fr-FR" sz="3200" b="1" dirty="0">
                        <a:effectLst/>
                        <a:latin typeface="+mn-lt"/>
                      </a:endParaRPr>
                    </a:p>
                  </a:txBody>
                  <a:tcPr marL="137160" marR="137160" marT="0" marB="0"/>
                </a:tc>
                <a:tc>
                  <a:txBody>
                    <a:bodyPr/>
                    <a:lstStyle/>
                    <a:p>
                      <a:pPr>
                        <a:spcAft>
                          <a:spcPts val="0"/>
                        </a:spcAft>
                      </a:pPr>
                      <a:r>
                        <a:rPr lang="fr-FR" sz="3200" dirty="0">
                          <a:effectLst/>
                          <a:latin typeface="+mn-lt"/>
                        </a:rPr>
                        <a:t>C </a:t>
                      </a:r>
                      <a:r>
                        <a:rPr lang="fr-FR" sz="3200" dirty="0" err="1">
                          <a:effectLst/>
                          <a:latin typeface="+mn-lt"/>
                        </a:rPr>
                        <a:t>Marichez</a:t>
                      </a:r>
                      <a:endParaRPr lang="fr-FR" sz="3200" dirty="0">
                        <a:effectLst/>
                        <a:latin typeface="+mn-lt"/>
                      </a:endParaRPr>
                    </a:p>
                  </a:txBody>
                  <a:tcPr marL="137160" marR="137160" marT="0" marB="0"/>
                </a:tc>
                <a:extLst>
                  <a:ext uri="{0D108BD9-81ED-4DB2-BD59-A6C34878D82A}">
                    <a16:rowId xmlns:a16="http://schemas.microsoft.com/office/drawing/2014/main" val="478628028"/>
                  </a:ext>
                </a:extLst>
              </a:tr>
              <a:tr h="741680">
                <a:tc>
                  <a:txBody>
                    <a:bodyPr/>
                    <a:lstStyle/>
                    <a:p>
                      <a:pPr>
                        <a:spcAft>
                          <a:spcPts val="0"/>
                        </a:spcAft>
                      </a:pPr>
                      <a:r>
                        <a:rPr lang="fr-FR" sz="3200" b="1" dirty="0">
                          <a:effectLst/>
                          <a:latin typeface="+mn-lt"/>
                        </a:rPr>
                        <a:t>comité d’éthique</a:t>
                      </a:r>
                    </a:p>
                  </a:txBody>
                  <a:tcPr marL="137160" marR="137160" marT="0" marB="0"/>
                </a:tc>
                <a:tc>
                  <a:txBody>
                    <a:bodyPr/>
                    <a:lstStyle/>
                    <a:p>
                      <a:pPr>
                        <a:spcAft>
                          <a:spcPts val="0"/>
                        </a:spcAft>
                      </a:pPr>
                      <a:r>
                        <a:rPr lang="fr-FR" sz="3200" dirty="0">
                          <a:effectLst/>
                          <a:latin typeface="+mn-lt"/>
                        </a:rPr>
                        <a:t>Laetitia </a:t>
                      </a:r>
                      <a:r>
                        <a:rPr lang="fr-FR" sz="3200" dirty="0" err="1">
                          <a:effectLst/>
                          <a:latin typeface="+mn-lt"/>
                        </a:rPr>
                        <a:t>Delassus</a:t>
                      </a:r>
                      <a:endParaRPr lang="fr-FR" sz="3200" dirty="0">
                        <a:effectLst/>
                        <a:latin typeface="+mn-lt"/>
                      </a:endParaRPr>
                    </a:p>
                  </a:txBody>
                  <a:tcPr marL="137160" marR="137160" marT="0" marB="0"/>
                </a:tc>
                <a:extLst>
                  <a:ext uri="{0D108BD9-81ED-4DB2-BD59-A6C34878D82A}">
                    <a16:rowId xmlns:a16="http://schemas.microsoft.com/office/drawing/2014/main" val="796279911"/>
                  </a:ext>
                </a:extLst>
              </a:tr>
            </a:tbl>
          </a:graphicData>
        </a:graphic>
      </p:graphicFrame>
    </p:spTree>
    <p:extLst>
      <p:ext uri="{BB962C8B-B14F-4D97-AF65-F5344CB8AC3E}">
        <p14:creationId xmlns:p14="http://schemas.microsoft.com/office/powerpoint/2010/main" val="23544104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0DFA9F-4EE1-4943-9C1F-C59A1C1B5B05}"/>
              </a:ext>
            </a:extLst>
          </p:cNvPr>
          <p:cNvSpPr>
            <a:spLocks noGrp="1"/>
          </p:cNvSpPr>
          <p:nvPr>
            <p:ph type="title"/>
          </p:nvPr>
        </p:nvSpPr>
        <p:spPr>
          <a:xfrm>
            <a:off x="745067" y="730252"/>
            <a:ext cx="21962533" cy="811796"/>
          </a:xfrm>
        </p:spPr>
        <p:txBody>
          <a:bodyPr>
            <a:noAutofit/>
          </a:bodyPr>
          <a:lstStyle/>
          <a:p>
            <a:r>
              <a:rPr lang="fr-FR" sz="3200" b="1" dirty="0" err="1">
                <a:solidFill>
                  <a:srgbClr val="0070C0"/>
                </a:solidFill>
                <a:latin typeface=""/>
              </a:rPr>
              <a:t>WILLCO:Evaluation</a:t>
            </a:r>
            <a:r>
              <a:rPr lang="fr-FR" sz="3200" b="1" dirty="0">
                <a:solidFill>
                  <a:srgbClr val="0070C0"/>
                </a:solidFill>
                <a:latin typeface=""/>
              </a:rPr>
              <a:t> du risque hémorragique des patients porteurs d’une maladie de Willebrand nécessitant un traitement antithrombotique pour une atteinte cardiovasculaire</a:t>
            </a:r>
          </a:p>
        </p:txBody>
      </p:sp>
      <p:grpSp>
        <p:nvGrpSpPr>
          <p:cNvPr id="14" name="Groupe 13">
            <a:extLst>
              <a:ext uri="{FF2B5EF4-FFF2-40B4-BE49-F238E27FC236}">
                <a16:creationId xmlns:a16="http://schemas.microsoft.com/office/drawing/2014/main" id="{265A16F4-998E-4F93-9DBC-99A352444C6B}"/>
              </a:ext>
            </a:extLst>
          </p:cNvPr>
          <p:cNvGrpSpPr/>
          <p:nvPr/>
        </p:nvGrpSpPr>
        <p:grpSpPr>
          <a:xfrm>
            <a:off x="140116" y="1845732"/>
            <a:ext cx="8106417" cy="11717867"/>
            <a:chOff x="56487" y="2658888"/>
            <a:chExt cx="3610639" cy="4260356"/>
          </a:xfrm>
        </p:grpSpPr>
        <p:pic>
          <p:nvPicPr>
            <p:cNvPr id="15" name="Image 14" descr="Une image contenant dessin humoristique, clipart, Graphique, conception&#10;&#10;Le contenu généré par l’IA peut être incorrect.">
              <a:extLst>
                <a:ext uri="{FF2B5EF4-FFF2-40B4-BE49-F238E27FC236}">
                  <a16:creationId xmlns:a16="http://schemas.microsoft.com/office/drawing/2014/main" id="{166B68E7-E43D-4DD0-94ED-FCD421F75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10" y="4777185"/>
              <a:ext cx="798805" cy="1386432"/>
            </a:xfrm>
            <a:prstGeom prst="rect">
              <a:avLst/>
            </a:prstGeom>
          </p:spPr>
        </p:pic>
        <p:cxnSp>
          <p:nvCxnSpPr>
            <p:cNvPr id="16" name="Connecteur droit 15">
              <a:extLst>
                <a:ext uri="{FF2B5EF4-FFF2-40B4-BE49-F238E27FC236}">
                  <a16:creationId xmlns:a16="http://schemas.microsoft.com/office/drawing/2014/main" id="{1D2B11AB-D459-461A-8AD9-8AB0B4C323CF}"/>
                </a:ext>
              </a:extLst>
            </p:cNvPr>
            <p:cNvCxnSpPr>
              <a:cxnSpLocks/>
              <a:endCxn id="21" idx="3"/>
            </p:cNvCxnSpPr>
            <p:nvPr/>
          </p:nvCxnSpPr>
          <p:spPr>
            <a:xfrm flipH="1">
              <a:off x="3643895" y="2889855"/>
              <a:ext cx="10531" cy="4011389"/>
            </a:xfrm>
            <a:prstGeom prst="line">
              <a:avLst/>
            </a:prstGeom>
            <a:noFill/>
            <a:ln w="25400" cap="flat" cmpd="sng" algn="ctr">
              <a:solidFill>
                <a:srgbClr val="B4395C"/>
              </a:solidFill>
              <a:prstDash val="solid"/>
            </a:ln>
            <a:effectLst>
              <a:outerShdw blurRad="40000" dist="20000" dir="5400000" rotWithShape="0">
                <a:srgbClr val="000000">
                  <a:alpha val="38000"/>
                </a:srgbClr>
              </a:outerShdw>
            </a:effectLst>
          </p:spPr>
        </p:cxnSp>
        <p:sp>
          <p:nvSpPr>
            <p:cNvPr id="17" name="ZoneTexte 16">
              <a:extLst>
                <a:ext uri="{FF2B5EF4-FFF2-40B4-BE49-F238E27FC236}">
                  <a16:creationId xmlns:a16="http://schemas.microsoft.com/office/drawing/2014/main" id="{E3805FA9-B84C-44A9-9EF1-7BAE6B4B7905}"/>
                </a:ext>
              </a:extLst>
            </p:cNvPr>
            <p:cNvSpPr txBox="1"/>
            <p:nvPr/>
          </p:nvSpPr>
          <p:spPr>
            <a:xfrm>
              <a:off x="84144" y="3061807"/>
              <a:ext cx="3392023" cy="1436234"/>
            </a:xfrm>
            <a:prstGeom prst="rect">
              <a:avLst/>
            </a:prstGeom>
            <a:noFill/>
          </p:spPr>
          <p:txBody>
            <a:bodyPr wrap="square" rtlCol="0">
              <a:spAutoFit/>
            </a:body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fr-FR" sz="3338" b="1" i="0" u="sng" strike="noStrike" kern="1200" cap="none" spc="0" normalizeH="0" baseline="0" noProof="0" dirty="0">
                  <a:ln>
                    <a:noFill/>
                  </a:ln>
                  <a:solidFill>
                    <a:srgbClr val="000000"/>
                  </a:solidFill>
                  <a:effectLst/>
                  <a:uLnTx/>
                  <a:uFillTx/>
                </a:rPr>
                <a:t>Objectif principal : </a:t>
              </a:r>
              <a:r>
                <a:rPr kumimoji="0" lang="fr-FR" sz="3338" b="0" i="0" u="none" strike="noStrike" kern="1200" cap="none" spc="0" normalizeH="0" baseline="0" noProof="0" dirty="0">
                  <a:ln>
                    <a:noFill/>
                  </a:ln>
                  <a:solidFill>
                    <a:srgbClr val="000000"/>
                  </a:solidFill>
                  <a:effectLst/>
                  <a:uLnTx/>
                  <a:uFillTx/>
                </a:rPr>
                <a:t>Evaluer le délai de survenue d’un 1</a:t>
              </a:r>
              <a:r>
                <a:rPr kumimoji="0" lang="fr-FR" sz="3338" b="0" i="0" u="none" strike="noStrike" kern="1200" cap="none" spc="0" normalizeH="0" baseline="30000" noProof="0" dirty="0">
                  <a:ln>
                    <a:noFill/>
                  </a:ln>
                  <a:solidFill>
                    <a:srgbClr val="000000"/>
                  </a:solidFill>
                  <a:effectLst/>
                  <a:uLnTx/>
                  <a:uFillTx/>
                </a:rPr>
                <a:t>er</a:t>
              </a:r>
              <a:r>
                <a:rPr kumimoji="0" lang="fr-FR" sz="3338" b="0" i="0" u="none" strike="noStrike" kern="1200" cap="none" spc="0" normalizeH="0" baseline="0" noProof="0" dirty="0">
                  <a:ln>
                    <a:noFill/>
                  </a:ln>
                  <a:solidFill>
                    <a:srgbClr val="000000"/>
                  </a:solidFill>
                  <a:effectLst/>
                  <a:uLnTx/>
                  <a:uFillTx/>
                </a:rPr>
                <a:t> évènement hémorragique grave chez les patients porteurs d’une maladie de Willebrand (</a:t>
              </a:r>
              <a:r>
                <a:rPr kumimoji="0" lang="fr-FR" sz="3338" b="0" i="0" u="none" strike="noStrike" kern="1200" cap="none" spc="0" normalizeH="0" baseline="0" noProof="0" dirty="0" err="1">
                  <a:ln>
                    <a:noFill/>
                  </a:ln>
                  <a:solidFill>
                    <a:srgbClr val="000000"/>
                  </a:solidFill>
                  <a:effectLst/>
                  <a:uLnTx/>
                  <a:uFillTx/>
                </a:rPr>
                <a:t>mVW</a:t>
              </a:r>
              <a:r>
                <a:rPr kumimoji="0" lang="fr-FR" sz="3338" b="0" i="0" u="none" strike="noStrike" kern="1200" cap="none" spc="0" normalizeH="0" baseline="0" noProof="0" dirty="0">
                  <a:ln>
                    <a:noFill/>
                  </a:ln>
                  <a:solidFill>
                    <a:srgbClr val="000000"/>
                  </a:solidFill>
                  <a:effectLst/>
                  <a:uLnTx/>
                  <a:uFillTx/>
                </a:rPr>
                <a:t>) recevant un traitement antithrombotique (cas exposé) vs. ceux ne recevant pas de traitement antithrombotique (cas non exposé/témoin)</a:t>
              </a:r>
            </a:p>
          </p:txBody>
        </p:sp>
        <p:sp>
          <p:nvSpPr>
            <p:cNvPr id="18" name="ZoneTexte 17">
              <a:extLst>
                <a:ext uri="{FF2B5EF4-FFF2-40B4-BE49-F238E27FC236}">
                  <a16:creationId xmlns:a16="http://schemas.microsoft.com/office/drawing/2014/main" id="{FD66C828-35D7-46AC-81B0-4172DF65D4F7}"/>
                </a:ext>
              </a:extLst>
            </p:cNvPr>
            <p:cNvSpPr txBox="1"/>
            <p:nvPr/>
          </p:nvSpPr>
          <p:spPr>
            <a:xfrm>
              <a:off x="920294" y="4500884"/>
              <a:ext cx="2711260" cy="1036155"/>
            </a:xfrm>
            <a:prstGeom prst="rect">
              <a:avLst/>
            </a:prstGeom>
            <a:noFill/>
          </p:spPr>
          <p:txBody>
            <a:bodyPr wrap="square" rtlCol="0">
              <a:spAutoFit/>
            </a:bodyPr>
            <a:lstStyle/>
            <a:p>
              <a:pPr marL="0" marR="0" lvl="1" indent="0" defTabSz="457200" eaLnBrk="1" fontAlgn="auto" latinLnBrk="0" hangingPunct="1">
                <a:lnSpc>
                  <a:spcPct val="100000"/>
                </a:lnSpc>
                <a:spcBef>
                  <a:spcPts val="0"/>
                </a:spcBef>
                <a:spcAft>
                  <a:spcPts val="0"/>
                </a:spcAft>
                <a:buClrTx/>
                <a:buSzTx/>
                <a:buFontTx/>
                <a:buNone/>
                <a:tabLst/>
                <a:defRPr/>
              </a:pPr>
              <a:r>
                <a:rPr kumimoji="0" lang="fr-FR" sz="3338" b="1" i="0" u="sng" strike="noStrike" kern="1200" cap="none" spc="0" normalizeH="0" baseline="0" noProof="0" dirty="0">
                  <a:ln>
                    <a:noFill/>
                  </a:ln>
                  <a:solidFill>
                    <a:srgbClr val="000000"/>
                  </a:solidFill>
                  <a:effectLst/>
                  <a:uLnTx/>
                  <a:uFillTx/>
                </a:rPr>
                <a:t>Cas exposé :</a:t>
              </a:r>
              <a:r>
                <a:rPr kumimoji="0" lang="fr-FR" sz="3338" b="0" i="0" u="none" strike="noStrike" kern="1200" cap="none" spc="0" normalizeH="0" baseline="0" noProof="0" dirty="0">
                  <a:ln>
                    <a:noFill/>
                  </a:ln>
                  <a:solidFill>
                    <a:srgbClr val="000000"/>
                  </a:solidFill>
                  <a:effectLst/>
                  <a:uLnTx/>
                  <a:uFillTx/>
                </a:rPr>
                <a:t> patient ayant reçu un traitement par antithrombotique entre le 01/01/2014 et le 31/12/2022, avec un suivi potentiel minimal (recul) de 2 ans</a:t>
              </a:r>
            </a:p>
          </p:txBody>
        </p:sp>
        <p:sp>
          <p:nvSpPr>
            <p:cNvPr id="19" name="ZoneTexte 18">
              <a:extLst>
                <a:ext uri="{FF2B5EF4-FFF2-40B4-BE49-F238E27FC236}">
                  <a16:creationId xmlns:a16="http://schemas.microsoft.com/office/drawing/2014/main" id="{0950C087-9518-4E1E-B452-8708A5DF296F}"/>
                </a:ext>
              </a:extLst>
            </p:cNvPr>
            <p:cNvSpPr txBox="1"/>
            <p:nvPr/>
          </p:nvSpPr>
          <p:spPr>
            <a:xfrm>
              <a:off x="435757" y="5600746"/>
              <a:ext cx="3124274" cy="1236195"/>
            </a:xfrm>
            <a:prstGeom prst="rect">
              <a:avLst/>
            </a:prstGeom>
            <a:noFill/>
          </p:spPr>
          <p:txBody>
            <a:bodyPr wrap="square" rtlCol="0">
              <a:spAutoFit/>
            </a:bodyPr>
            <a:lstStyle/>
            <a:p>
              <a:pPr marL="457200" marR="0" lvl="1" indent="0" defTabSz="457200" eaLnBrk="1" fontAlgn="auto" latinLnBrk="0" hangingPunct="1">
                <a:lnSpc>
                  <a:spcPct val="100000"/>
                </a:lnSpc>
                <a:spcBef>
                  <a:spcPts val="0"/>
                </a:spcBef>
                <a:spcAft>
                  <a:spcPts val="0"/>
                </a:spcAft>
                <a:buClrTx/>
                <a:buSzTx/>
                <a:buFontTx/>
                <a:buNone/>
                <a:tabLst/>
                <a:defRPr/>
              </a:pPr>
              <a:r>
                <a:rPr kumimoji="0" lang="fr-FR" sz="3338" b="1" i="0" u="sng" strike="noStrike" kern="1200" cap="none" spc="0" normalizeH="0" baseline="0" noProof="0" dirty="0">
                  <a:ln>
                    <a:noFill/>
                  </a:ln>
                  <a:solidFill>
                    <a:srgbClr val="000000"/>
                  </a:solidFill>
                  <a:effectLst/>
                  <a:uLnTx/>
                  <a:uFillTx/>
                </a:rPr>
                <a:t>Cas non exposé/témoin </a:t>
              </a:r>
              <a:r>
                <a:rPr kumimoji="0" lang="fr-FR" sz="3338" b="0" i="0" u="sng" strike="noStrike" kern="1200" cap="none" spc="0" normalizeH="0" baseline="0" noProof="0" dirty="0">
                  <a:ln>
                    <a:noFill/>
                  </a:ln>
                  <a:solidFill>
                    <a:srgbClr val="000000"/>
                  </a:solidFill>
                  <a:effectLst/>
                  <a:uLnTx/>
                  <a:uFillTx/>
                </a:rPr>
                <a:t>:</a:t>
              </a:r>
              <a:r>
                <a:rPr kumimoji="0" lang="fr-FR" sz="3338" b="0" i="0" u="none" strike="noStrike" kern="1200" cap="none" spc="0" normalizeH="0" baseline="0" noProof="0" dirty="0">
                  <a:ln>
                    <a:noFill/>
                  </a:ln>
                  <a:solidFill>
                    <a:srgbClr val="000000"/>
                  </a:solidFill>
                  <a:effectLst/>
                  <a:uLnTx/>
                  <a:uFillTx/>
                </a:rPr>
                <a:t> Appariement sur le sexe, l’âge (+/- 5 ans), le type de </a:t>
              </a:r>
              <a:r>
                <a:rPr kumimoji="0" lang="fr-FR" sz="3338" b="0" i="0" u="none" strike="noStrike" kern="1200" cap="none" spc="0" normalizeH="0" baseline="0" noProof="0" dirty="0" err="1">
                  <a:ln>
                    <a:noFill/>
                  </a:ln>
                  <a:solidFill>
                    <a:srgbClr val="000000"/>
                  </a:solidFill>
                  <a:effectLst/>
                  <a:uLnTx/>
                  <a:uFillTx/>
                </a:rPr>
                <a:t>mVW</a:t>
              </a:r>
              <a:r>
                <a:rPr kumimoji="0" lang="fr-FR" sz="3338" b="0" i="0" u="none" strike="noStrike" kern="1200" cap="none" spc="0" normalizeH="0" baseline="0" noProof="0" dirty="0">
                  <a:ln>
                    <a:noFill/>
                  </a:ln>
                  <a:solidFill>
                    <a:srgbClr val="000000"/>
                  </a:solidFill>
                  <a:effectLst/>
                  <a:uLnTx/>
                  <a:uFillTx/>
                </a:rPr>
                <a:t> (d’abord 1/2/3 puis si possible au plus proche). Aucun traitement antithrombotique. Période de suivi = à celle du cas exposé</a:t>
              </a:r>
            </a:p>
          </p:txBody>
        </p:sp>
        <p:cxnSp>
          <p:nvCxnSpPr>
            <p:cNvPr id="20" name="Connecteur droit 19">
              <a:extLst>
                <a:ext uri="{FF2B5EF4-FFF2-40B4-BE49-F238E27FC236}">
                  <a16:creationId xmlns:a16="http://schemas.microsoft.com/office/drawing/2014/main" id="{AE482E99-F1A9-496A-B8A7-C9200FB41B5D}"/>
                </a:ext>
              </a:extLst>
            </p:cNvPr>
            <p:cNvCxnSpPr>
              <a:cxnSpLocks/>
              <a:endCxn id="21" idx="1"/>
            </p:cNvCxnSpPr>
            <p:nvPr/>
          </p:nvCxnSpPr>
          <p:spPr>
            <a:xfrm>
              <a:off x="56488" y="2666069"/>
              <a:ext cx="23407" cy="4235175"/>
            </a:xfrm>
            <a:prstGeom prst="line">
              <a:avLst/>
            </a:prstGeom>
            <a:noFill/>
            <a:ln w="25400" cap="flat" cmpd="sng" algn="ctr">
              <a:solidFill>
                <a:srgbClr val="5A4D84"/>
              </a:solidFill>
              <a:prstDash val="solid"/>
            </a:ln>
            <a:effectLst>
              <a:outerShdw blurRad="40000" dist="20000" dir="5400000" rotWithShape="0">
                <a:srgbClr val="000000">
                  <a:alpha val="38000"/>
                </a:srgbClr>
              </a:outerShdw>
            </a:effectLst>
          </p:spPr>
        </p:cxnSp>
        <p:pic>
          <p:nvPicPr>
            <p:cNvPr id="21" name="MHEMO-kit-graphique-PPT-16.png" descr="MHEMO-kit-graphique-PPT-16.png">
              <a:extLst>
                <a:ext uri="{FF2B5EF4-FFF2-40B4-BE49-F238E27FC236}">
                  <a16:creationId xmlns:a16="http://schemas.microsoft.com/office/drawing/2014/main" id="{D6FD22C4-F9D9-4333-B414-55A383F73265}"/>
                </a:ext>
              </a:extLst>
            </p:cNvPr>
            <p:cNvPicPr preferRelativeResize="0">
              <a:picLocks/>
            </p:cNvPicPr>
            <p:nvPr/>
          </p:nvPicPr>
          <p:blipFill>
            <a:blip r:embed="rId3"/>
            <a:stretch>
              <a:fillRect/>
            </a:stretch>
          </p:blipFill>
          <p:spPr>
            <a:xfrm>
              <a:off x="79895" y="6883244"/>
              <a:ext cx="3564000" cy="36000"/>
            </a:xfrm>
            <a:prstGeom prst="rect">
              <a:avLst/>
            </a:prstGeom>
            <a:ln w="12700">
              <a:miter lim="400000"/>
            </a:ln>
          </p:spPr>
        </p:pic>
        <p:pic>
          <p:nvPicPr>
            <p:cNvPr id="22" name="MHEMO-kit-graphique-PPT-16.png" descr="MHEMO-kit-graphique-PPT-16.png">
              <a:extLst>
                <a:ext uri="{FF2B5EF4-FFF2-40B4-BE49-F238E27FC236}">
                  <a16:creationId xmlns:a16="http://schemas.microsoft.com/office/drawing/2014/main" id="{32DD13E4-F197-40E6-A40A-5268B707899F}"/>
                </a:ext>
              </a:extLst>
            </p:cNvPr>
            <p:cNvPicPr>
              <a:picLocks noChangeAspect="1"/>
            </p:cNvPicPr>
            <p:nvPr/>
          </p:nvPicPr>
          <p:blipFill>
            <a:blip r:embed="rId3"/>
            <a:stretch>
              <a:fillRect/>
            </a:stretch>
          </p:blipFill>
          <p:spPr>
            <a:xfrm>
              <a:off x="56488" y="2658888"/>
              <a:ext cx="3610638" cy="461933"/>
            </a:xfrm>
            <a:prstGeom prst="rect">
              <a:avLst/>
            </a:prstGeom>
            <a:ln w="12700">
              <a:miter lim="400000"/>
            </a:ln>
          </p:spPr>
        </p:pic>
        <p:sp>
          <p:nvSpPr>
            <p:cNvPr id="23" name="ZoneTexte 22">
              <a:extLst>
                <a:ext uri="{FF2B5EF4-FFF2-40B4-BE49-F238E27FC236}">
                  <a16:creationId xmlns:a16="http://schemas.microsoft.com/office/drawing/2014/main" id="{CD0C569A-DC0C-4292-9BF0-6F4B1753252B}"/>
                </a:ext>
              </a:extLst>
            </p:cNvPr>
            <p:cNvSpPr txBox="1"/>
            <p:nvPr/>
          </p:nvSpPr>
          <p:spPr>
            <a:xfrm>
              <a:off x="56487" y="2678569"/>
              <a:ext cx="1552975" cy="312158"/>
            </a:xfrm>
            <a:prstGeom prst="flowChartAlternateProcess">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4108" b="0" i="0" u="none" strike="noStrike" kern="1200" cap="none" spc="0" normalizeH="0" baseline="0" noProof="0" dirty="0">
                  <a:ln>
                    <a:noFill/>
                  </a:ln>
                  <a:solidFill>
                    <a:prstClr val="white"/>
                  </a:solidFill>
                  <a:effectLst/>
                  <a:uLnTx/>
                  <a:uFillTx/>
                </a:rPr>
                <a:t>Quelques rappels</a:t>
              </a:r>
            </a:p>
          </p:txBody>
        </p:sp>
      </p:grpSp>
      <p:grpSp>
        <p:nvGrpSpPr>
          <p:cNvPr id="87" name="Groupe 86">
            <a:extLst>
              <a:ext uri="{FF2B5EF4-FFF2-40B4-BE49-F238E27FC236}">
                <a16:creationId xmlns:a16="http://schemas.microsoft.com/office/drawing/2014/main" id="{A2C3EE2F-B46D-4AD3-9BE7-7F916BF517D1}"/>
              </a:ext>
            </a:extLst>
          </p:cNvPr>
          <p:cNvGrpSpPr/>
          <p:nvPr/>
        </p:nvGrpSpPr>
        <p:grpSpPr>
          <a:xfrm>
            <a:off x="7695107" y="3549626"/>
            <a:ext cx="8500206" cy="8184407"/>
            <a:chOff x="7798489" y="3320105"/>
            <a:chExt cx="8500206" cy="8184407"/>
          </a:xfrm>
        </p:grpSpPr>
        <p:grpSp>
          <p:nvGrpSpPr>
            <p:cNvPr id="25" name="Groupe 24">
              <a:extLst>
                <a:ext uri="{FF2B5EF4-FFF2-40B4-BE49-F238E27FC236}">
                  <a16:creationId xmlns:a16="http://schemas.microsoft.com/office/drawing/2014/main" id="{AEF4283F-8F41-49BE-9BD8-C77383F87BA1}"/>
                </a:ext>
              </a:extLst>
            </p:cNvPr>
            <p:cNvGrpSpPr/>
            <p:nvPr/>
          </p:nvGrpSpPr>
          <p:grpSpPr>
            <a:xfrm>
              <a:off x="7798489" y="3320105"/>
              <a:ext cx="8500206" cy="8184407"/>
              <a:chOff x="3733389" y="1939140"/>
              <a:chExt cx="3310276" cy="3187293"/>
            </a:xfrm>
          </p:grpSpPr>
          <p:cxnSp>
            <p:nvCxnSpPr>
              <p:cNvPr id="27" name="Connecteur droit 26">
                <a:extLst>
                  <a:ext uri="{FF2B5EF4-FFF2-40B4-BE49-F238E27FC236}">
                    <a16:creationId xmlns:a16="http://schemas.microsoft.com/office/drawing/2014/main" id="{646EA3D4-E091-4304-AA14-AF0F0CBF6988}"/>
                  </a:ext>
                </a:extLst>
              </p:cNvPr>
              <p:cNvCxnSpPr>
                <a:cxnSpLocks/>
              </p:cNvCxnSpPr>
              <p:nvPr/>
            </p:nvCxnSpPr>
            <p:spPr>
              <a:xfrm>
                <a:off x="6841443" y="2170107"/>
                <a:ext cx="22788" cy="2956326"/>
              </a:xfrm>
              <a:prstGeom prst="line">
                <a:avLst/>
              </a:prstGeom>
              <a:noFill/>
              <a:ln w="25400" cap="flat" cmpd="sng" algn="ctr">
                <a:solidFill>
                  <a:srgbClr val="B4395C"/>
                </a:solidFill>
                <a:prstDash val="solid"/>
              </a:ln>
              <a:effectLst>
                <a:outerShdw blurRad="40000" dist="20000" dir="5400000" rotWithShape="0">
                  <a:srgbClr val="000000">
                    <a:alpha val="38000"/>
                  </a:srgbClr>
                </a:outerShdw>
              </a:effectLst>
            </p:spPr>
          </p:cxnSp>
          <p:cxnSp>
            <p:nvCxnSpPr>
              <p:cNvPr id="28" name="Connecteur droit 27">
                <a:extLst>
                  <a:ext uri="{FF2B5EF4-FFF2-40B4-BE49-F238E27FC236}">
                    <a16:creationId xmlns:a16="http://schemas.microsoft.com/office/drawing/2014/main" id="{5FD56277-3F70-4103-9917-CE1E92A4068C}"/>
                  </a:ext>
                </a:extLst>
              </p:cNvPr>
              <p:cNvCxnSpPr>
                <a:cxnSpLocks/>
                <a:endCxn id="31" idx="1"/>
              </p:cNvCxnSpPr>
              <p:nvPr/>
            </p:nvCxnSpPr>
            <p:spPr>
              <a:xfrm>
                <a:off x="3971786" y="1939849"/>
                <a:ext cx="4577" cy="3168584"/>
              </a:xfrm>
              <a:prstGeom prst="line">
                <a:avLst/>
              </a:prstGeom>
              <a:noFill/>
              <a:ln w="25400" cap="flat" cmpd="sng" algn="ctr">
                <a:solidFill>
                  <a:srgbClr val="5A4D84"/>
                </a:solidFill>
                <a:prstDash val="solid"/>
              </a:ln>
              <a:effectLst>
                <a:outerShdw blurRad="40000" dist="20000" dir="5400000" rotWithShape="0">
                  <a:srgbClr val="000000">
                    <a:alpha val="38000"/>
                  </a:srgbClr>
                </a:outerShdw>
              </a:effectLst>
            </p:spPr>
          </p:cxnSp>
          <p:grpSp>
            <p:nvGrpSpPr>
              <p:cNvPr id="29" name="Groupe 28">
                <a:extLst>
                  <a:ext uri="{FF2B5EF4-FFF2-40B4-BE49-F238E27FC236}">
                    <a16:creationId xmlns:a16="http://schemas.microsoft.com/office/drawing/2014/main" id="{0C5E029B-5950-4CBA-ABDC-F1DE10BFF399}"/>
                  </a:ext>
                </a:extLst>
              </p:cNvPr>
              <p:cNvGrpSpPr/>
              <p:nvPr/>
            </p:nvGrpSpPr>
            <p:grpSpPr>
              <a:xfrm>
                <a:off x="3733389" y="1939140"/>
                <a:ext cx="3310276" cy="3172399"/>
                <a:chOff x="3798353" y="1474597"/>
                <a:chExt cx="3310276" cy="3172399"/>
              </a:xfrm>
            </p:grpSpPr>
            <p:sp>
              <p:nvSpPr>
                <p:cNvPr id="32" name="ZoneTexte 31">
                  <a:extLst>
                    <a:ext uri="{FF2B5EF4-FFF2-40B4-BE49-F238E27FC236}">
                      <a16:creationId xmlns:a16="http://schemas.microsoft.com/office/drawing/2014/main" id="{6A1C2F1C-359C-4E0D-B002-1AE9CDF77C93}"/>
                    </a:ext>
                  </a:extLst>
                </p:cNvPr>
                <p:cNvSpPr txBox="1"/>
                <p:nvPr/>
              </p:nvSpPr>
              <p:spPr>
                <a:xfrm>
                  <a:off x="4758108" y="1930151"/>
                  <a:ext cx="2205583" cy="774488"/>
                </a:xfrm>
                <a:prstGeom prst="rect">
                  <a:avLst/>
                </a:prstGeom>
                <a:noFill/>
              </p:spPr>
              <p:txBody>
                <a:bodyPr wrap="square">
                  <a:spAutoFit/>
                </a:body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fr-FR" sz="3081" b="0" i="0" u="sng" strike="noStrike" kern="1200" cap="none" spc="0" normalizeH="0" baseline="0" noProof="0" dirty="0">
                      <a:ln>
                        <a:noFill/>
                      </a:ln>
                      <a:solidFill>
                        <a:srgbClr val="000000"/>
                      </a:solidFill>
                      <a:effectLst/>
                      <a:uLnTx/>
                      <a:uFillTx/>
                    </a:rPr>
                    <a:t>Dates et durée : </a:t>
                  </a:r>
                </a:p>
                <a:p>
                  <a:pPr marL="0" marR="0" lvl="0" indent="0" algn="just" defTabSz="457200" eaLnBrk="1" fontAlgn="auto" latinLnBrk="0" hangingPunct="1">
                    <a:lnSpc>
                      <a:spcPct val="100000"/>
                    </a:lnSpc>
                    <a:spcBef>
                      <a:spcPts val="0"/>
                    </a:spcBef>
                    <a:spcAft>
                      <a:spcPts val="0"/>
                    </a:spcAft>
                    <a:buClrTx/>
                    <a:buSzTx/>
                    <a:buFontTx/>
                    <a:buNone/>
                    <a:tabLst/>
                    <a:defRPr/>
                  </a:pPr>
                  <a:r>
                    <a:rPr kumimoji="0" lang="fr-FR" sz="3081" b="0" i="0" u="none" strike="noStrike" kern="1200" cap="none" spc="0" normalizeH="0" baseline="0" noProof="0" dirty="0">
                      <a:ln>
                        <a:noFill/>
                      </a:ln>
                      <a:solidFill>
                        <a:srgbClr val="000000"/>
                      </a:solidFill>
                      <a:effectLst/>
                      <a:uLnTx/>
                      <a:uFillTx/>
                    </a:rPr>
                    <a:t>Début inclusions : Q1 2025</a:t>
                  </a:r>
                </a:p>
                <a:p>
                  <a:pPr marL="0" marR="0" lvl="0" indent="0" algn="just" defTabSz="457200" eaLnBrk="1" fontAlgn="auto" latinLnBrk="0" hangingPunct="1">
                    <a:lnSpc>
                      <a:spcPct val="100000"/>
                    </a:lnSpc>
                    <a:spcBef>
                      <a:spcPts val="0"/>
                    </a:spcBef>
                    <a:spcAft>
                      <a:spcPts val="0"/>
                    </a:spcAft>
                    <a:buClrTx/>
                    <a:buSzTx/>
                    <a:buFontTx/>
                    <a:buNone/>
                    <a:tabLst/>
                    <a:defRPr/>
                  </a:pPr>
                  <a:r>
                    <a:rPr kumimoji="0" lang="fr-FR" sz="3081" b="0" i="0" u="none" strike="noStrike" kern="1200" cap="none" spc="0" normalizeH="0" baseline="0" noProof="0" dirty="0">
                      <a:ln>
                        <a:noFill/>
                      </a:ln>
                      <a:solidFill>
                        <a:srgbClr val="000000"/>
                      </a:solidFill>
                      <a:effectLst/>
                      <a:uLnTx/>
                      <a:uFillTx/>
                    </a:rPr>
                    <a:t>Fin inclusions : Q1 2026</a:t>
                  </a:r>
                </a:p>
                <a:p>
                  <a:pPr marL="0" marR="0" lvl="0" indent="0" algn="just" defTabSz="457200" eaLnBrk="1" fontAlgn="auto" latinLnBrk="0" hangingPunct="1">
                    <a:lnSpc>
                      <a:spcPct val="100000"/>
                    </a:lnSpc>
                    <a:spcBef>
                      <a:spcPts val="0"/>
                    </a:spcBef>
                    <a:spcAft>
                      <a:spcPts val="0"/>
                    </a:spcAft>
                    <a:buClrTx/>
                    <a:buSzTx/>
                    <a:buFontTx/>
                    <a:buNone/>
                    <a:tabLst/>
                    <a:defRPr/>
                  </a:pPr>
                  <a:r>
                    <a:rPr kumimoji="0" lang="fr-FR" sz="3081" b="0" i="0" u="none" strike="noStrike" kern="1200" cap="none" spc="0" normalizeH="0" baseline="0" noProof="0" dirty="0">
                      <a:ln>
                        <a:noFill/>
                      </a:ln>
                      <a:solidFill>
                        <a:srgbClr val="000000"/>
                      </a:solidFill>
                      <a:effectLst/>
                      <a:uLnTx/>
                      <a:uFillTx/>
                    </a:rPr>
                    <a:t>Durée de suivi nécessaire : 2 ans</a:t>
                  </a:r>
                </a:p>
              </p:txBody>
            </p:sp>
            <p:sp>
              <p:nvSpPr>
                <p:cNvPr id="33" name="ZoneTexte 32">
                  <a:extLst>
                    <a:ext uri="{FF2B5EF4-FFF2-40B4-BE49-F238E27FC236}">
                      <a16:creationId xmlns:a16="http://schemas.microsoft.com/office/drawing/2014/main" id="{70B28726-95F3-4AD8-AE8F-383EC208B43D}"/>
                    </a:ext>
                  </a:extLst>
                </p:cNvPr>
                <p:cNvSpPr txBox="1"/>
                <p:nvPr/>
              </p:nvSpPr>
              <p:spPr>
                <a:xfrm>
                  <a:off x="5335273" y="3633577"/>
                  <a:ext cx="1558918" cy="589855"/>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fr-FR" sz="3081" kern="1200" dirty="0">
                      <a:solidFill>
                        <a:srgbClr val="000000"/>
                      </a:solidFill>
                    </a:rPr>
                    <a:t>33</a:t>
                  </a:r>
                  <a:r>
                    <a:rPr kumimoji="0" lang="fr-FR" sz="3081" b="0" i="0" u="none" strike="noStrike" kern="1200" cap="none" spc="0" normalizeH="0" baseline="0" noProof="0" dirty="0">
                      <a:ln>
                        <a:noFill/>
                      </a:ln>
                      <a:solidFill>
                        <a:srgbClr val="000000"/>
                      </a:solidFill>
                      <a:effectLst/>
                      <a:uLnTx/>
                      <a:uFillTx/>
                    </a:rPr>
                    <a:t>/60 cas exposés et 21/120 témoins ont été inclus par 7 centres.</a:t>
                  </a:r>
                </a:p>
              </p:txBody>
            </p:sp>
            <p:pic>
              <p:nvPicPr>
                <p:cNvPr id="34" name="Image 33" descr="Une image contenant cercle, Caractère coloré, conception&#10;&#10;Le contenu généré par l’IA peut être incorrect.">
                  <a:extLst>
                    <a:ext uri="{FF2B5EF4-FFF2-40B4-BE49-F238E27FC236}">
                      <a16:creationId xmlns:a16="http://schemas.microsoft.com/office/drawing/2014/main" id="{D38E6055-F55C-4981-A889-4DEC9DD78D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8353" y="3418110"/>
                  <a:ext cx="1893831" cy="1228886"/>
                </a:xfrm>
                <a:prstGeom prst="rect">
                  <a:avLst/>
                </a:prstGeom>
              </p:spPr>
            </p:pic>
            <p:sp>
              <p:nvSpPr>
                <p:cNvPr id="35" name="ZoneTexte 34">
                  <a:extLst>
                    <a:ext uri="{FF2B5EF4-FFF2-40B4-BE49-F238E27FC236}">
                      <a16:creationId xmlns:a16="http://schemas.microsoft.com/office/drawing/2014/main" id="{11A0CC5A-2199-4247-8DCF-D58A62312A34}"/>
                    </a:ext>
                  </a:extLst>
                </p:cNvPr>
                <p:cNvSpPr txBox="1"/>
                <p:nvPr/>
              </p:nvSpPr>
              <p:spPr>
                <a:xfrm>
                  <a:off x="4129483" y="1499647"/>
                  <a:ext cx="1558193" cy="312158"/>
                </a:xfrm>
                <a:prstGeom prst="flowChartAlternateProcess">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4108" b="0" i="0" u="none" strike="noStrike" kern="1200" cap="none" spc="0" normalizeH="0" baseline="0" noProof="0" dirty="0">
                      <a:ln>
                        <a:noFill/>
                      </a:ln>
                      <a:solidFill>
                        <a:prstClr val="white"/>
                      </a:solidFill>
                      <a:effectLst/>
                      <a:uLnTx/>
                      <a:uFillTx/>
                    </a:rPr>
                    <a:t>Quelques chiffres</a:t>
                  </a:r>
                </a:p>
              </p:txBody>
            </p:sp>
            <p:sp>
              <p:nvSpPr>
                <p:cNvPr id="36" name="ZoneTexte 35">
                  <a:extLst>
                    <a:ext uri="{FF2B5EF4-FFF2-40B4-BE49-F238E27FC236}">
                      <a16:creationId xmlns:a16="http://schemas.microsoft.com/office/drawing/2014/main" id="{A9991BAC-7EEE-41BA-BD1E-C180A8C18BDD}"/>
                    </a:ext>
                  </a:extLst>
                </p:cNvPr>
                <p:cNvSpPr txBox="1"/>
                <p:nvPr/>
              </p:nvSpPr>
              <p:spPr>
                <a:xfrm>
                  <a:off x="4903046" y="2799023"/>
                  <a:ext cx="2205583" cy="589855"/>
                </a:xfrm>
                <a:prstGeom prst="rect">
                  <a:avLst/>
                </a:prstGeom>
                <a:noFill/>
              </p:spPr>
              <p:txBody>
                <a:bodyPr wrap="square">
                  <a:spAutoFit/>
                </a:body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fr-FR" sz="3081" b="0" i="0" u="sng" strike="noStrike" kern="1200" cap="none" spc="0" normalizeH="0" baseline="0" noProof="0" dirty="0">
                      <a:ln>
                        <a:noFill/>
                      </a:ln>
                      <a:solidFill>
                        <a:srgbClr val="000000"/>
                      </a:solidFill>
                      <a:effectLst/>
                      <a:uLnTx/>
                      <a:uFillTx/>
                    </a:rPr>
                    <a:t>Inclusions :</a:t>
                  </a:r>
                </a:p>
                <a:p>
                  <a:pPr marL="0" marR="0" lvl="0" indent="0" algn="just" defTabSz="457200" eaLnBrk="1" fontAlgn="auto" latinLnBrk="0" hangingPunct="1">
                    <a:lnSpc>
                      <a:spcPct val="100000"/>
                    </a:lnSpc>
                    <a:spcBef>
                      <a:spcPts val="0"/>
                    </a:spcBef>
                    <a:spcAft>
                      <a:spcPts val="0"/>
                    </a:spcAft>
                    <a:buClrTx/>
                    <a:buSzTx/>
                    <a:buFontTx/>
                    <a:buNone/>
                    <a:tabLst/>
                    <a:defRPr/>
                  </a:pPr>
                  <a:r>
                    <a:rPr kumimoji="0" lang="fr-FR" sz="3081" b="0" i="0" u="none" strike="noStrike" kern="1200" cap="none" spc="0" normalizeH="0" baseline="0" noProof="0" dirty="0">
                      <a:ln>
                        <a:noFill/>
                      </a:ln>
                      <a:solidFill>
                        <a:srgbClr val="000000"/>
                      </a:solidFill>
                      <a:effectLst/>
                      <a:uLnTx/>
                      <a:uFillTx/>
                    </a:rPr>
                    <a:t>60 cas exposés</a:t>
                  </a:r>
                </a:p>
                <a:p>
                  <a:pPr marL="0" marR="0" lvl="0" indent="0" algn="just" defTabSz="457200" eaLnBrk="1" fontAlgn="auto" latinLnBrk="0" hangingPunct="1">
                    <a:lnSpc>
                      <a:spcPct val="100000"/>
                    </a:lnSpc>
                    <a:spcBef>
                      <a:spcPts val="0"/>
                    </a:spcBef>
                    <a:spcAft>
                      <a:spcPts val="0"/>
                    </a:spcAft>
                    <a:buClrTx/>
                    <a:buSzTx/>
                    <a:buFontTx/>
                    <a:buNone/>
                    <a:tabLst/>
                    <a:defRPr/>
                  </a:pPr>
                  <a:r>
                    <a:rPr kumimoji="0" lang="fr-FR" sz="3081" b="0" i="0" u="none" strike="noStrike" kern="1200" cap="none" spc="0" normalizeH="0" baseline="0" noProof="0" dirty="0">
                      <a:ln>
                        <a:noFill/>
                      </a:ln>
                      <a:solidFill>
                        <a:srgbClr val="000000"/>
                      </a:solidFill>
                      <a:effectLst/>
                      <a:uLnTx/>
                      <a:uFillTx/>
                    </a:rPr>
                    <a:t>120 cas non exposés/témoins</a:t>
                  </a:r>
                </a:p>
              </p:txBody>
            </p:sp>
            <p:sp>
              <p:nvSpPr>
                <p:cNvPr id="37" name="ZoneTexte 36">
                  <a:extLst>
                    <a:ext uri="{FF2B5EF4-FFF2-40B4-BE49-F238E27FC236}">
                      <a16:creationId xmlns:a16="http://schemas.microsoft.com/office/drawing/2014/main" id="{70E3034C-BCED-4EF7-98B2-10B2CE45174A}"/>
                    </a:ext>
                  </a:extLst>
                </p:cNvPr>
                <p:cNvSpPr txBox="1"/>
                <p:nvPr/>
              </p:nvSpPr>
              <p:spPr>
                <a:xfrm>
                  <a:off x="5272992" y="3421826"/>
                  <a:ext cx="1492465" cy="220590"/>
                </a:xfrm>
                <a:prstGeom prst="rect">
                  <a:avLst/>
                </a:prstGeom>
                <a:noFill/>
              </p:spPr>
              <p:txBody>
                <a:bodyPr wrap="square">
                  <a:spAutoFit/>
                </a:body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fr-FR" sz="3081" b="0" i="0" u="sng" strike="noStrike" kern="1200" cap="none" spc="0" normalizeH="0" baseline="0" noProof="0" dirty="0">
                      <a:ln>
                        <a:noFill/>
                      </a:ln>
                      <a:solidFill>
                        <a:srgbClr val="000000"/>
                      </a:solidFill>
                      <a:effectLst/>
                      <a:uLnTx/>
                      <a:uFillTx/>
                    </a:rPr>
                    <a:t>Avancement :</a:t>
                  </a:r>
                  <a:endParaRPr kumimoji="0" lang="fr-FR" sz="3081" b="0" i="0" u="none" strike="noStrike" kern="1200" cap="none" spc="0" normalizeH="0" baseline="0" noProof="0" dirty="0">
                    <a:ln>
                      <a:noFill/>
                    </a:ln>
                    <a:solidFill>
                      <a:srgbClr val="000000"/>
                    </a:solidFill>
                    <a:effectLst/>
                    <a:uLnTx/>
                    <a:uFillTx/>
                  </a:endParaRPr>
                </a:p>
              </p:txBody>
            </p:sp>
            <p:pic>
              <p:nvPicPr>
                <p:cNvPr id="38" name="MHEMO-kit-graphique-PPT-16.png" descr="MHEMO-kit-graphique-PPT-16.png">
                  <a:extLst>
                    <a:ext uri="{FF2B5EF4-FFF2-40B4-BE49-F238E27FC236}">
                      <a16:creationId xmlns:a16="http://schemas.microsoft.com/office/drawing/2014/main" id="{324D156B-CEA8-465C-B756-4B639CC40C04}"/>
                    </a:ext>
                  </a:extLst>
                </p:cNvPr>
                <p:cNvPicPr>
                  <a:picLocks noChangeAspect="1"/>
                </p:cNvPicPr>
                <p:nvPr/>
              </p:nvPicPr>
              <p:blipFill>
                <a:blip r:embed="rId3"/>
                <a:stretch>
                  <a:fillRect/>
                </a:stretch>
              </p:blipFill>
              <p:spPr>
                <a:xfrm>
                  <a:off x="4025237" y="1474597"/>
                  <a:ext cx="2903958" cy="461933"/>
                </a:xfrm>
                <a:prstGeom prst="rect">
                  <a:avLst/>
                </a:prstGeom>
                <a:ln w="12700">
                  <a:miter lim="400000"/>
                </a:ln>
              </p:spPr>
            </p:pic>
          </p:grpSp>
          <p:pic>
            <p:nvPicPr>
              <p:cNvPr id="30" name="Image 29" descr="Une image contenant symbole, Police, cercle, Graphique&#10;&#10;Le contenu généré par l’IA peut être incorrect.">
                <a:extLst>
                  <a:ext uri="{FF2B5EF4-FFF2-40B4-BE49-F238E27FC236}">
                    <a16:creationId xmlns:a16="http://schemas.microsoft.com/office/drawing/2014/main" id="{F38DC459-2377-43FD-A589-5AA0B5C50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337" y="2424881"/>
                <a:ext cx="799365" cy="751624"/>
              </a:xfrm>
              <a:prstGeom prst="rect">
                <a:avLst/>
              </a:prstGeom>
            </p:spPr>
          </p:pic>
          <p:pic>
            <p:nvPicPr>
              <p:cNvPr id="31" name="MHEMO-kit-graphique-PPT-16.png" descr="MHEMO-kit-graphique-PPT-16.png">
                <a:extLst>
                  <a:ext uri="{FF2B5EF4-FFF2-40B4-BE49-F238E27FC236}">
                    <a16:creationId xmlns:a16="http://schemas.microsoft.com/office/drawing/2014/main" id="{241A6FD5-5A64-491C-8EE2-E228D0B78ABA}"/>
                  </a:ext>
                </a:extLst>
              </p:cNvPr>
              <p:cNvPicPr preferRelativeResize="0">
                <a:picLocks/>
              </p:cNvPicPr>
              <p:nvPr/>
            </p:nvPicPr>
            <p:blipFill>
              <a:blip r:embed="rId3"/>
              <a:stretch>
                <a:fillRect/>
              </a:stretch>
            </p:blipFill>
            <p:spPr>
              <a:xfrm>
                <a:off x="3976363" y="5090433"/>
                <a:ext cx="2898000" cy="36000"/>
              </a:xfrm>
              <a:prstGeom prst="rect">
                <a:avLst/>
              </a:prstGeom>
              <a:ln w="12700">
                <a:miter lim="400000"/>
              </a:ln>
            </p:spPr>
          </p:pic>
        </p:grpSp>
        <p:pic>
          <p:nvPicPr>
            <p:cNvPr id="26" name="Image 25" descr="Une image contenant dessin, croquis, style, noir&#10;&#10;Le contenu généré par l’IA peut être incorrect.">
              <a:extLst>
                <a:ext uri="{FF2B5EF4-FFF2-40B4-BE49-F238E27FC236}">
                  <a16:creationId xmlns:a16="http://schemas.microsoft.com/office/drawing/2014/main" id="{B694041D-1F12-465C-B900-5F21F98D81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659" y="6732288"/>
              <a:ext cx="1817023" cy="1681521"/>
            </a:xfrm>
            <a:prstGeom prst="rect">
              <a:avLst/>
            </a:prstGeom>
          </p:spPr>
        </p:pic>
      </p:grpSp>
      <p:sp>
        <p:nvSpPr>
          <p:cNvPr id="39" name="ZoneTexte 38">
            <a:extLst>
              <a:ext uri="{FF2B5EF4-FFF2-40B4-BE49-F238E27FC236}">
                <a16:creationId xmlns:a16="http://schemas.microsoft.com/office/drawing/2014/main" id="{E20C5706-D8B0-4233-82A2-A69222F748F0}"/>
              </a:ext>
            </a:extLst>
          </p:cNvPr>
          <p:cNvSpPr txBox="1"/>
          <p:nvPr/>
        </p:nvSpPr>
        <p:spPr>
          <a:xfrm>
            <a:off x="8556045" y="3773644"/>
            <a:ext cx="4013453" cy="833065"/>
          </a:xfrm>
          <a:prstGeom prst="flowChartAlternateProcess">
            <a:avLst/>
          </a:prstGeom>
          <a:noFill/>
        </p:spPr>
        <p:txBody>
          <a:bodyPr wrap="none" rtlCol="0">
            <a:spAutoFit/>
          </a:bodyPr>
          <a:lstStyle/>
          <a:p>
            <a:pPr marL="0" indent="0">
              <a:buNone/>
            </a:pPr>
            <a:r>
              <a:rPr lang="fr-FR" sz="4108" dirty="0">
                <a:solidFill>
                  <a:schemeClr val="bg1"/>
                </a:solidFill>
              </a:rPr>
              <a:t>Quelques chiffres</a:t>
            </a:r>
          </a:p>
        </p:txBody>
      </p:sp>
      <p:grpSp>
        <p:nvGrpSpPr>
          <p:cNvPr id="96" name="Groupe 95">
            <a:extLst>
              <a:ext uri="{FF2B5EF4-FFF2-40B4-BE49-F238E27FC236}">
                <a16:creationId xmlns:a16="http://schemas.microsoft.com/office/drawing/2014/main" id="{B48005DE-F9C9-47D8-8E56-7D3C344CE005}"/>
              </a:ext>
            </a:extLst>
          </p:cNvPr>
          <p:cNvGrpSpPr/>
          <p:nvPr/>
        </p:nvGrpSpPr>
        <p:grpSpPr>
          <a:xfrm>
            <a:off x="16027259" y="2999582"/>
            <a:ext cx="8128691" cy="9597564"/>
            <a:chOff x="15874894" y="1894100"/>
            <a:chExt cx="8128691" cy="9597564"/>
          </a:xfrm>
        </p:grpSpPr>
        <p:grpSp>
          <p:nvGrpSpPr>
            <p:cNvPr id="40" name="Groupe 39">
              <a:extLst>
                <a:ext uri="{FF2B5EF4-FFF2-40B4-BE49-F238E27FC236}">
                  <a16:creationId xmlns:a16="http://schemas.microsoft.com/office/drawing/2014/main" id="{BD37AE6A-D620-4C62-AF33-AB1D5C75CD5E}"/>
                </a:ext>
              </a:extLst>
            </p:cNvPr>
            <p:cNvGrpSpPr/>
            <p:nvPr/>
          </p:nvGrpSpPr>
          <p:grpSpPr>
            <a:xfrm>
              <a:off x="15874894" y="2955038"/>
              <a:ext cx="8128691" cy="7131720"/>
              <a:chOff x="3636401" y="4516749"/>
              <a:chExt cx="3165595" cy="2777340"/>
            </a:xfrm>
          </p:grpSpPr>
          <p:grpSp>
            <p:nvGrpSpPr>
              <p:cNvPr id="41" name="Groupe 40">
                <a:extLst>
                  <a:ext uri="{FF2B5EF4-FFF2-40B4-BE49-F238E27FC236}">
                    <a16:creationId xmlns:a16="http://schemas.microsoft.com/office/drawing/2014/main" id="{D66F5483-51CF-4EB6-9A8E-8F7D313F2343}"/>
                  </a:ext>
                </a:extLst>
              </p:cNvPr>
              <p:cNvGrpSpPr/>
              <p:nvPr/>
            </p:nvGrpSpPr>
            <p:grpSpPr>
              <a:xfrm>
                <a:off x="3688965" y="4516749"/>
                <a:ext cx="2852114" cy="2777340"/>
                <a:chOff x="5740435" y="1296724"/>
                <a:chExt cx="2852114" cy="2777340"/>
              </a:xfrm>
            </p:grpSpPr>
            <p:pic>
              <p:nvPicPr>
                <p:cNvPr id="58" name="Image 57">
                  <a:extLst>
                    <a:ext uri="{FF2B5EF4-FFF2-40B4-BE49-F238E27FC236}">
                      <a16:creationId xmlns:a16="http://schemas.microsoft.com/office/drawing/2014/main" id="{98C586D8-09DF-4AE8-AD86-72E652631B9E}"/>
                    </a:ext>
                  </a:extLst>
                </p:cNvPr>
                <p:cNvPicPr>
                  <a:picLocks noChangeAspect="1"/>
                </p:cNvPicPr>
                <p:nvPr/>
              </p:nvPicPr>
              <p:blipFill>
                <a:blip r:embed="rId7"/>
                <a:stretch>
                  <a:fillRect/>
                </a:stretch>
              </p:blipFill>
              <p:spPr>
                <a:xfrm>
                  <a:off x="5740435" y="1296724"/>
                  <a:ext cx="2852114" cy="2777340"/>
                </a:xfrm>
                <a:prstGeom prst="rect">
                  <a:avLst/>
                </a:prstGeom>
              </p:spPr>
            </p:pic>
            <p:sp>
              <p:nvSpPr>
                <p:cNvPr id="59" name="Organigramme : Connecteur page suivante 58">
                  <a:extLst>
                    <a:ext uri="{FF2B5EF4-FFF2-40B4-BE49-F238E27FC236}">
                      <a16:creationId xmlns:a16="http://schemas.microsoft.com/office/drawing/2014/main" id="{C309E5B0-8330-4DDC-AF0C-2533B5A80B2C}"/>
                    </a:ext>
                  </a:extLst>
                </p:cNvPr>
                <p:cNvSpPr/>
                <p:nvPr/>
              </p:nvSpPr>
              <p:spPr>
                <a:xfrm>
                  <a:off x="8449801" y="2079812"/>
                  <a:ext cx="130048" cy="149098"/>
                </a:xfrm>
                <a:prstGeom prst="flowChartOffpageConnector">
                  <a:avLst/>
                </a:prstGeom>
                <a:solidFill>
                  <a:srgbClr val="00B050"/>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60" name="Organigramme : Connecteur page suivante 59">
                  <a:extLst>
                    <a:ext uri="{FF2B5EF4-FFF2-40B4-BE49-F238E27FC236}">
                      <a16:creationId xmlns:a16="http://schemas.microsoft.com/office/drawing/2014/main" id="{02635E5E-95EF-4954-8718-81135ACCD10B}"/>
                    </a:ext>
                  </a:extLst>
                </p:cNvPr>
                <p:cNvSpPr/>
                <p:nvPr/>
              </p:nvSpPr>
              <p:spPr>
                <a:xfrm>
                  <a:off x="7441826" y="1425762"/>
                  <a:ext cx="130048" cy="149098"/>
                </a:xfrm>
                <a:prstGeom prst="flowChartOffpageConnector">
                  <a:avLst/>
                </a:prstGeom>
                <a:solidFill>
                  <a:srgbClr val="00B050"/>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61" name="Organigramme : Connecteur page suivante 60">
                  <a:extLst>
                    <a:ext uri="{FF2B5EF4-FFF2-40B4-BE49-F238E27FC236}">
                      <a16:creationId xmlns:a16="http://schemas.microsoft.com/office/drawing/2014/main" id="{F0DF19DC-953E-4233-8B7D-D946BAC670F9}"/>
                    </a:ext>
                  </a:extLst>
                </p:cNvPr>
                <p:cNvSpPr/>
                <p:nvPr/>
              </p:nvSpPr>
              <p:spPr>
                <a:xfrm>
                  <a:off x="7725901" y="3059422"/>
                  <a:ext cx="130048" cy="149098"/>
                </a:xfrm>
                <a:prstGeom prst="flowChartOffpageConnector">
                  <a:avLst/>
                </a:prstGeom>
                <a:solidFill>
                  <a:srgbClr val="00B050"/>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62" name="Organigramme : Connecteur page suivante 61">
                  <a:extLst>
                    <a:ext uri="{FF2B5EF4-FFF2-40B4-BE49-F238E27FC236}">
                      <a16:creationId xmlns:a16="http://schemas.microsoft.com/office/drawing/2014/main" id="{B620383E-4CC9-48E0-A721-68AA9EAA17B2}"/>
                    </a:ext>
                  </a:extLst>
                </p:cNvPr>
                <p:cNvSpPr/>
                <p:nvPr/>
              </p:nvSpPr>
              <p:spPr>
                <a:xfrm>
                  <a:off x="7614903" y="3613091"/>
                  <a:ext cx="130048" cy="149098"/>
                </a:xfrm>
                <a:prstGeom prst="flowChartOffpageConnector">
                  <a:avLst/>
                </a:prstGeom>
                <a:solidFill>
                  <a:srgbClr val="00B050"/>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63" name="Organigramme : Connecteur page suivante 62">
                  <a:extLst>
                    <a:ext uri="{FF2B5EF4-FFF2-40B4-BE49-F238E27FC236}">
                      <a16:creationId xmlns:a16="http://schemas.microsoft.com/office/drawing/2014/main" id="{2488351A-F491-4131-87BA-C33038691DE4}"/>
                    </a:ext>
                  </a:extLst>
                </p:cNvPr>
                <p:cNvSpPr/>
                <p:nvPr/>
              </p:nvSpPr>
              <p:spPr>
                <a:xfrm>
                  <a:off x="6430755" y="2523596"/>
                  <a:ext cx="130048" cy="149098"/>
                </a:xfrm>
                <a:prstGeom prst="flowChartOffpageConnector">
                  <a:avLst/>
                </a:prstGeom>
                <a:solidFill>
                  <a:srgbClr val="00B050"/>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64" name="Organigramme : Connecteur page suivante 63">
                  <a:extLst>
                    <a:ext uri="{FF2B5EF4-FFF2-40B4-BE49-F238E27FC236}">
                      <a16:creationId xmlns:a16="http://schemas.microsoft.com/office/drawing/2014/main" id="{54C10A8F-03E7-4B3E-ABBC-92AF9596D6F6}"/>
                    </a:ext>
                  </a:extLst>
                </p:cNvPr>
                <p:cNvSpPr/>
                <p:nvPr/>
              </p:nvSpPr>
              <p:spPr>
                <a:xfrm>
                  <a:off x="7446501" y="2995922"/>
                  <a:ext cx="130048" cy="149098"/>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66" name="Organigramme : Connecteur page suivante 65">
                  <a:extLst>
                    <a:ext uri="{FF2B5EF4-FFF2-40B4-BE49-F238E27FC236}">
                      <a16:creationId xmlns:a16="http://schemas.microsoft.com/office/drawing/2014/main" id="{F0EE7F0A-1E2B-4EC1-BBCC-D8C656FF889B}"/>
                    </a:ext>
                  </a:extLst>
                </p:cNvPr>
                <p:cNvSpPr/>
                <p:nvPr/>
              </p:nvSpPr>
              <p:spPr>
                <a:xfrm>
                  <a:off x="6659101" y="3249922"/>
                  <a:ext cx="130048" cy="149098"/>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67" name="Organigramme : Connecteur page suivante 66">
                  <a:extLst>
                    <a:ext uri="{FF2B5EF4-FFF2-40B4-BE49-F238E27FC236}">
                      <a16:creationId xmlns:a16="http://schemas.microsoft.com/office/drawing/2014/main" id="{25E11020-BBFE-4BF9-81CA-51A631B1DAD3}"/>
                    </a:ext>
                  </a:extLst>
                </p:cNvPr>
                <p:cNvSpPr/>
                <p:nvPr/>
              </p:nvSpPr>
              <p:spPr>
                <a:xfrm>
                  <a:off x="6798801" y="2265672"/>
                  <a:ext cx="130048" cy="149098"/>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68" name="Organigramme : Connecteur page suivante 67">
                  <a:extLst>
                    <a:ext uri="{FF2B5EF4-FFF2-40B4-BE49-F238E27FC236}">
                      <a16:creationId xmlns:a16="http://schemas.microsoft.com/office/drawing/2014/main" id="{47410299-FA53-4214-91C0-2A7BBC19C139}"/>
                    </a:ext>
                  </a:extLst>
                </p:cNvPr>
                <p:cNvSpPr/>
                <p:nvPr/>
              </p:nvSpPr>
              <p:spPr>
                <a:xfrm>
                  <a:off x="5801851" y="2119622"/>
                  <a:ext cx="130048" cy="149098"/>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69" name="Organigramme : Connecteur page suivante 68">
                  <a:extLst>
                    <a:ext uri="{FF2B5EF4-FFF2-40B4-BE49-F238E27FC236}">
                      <a16:creationId xmlns:a16="http://schemas.microsoft.com/office/drawing/2014/main" id="{DBB76187-0307-4D39-B5B9-6926CDC0C932}"/>
                    </a:ext>
                  </a:extLst>
                </p:cNvPr>
                <p:cNvSpPr/>
                <p:nvPr/>
              </p:nvSpPr>
              <p:spPr>
                <a:xfrm>
                  <a:off x="6411451" y="2233922"/>
                  <a:ext cx="130048" cy="149098"/>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70" name="Organigramme : Connecteur page suivante 69">
                  <a:extLst>
                    <a:ext uri="{FF2B5EF4-FFF2-40B4-BE49-F238E27FC236}">
                      <a16:creationId xmlns:a16="http://schemas.microsoft.com/office/drawing/2014/main" id="{F9211B0B-DDE9-4A45-9F88-C623B1291853}"/>
                    </a:ext>
                  </a:extLst>
                </p:cNvPr>
                <p:cNvSpPr/>
                <p:nvPr/>
              </p:nvSpPr>
              <p:spPr>
                <a:xfrm>
                  <a:off x="7224251" y="1586222"/>
                  <a:ext cx="130048" cy="149098"/>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71" name="Organigramme : Connecteur page suivante 70">
                  <a:extLst>
                    <a:ext uri="{FF2B5EF4-FFF2-40B4-BE49-F238E27FC236}">
                      <a16:creationId xmlns:a16="http://schemas.microsoft.com/office/drawing/2014/main" id="{0FDC2E67-4893-4199-8DCC-C14A8C4FD3CA}"/>
                    </a:ext>
                  </a:extLst>
                </p:cNvPr>
                <p:cNvSpPr/>
                <p:nvPr/>
              </p:nvSpPr>
              <p:spPr>
                <a:xfrm>
                  <a:off x="7865601" y="2462522"/>
                  <a:ext cx="130048" cy="149098"/>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72" name="Organigramme : Connecteur page suivante 71">
                  <a:extLst>
                    <a:ext uri="{FF2B5EF4-FFF2-40B4-BE49-F238E27FC236}">
                      <a16:creationId xmlns:a16="http://schemas.microsoft.com/office/drawing/2014/main" id="{A9ED721E-D444-4123-A41C-DB5CCCC3ED5F}"/>
                    </a:ext>
                  </a:extLst>
                </p:cNvPr>
                <p:cNvSpPr/>
                <p:nvPr/>
              </p:nvSpPr>
              <p:spPr>
                <a:xfrm>
                  <a:off x="8106901" y="2037072"/>
                  <a:ext cx="130048" cy="149098"/>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73" name="Organigramme : Connecteur page suivante 72">
                  <a:extLst>
                    <a:ext uri="{FF2B5EF4-FFF2-40B4-BE49-F238E27FC236}">
                      <a16:creationId xmlns:a16="http://schemas.microsoft.com/office/drawing/2014/main" id="{109714E4-4369-4FD3-9EE9-15902D29BFDA}"/>
                    </a:ext>
                  </a:extLst>
                </p:cNvPr>
                <p:cNvSpPr/>
                <p:nvPr/>
              </p:nvSpPr>
              <p:spPr>
                <a:xfrm>
                  <a:off x="7022726" y="1787712"/>
                  <a:ext cx="130048" cy="149098"/>
                </a:xfrm>
                <a:prstGeom prst="flowChartOffpageConnector">
                  <a:avLst/>
                </a:prstGeom>
                <a:solidFill>
                  <a:srgbClr val="00B050"/>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75" name="Organigramme : Connecteur page suivante 74">
                  <a:extLst>
                    <a:ext uri="{FF2B5EF4-FFF2-40B4-BE49-F238E27FC236}">
                      <a16:creationId xmlns:a16="http://schemas.microsoft.com/office/drawing/2014/main" id="{62AD7EF5-DBF6-4433-9AA8-A2508A017116}"/>
                    </a:ext>
                  </a:extLst>
                </p:cNvPr>
                <p:cNvSpPr/>
                <p:nvPr/>
              </p:nvSpPr>
              <p:spPr>
                <a:xfrm>
                  <a:off x="7668751" y="1859272"/>
                  <a:ext cx="130048" cy="149098"/>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grpSp>
          <p:sp>
            <p:nvSpPr>
              <p:cNvPr id="42" name="ZoneTexte 41">
                <a:extLst>
                  <a:ext uri="{FF2B5EF4-FFF2-40B4-BE49-F238E27FC236}">
                    <a16:creationId xmlns:a16="http://schemas.microsoft.com/office/drawing/2014/main" id="{C6420E66-3976-4349-8A5C-74BD6C8C4971}"/>
                  </a:ext>
                </a:extLst>
              </p:cNvPr>
              <p:cNvSpPr txBox="1"/>
              <p:nvPr/>
            </p:nvSpPr>
            <p:spPr>
              <a:xfrm>
                <a:off x="5257592" y="4747152"/>
                <a:ext cx="320373" cy="228906"/>
              </a:xfrm>
              <a:prstGeom prst="rect">
                <a:avLst/>
              </a:prstGeom>
              <a:noFill/>
            </p:spPr>
            <p:txBody>
              <a:bodyPr wrap="none" rtlCol="0">
                <a:spAutoFit/>
              </a:bodyPr>
              <a:lstStyle/>
              <a:p>
                <a:pPr marL="0" indent="0">
                  <a:buNone/>
                </a:pPr>
                <a:r>
                  <a:rPr lang="fr-FR" sz="3081" dirty="0">
                    <a:solidFill>
                      <a:srgbClr val="000000"/>
                    </a:solidFill>
                  </a:rPr>
                  <a:t>Lille</a:t>
                </a:r>
              </a:p>
            </p:txBody>
          </p:sp>
          <p:sp>
            <p:nvSpPr>
              <p:cNvPr id="43" name="ZoneTexte 42">
                <a:extLst>
                  <a:ext uri="{FF2B5EF4-FFF2-40B4-BE49-F238E27FC236}">
                    <a16:creationId xmlns:a16="http://schemas.microsoft.com/office/drawing/2014/main" id="{01D81AE0-5B8A-45E4-AC5C-FC53CDAE9997}"/>
                  </a:ext>
                </a:extLst>
              </p:cNvPr>
              <p:cNvSpPr txBox="1"/>
              <p:nvPr/>
            </p:nvSpPr>
            <p:spPr>
              <a:xfrm>
                <a:off x="4594728" y="4710426"/>
                <a:ext cx="536993" cy="228906"/>
              </a:xfrm>
              <a:prstGeom prst="rect">
                <a:avLst/>
              </a:prstGeom>
              <a:noFill/>
            </p:spPr>
            <p:txBody>
              <a:bodyPr wrap="none" rtlCol="0">
                <a:spAutoFit/>
              </a:bodyPr>
              <a:lstStyle/>
              <a:p>
                <a:pPr marL="0" indent="0">
                  <a:buNone/>
                </a:pPr>
                <a:r>
                  <a:rPr lang="fr-FR" sz="3081" dirty="0">
                    <a:solidFill>
                      <a:srgbClr val="000000"/>
                    </a:solidFill>
                  </a:rPr>
                  <a:t>Amiens</a:t>
                </a:r>
              </a:p>
            </p:txBody>
          </p:sp>
          <p:sp>
            <p:nvSpPr>
              <p:cNvPr id="44" name="ZoneTexte 43">
                <a:extLst>
                  <a:ext uri="{FF2B5EF4-FFF2-40B4-BE49-F238E27FC236}">
                    <a16:creationId xmlns:a16="http://schemas.microsoft.com/office/drawing/2014/main" id="{66E8B6D7-FD32-440A-B95B-EF8F90C074E2}"/>
                  </a:ext>
                </a:extLst>
              </p:cNvPr>
              <p:cNvSpPr txBox="1"/>
              <p:nvPr/>
            </p:nvSpPr>
            <p:spPr>
              <a:xfrm>
                <a:off x="4818330" y="5064313"/>
                <a:ext cx="474566" cy="228906"/>
              </a:xfrm>
              <a:prstGeom prst="rect">
                <a:avLst/>
              </a:prstGeom>
              <a:noFill/>
            </p:spPr>
            <p:txBody>
              <a:bodyPr wrap="none" rtlCol="0">
                <a:spAutoFit/>
              </a:bodyPr>
              <a:lstStyle/>
              <a:p>
                <a:pPr marL="0" indent="0">
                  <a:buNone/>
                </a:pPr>
                <a:r>
                  <a:rPr lang="fr-FR" sz="3081" dirty="0">
                    <a:solidFill>
                      <a:srgbClr val="000000"/>
                    </a:solidFill>
                  </a:rPr>
                  <a:t>Rouen</a:t>
                </a:r>
              </a:p>
            </p:txBody>
          </p:sp>
          <p:sp>
            <p:nvSpPr>
              <p:cNvPr id="45" name="ZoneTexte 44">
                <a:extLst>
                  <a:ext uri="{FF2B5EF4-FFF2-40B4-BE49-F238E27FC236}">
                    <a16:creationId xmlns:a16="http://schemas.microsoft.com/office/drawing/2014/main" id="{E7D18B02-23D1-4C6A-A2FC-C2F5674917FC}"/>
                  </a:ext>
                </a:extLst>
              </p:cNvPr>
              <p:cNvSpPr txBox="1"/>
              <p:nvPr/>
            </p:nvSpPr>
            <p:spPr>
              <a:xfrm>
                <a:off x="3636401" y="5086766"/>
                <a:ext cx="397782" cy="228906"/>
              </a:xfrm>
              <a:prstGeom prst="rect">
                <a:avLst/>
              </a:prstGeom>
              <a:noFill/>
            </p:spPr>
            <p:txBody>
              <a:bodyPr wrap="none" rtlCol="0">
                <a:spAutoFit/>
              </a:bodyPr>
              <a:lstStyle/>
              <a:p>
                <a:pPr marL="0" indent="0">
                  <a:buNone/>
                </a:pPr>
                <a:r>
                  <a:rPr lang="fr-FR" sz="3081" dirty="0">
                    <a:solidFill>
                      <a:srgbClr val="000000"/>
                    </a:solidFill>
                  </a:rPr>
                  <a:t>Brest</a:t>
                </a:r>
              </a:p>
            </p:txBody>
          </p:sp>
          <p:sp>
            <p:nvSpPr>
              <p:cNvPr id="46" name="ZoneTexte 45">
                <a:extLst>
                  <a:ext uri="{FF2B5EF4-FFF2-40B4-BE49-F238E27FC236}">
                    <a16:creationId xmlns:a16="http://schemas.microsoft.com/office/drawing/2014/main" id="{D925099F-9811-4C61-A91D-747F2D15B777}"/>
                  </a:ext>
                </a:extLst>
              </p:cNvPr>
              <p:cNvSpPr txBox="1"/>
              <p:nvPr/>
            </p:nvSpPr>
            <p:spPr>
              <a:xfrm>
                <a:off x="3811603" y="5682530"/>
                <a:ext cx="513895" cy="228906"/>
              </a:xfrm>
              <a:prstGeom prst="rect">
                <a:avLst/>
              </a:prstGeom>
              <a:noFill/>
            </p:spPr>
            <p:txBody>
              <a:bodyPr wrap="none" rtlCol="0">
                <a:spAutoFit/>
              </a:bodyPr>
              <a:lstStyle/>
              <a:p>
                <a:pPr marL="0" indent="0">
                  <a:buNone/>
                </a:pPr>
                <a:r>
                  <a:rPr lang="fr-FR" sz="3081" dirty="0">
                    <a:solidFill>
                      <a:srgbClr val="000000"/>
                    </a:solidFill>
                  </a:rPr>
                  <a:t>Nantes</a:t>
                </a:r>
              </a:p>
            </p:txBody>
          </p:sp>
          <p:sp>
            <p:nvSpPr>
              <p:cNvPr id="47" name="ZoneTexte 46">
                <a:extLst>
                  <a:ext uri="{FF2B5EF4-FFF2-40B4-BE49-F238E27FC236}">
                    <a16:creationId xmlns:a16="http://schemas.microsoft.com/office/drawing/2014/main" id="{3DED5341-0D2A-4400-9BA6-22596D04B4E8}"/>
                  </a:ext>
                </a:extLst>
              </p:cNvPr>
              <p:cNvSpPr txBox="1"/>
              <p:nvPr/>
            </p:nvSpPr>
            <p:spPr>
              <a:xfrm>
                <a:off x="4106899" y="5509759"/>
                <a:ext cx="530126" cy="228906"/>
              </a:xfrm>
              <a:prstGeom prst="rect">
                <a:avLst/>
              </a:prstGeom>
              <a:noFill/>
            </p:spPr>
            <p:txBody>
              <a:bodyPr wrap="none" rtlCol="0">
                <a:spAutoFit/>
              </a:bodyPr>
              <a:lstStyle/>
              <a:p>
                <a:pPr marL="0" indent="0">
                  <a:buNone/>
                </a:pPr>
                <a:r>
                  <a:rPr lang="fr-FR" sz="3081" dirty="0">
                    <a:solidFill>
                      <a:srgbClr val="000000"/>
                    </a:solidFill>
                  </a:rPr>
                  <a:t>Rennes</a:t>
                </a:r>
              </a:p>
            </p:txBody>
          </p:sp>
          <p:sp>
            <p:nvSpPr>
              <p:cNvPr id="48" name="ZoneTexte 47">
                <a:extLst>
                  <a:ext uri="{FF2B5EF4-FFF2-40B4-BE49-F238E27FC236}">
                    <a16:creationId xmlns:a16="http://schemas.microsoft.com/office/drawing/2014/main" id="{50D1576D-6B05-4A09-925E-83F8D116C229}"/>
                  </a:ext>
                </a:extLst>
              </p:cNvPr>
              <p:cNvSpPr txBox="1"/>
              <p:nvPr/>
            </p:nvSpPr>
            <p:spPr>
              <a:xfrm>
                <a:off x="4487950" y="5256595"/>
                <a:ext cx="594425" cy="228906"/>
              </a:xfrm>
              <a:prstGeom prst="rect">
                <a:avLst/>
              </a:prstGeom>
              <a:noFill/>
            </p:spPr>
            <p:txBody>
              <a:bodyPr wrap="none" rtlCol="0">
                <a:spAutoFit/>
              </a:bodyPr>
              <a:lstStyle/>
              <a:p>
                <a:pPr marL="0" indent="0">
                  <a:buNone/>
                </a:pPr>
                <a:r>
                  <a:rPr lang="fr-FR" sz="3081" dirty="0">
                    <a:solidFill>
                      <a:srgbClr val="000000"/>
                    </a:solidFill>
                  </a:rPr>
                  <a:t>Le Mans</a:t>
                </a:r>
              </a:p>
            </p:txBody>
          </p:sp>
          <p:sp>
            <p:nvSpPr>
              <p:cNvPr id="49" name="ZoneTexte 48">
                <a:extLst>
                  <a:ext uri="{FF2B5EF4-FFF2-40B4-BE49-F238E27FC236}">
                    <a16:creationId xmlns:a16="http://schemas.microsoft.com/office/drawing/2014/main" id="{C50AC4AF-5669-47D8-8C88-B73FA78C412C}"/>
                  </a:ext>
                </a:extLst>
              </p:cNvPr>
              <p:cNvSpPr txBox="1"/>
              <p:nvPr/>
            </p:nvSpPr>
            <p:spPr>
              <a:xfrm>
                <a:off x="3900420" y="6379032"/>
                <a:ext cx="668713" cy="228906"/>
              </a:xfrm>
              <a:prstGeom prst="rect">
                <a:avLst/>
              </a:prstGeom>
              <a:noFill/>
            </p:spPr>
            <p:txBody>
              <a:bodyPr wrap="none" rtlCol="0">
                <a:spAutoFit/>
              </a:bodyPr>
              <a:lstStyle/>
              <a:p>
                <a:pPr marL="0" indent="0">
                  <a:buNone/>
                </a:pPr>
                <a:r>
                  <a:rPr lang="fr-FR" sz="3081" dirty="0">
                    <a:solidFill>
                      <a:srgbClr val="000000"/>
                    </a:solidFill>
                  </a:rPr>
                  <a:t>Bordeaux</a:t>
                </a:r>
              </a:p>
            </p:txBody>
          </p:sp>
          <p:sp>
            <p:nvSpPr>
              <p:cNvPr id="50" name="ZoneTexte 49">
                <a:extLst>
                  <a:ext uri="{FF2B5EF4-FFF2-40B4-BE49-F238E27FC236}">
                    <a16:creationId xmlns:a16="http://schemas.microsoft.com/office/drawing/2014/main" id="{B4293099-60E4-4CC1-BA9B-2A8EDFEB99B1}"/>
                  </a:ext>
                </a:extLst>
              </p:cNvPr>
              <p:cNvSpPr txBox="1"/>
              <p:nvPr/>
            </p:nvSpPr>
            <p:spPr>
              <a:xfrm>
                <a:off x="4703152" y="6949724"/>
                <a:ext cx="642494" cy="228906"/>
              </a:xfrm>
              <a:prstGeom prst="rect">
                <a:avLst/>
              </a:prstGeom>
              <a:noFill/>
            </p:spPr>
            <p:txBody>
              <a:bodyPr wrap="none" rtlCol="0">
                <a:spAutoFit/>
              </a:bodyPr>
              <a:lstStyle/>
              <a:p>
                <a:pPr marL="0" indent="0">
                  <a:buNone/>
                </a:pPr>
                <a:r>
                  <a:rPr lang="fr-FR" sz="3081" dirty="0">
                    <a:solidFill>
                      <a:srgbClr val="000000"/>
                    </a:solidFill>
                  </a:rPr>
                  <a:t>Toulouse</a:t>
                </a:r>
              </a:p>
            </p:txBody>
          </p:sp>
          <p:sp>
            <p:nvSpPr>
              <p:cNvPr id="51" name="ZoneTexte 50">
                <a:extLst>
                  <a:ext uri="{FF2B5EF4-FFF2-40B4-BE49-F238E27FC236}">
                    <a16:creationId xmlns:a16="http://schemas.microsoft.com/office/drawing/2014/main" id="{F268064C-064D-4E17-B0F7-5ABB56844CB0}"/>
                  </a:ext>
                </a:extLst>
              </p:cNvPr>
              <p:cNvSpPr txBox="1"/>
              <p:nvPr/>
            </p:nvSpPr>
            <p:spPr>
              <a:xfrm>
                <a:off x="5640064" y="6769582"/>
                <a:ext cx="811670" cy="228906"/>
              </a:xfrm>
              <a:prstGeom prst="rect">
                <a:avLst/>
              </a:prstGeom>
              <a:noFill/>
            </p:spPr>
            <p:txBody>
              <a:bodyPr wrap="none" rtlCol="0">
                <a:spAutoFit/>
              </a:bodyPr>
              <a:lstStyle/>
              <a:p>
                <a:pPr marL="0" indent="0">
                  <a:buNone/>
                </a:pPr>
                <a:r>
                  <a:rPr lang="fr-FR" sz="3081" dirty="0">
                    <a:solidFill>
                      <a:srgbClr val="000000"/>
                    </a:solidFill>
                  </a:rPr>
                  <a:t>Montpellier</a:t>
                </a:r>
              </a:p>
            </p:txBody>
          </p:sp>
          <p:sp>
            <p:nvSpPr>
              <p:cNvPr id="52" name="ZoneTexte 51">
                <a:extLst>
                  <a:ext uri="{FF2B5EF4-FFF2-40B4-BE49-F238E27FC236}">
                    <a16:creationId xmlns:a16="http://schemas.microsoft.com/office/drawing/2014/main" id="{0CED7506-55E6-4A47-BEAD-DD3A881044AB}"/>
                  </a:ext>
                </a:extLst>
              </p:cNvPr>
              <p:cNvSpPr txBox="1"/>
              <p:nvPr/>
            </p:nvSpPr>
            <p:spPr>
              <a:xfrm>
                <a:off x="4805219" y="5985421"/>
                <a:ext cx="1192472" cy="228906"/>
              </a:xfrm>
              <a:prstGeom prst="rect">
                <a:avLst/>
              </a:prstGeom>
              <a:noFill/>
            </p:spPr>
            <p:txBody>
              <a:bodyPr wrap="none" rtlCol="0">
                <a:spAutoFit/>
              </a:bodyPr>
              <a:lstStyle/>
              <a:p>
                <a:pPr marL="0" indent="0">
                  <a:buNone/>
                </a:pPr>
                <a:r>
                  <a:rPr lang="fr-FR" sz="3081" dirty="0">
                    <a:solidFill>
                      <a:srgbClr val="000000"/>
                    </a:solidFill>
                  </a:rPr>
                  <a:t>Clermont-Ferrand</a:t>
                </a:r>
              </a:p>
            </p:txBody>
          </p:sp>
          <p:sp>
            <p:nvSpPr>
              <p:cNvPr id="53" name="ZoneTexte 52">
                <a:extLst>
                  <a:ext uri="{FF2B5EF4-FFF2-40B4-BE49-F238E27FC236}">
                    <a16:creationId xmlns:a16="http://schemas.microsoft.com/office/drawing/2014/main" id="{C7774DE4-DF59-42EF-A774-6D6E81F155DD}"/>
                  </a:ext>
                </a:extLst>
              </p:cNvPr>
              <p:cNvSpPr txBox="1"/>
              <p:nvPr/>
            </p:nvSpPr>
            <p:spPr>
              <a:xfrm>
                <a:off x="5328901" y="6353996"/>
                <a:ext cx="907806" cy="228906"/>
              </a:xfrm>
              <a:prstGeom prst="rect">
                <a:avLst/>
              </a:prstGeom>
              <a:noFill/>
            </p:spPr>
            <p:txBody>
              <a:bodyPr wrap="none" rtlCol="0">
                <a:spAutoFit/>
              </a:bodyPr>
              <a:lstStyle/>
              <a:p>
                <a:pPr marL="0" indent="0">
                  <a:buNone/>
                </a:pPr>
                <a:r>
                  <a:rPr lang="fr-FR" sz="3081" dirty="0">
                    <a:solidFill>
                      <a:srgbClr val="000000"/>
                    </a:solidFill>
                  </a:rPr>
                  <a:t>Saint-Etienne</a:t>
                </a:r>
              </a:p>
            </p:txBody>
          </p:sp>
          <p:sp>
            <p:nvSpPr>
              <p:cNvPr id="54" name="ZoneTexte 53">
                <a:extLst>
                  <a:ext uri="{FF2B5EF4-FFF2-40B4-BE49-F238E27FC236}">
                    <a16:creationId xmlns:a16="http://schemas.microsoft.com/office/drawing/2014/main" id="{03517AD9-204F-4324-9E3C-1283C9872700}"/>
                  </a:ext>
                </a:extLst>
              </p:cNvPr>
              <p:cNvSpPr txBox="1"/>
              <p:nvPr/>
            </p:nvSpPr>
            <p:spPr>
              <a:xfrm>
                <a:off x="5885989" y="5631534"/>
                <a:ext cx="400903" cy="228906"/>
              </a:xfrm>
              <a:prstGeom prst="rect">
                <a:avLst/>
              </a:prstGeom>
              <a:noFill/>
            </p:spPr>
            <p:txBody>
              <a:bodyPr wrap="none" rtlCol="0">
                <a:spAutoFit/>
              </a:bodyPr>
              <a:lstStyle/>
              <a:p>
                <a:pPr marL="0" indent="0">
                  <a:buNone/>
                </a:pPr>
                <a:r>
                  <a:rPr lang="fr-FR" sz="3081" dirty="0">
                    <a:solidFill>
                      <a:srgbClr val="000000"/>
                    </a:solidFill>
                  </a:rPr>
                  <a:t>Dijon</a:t>
                </a:r>
              </a:p>
            </p:txBody>
          </p:sp>
          <p:sp>
            <p:nvSpPr>
              <p:cNvPr id="55" name="ZoneTexte 54">
                <a:extLst>
                  <a:ext uri="{FF2B5EF4-FFF2-40B4-BE49-F238E27FC236}">
                    <a16:creationId xmlns:a16="http://schemas.microsoft.com/office/drawing/2014/main" id="{76554A7A-2276-4CC4-87B4-F199A3EC4A21}"/>
                  </a:ext>
                </a:extLst>
              </p:cNvPr>
              <p:cNvSpPr txBox="1"/>
              <p:nvPr/>
            </p:nvSpPr>
            <p:spPr>
              <a:xfrm>
                <a:off x="6052129" y="5405531"/>
                <a:ext cx="749867" cy="228906"/>
              </a:xfrm>
              <a:prstGeom prst="rect">
                <a:avLst/>
              </a:prstGeom>
              <a:noFill/>
            </p:spPr>
            <p:txBody>
              <a:bodyPr wrap="none" rtlCol="0">
                <a:spAutoFit/>
              </a:bodyPr>
              <a:lstStyle/>
              <a:p>
                <a:pPr marL="0" indent="0">
                  <a:buNone/>
                </a:pPr>
                <a:r>
                  <a:rPr lang="fr-FR" sz="3081" dirty="0">
                    <a:solidFill>
                      <a:srgbClr val="000000"/>
                    </a:solidFill>
                  </a:rPr>
                  <a:t>Strasbourg</a:t>
                </a:r>
              </a:p>
            </p:txBody>
          </p:sp>
          <p:sp>
            <p:nvSpPr>
              <p:cNvPr id="56" name="ZoneTexte 55">
                <a:extLst>
                  <a:ext uri="{FF2B5EF4-FFF2-40B4-BE49-F238E27FC236}">
                    <a16:creationId xmlns:a16="http://schemas.microsoft.com/office/drawing/2014/main" id="{7A2273E5-1A16-4B0E-9359-00EB66CFA2E0}"/>
                  </a:ext>
                </a:extLst>
              </p:cNvPr>
              <p:cNvSpPr txBox="1"/>
              <p:nvPr/>
            </p:nvSpPr>
            <p:spPr>
              <a:xfrm>
                <a:off x="5848928" y="4997755"/>
                <a:ext cx="460208" cy="228906"/>
              </a:xfrm>
              <a:prstGeom prst="rect">
                <a:avLst/>
              </a:prstGeom>
              <a:noFill/>
            </p:spPr>
            <p:txBody>
              <a:bodyPr wrap="none" rtlCol="0">
                <a:spAutoFit/>
              </a:bodyPr>
              <a:lstStyle/>
              <a:p>
                <a:pPr marL="0" indent="0">
                  <a:buNone/>
                </a:pPr>
                <a:r>
                  <a:rPr lang="fr-FR" sz="3081" dirty="0">
                    <a:solidFill>
                      <a:srgbClr val="000000"/>
                    </a:solidFill>
                  </a:rPr>
                  <a:t>Nancy</a:t>
                </a:r>
              </a:p>
            </p:txBody>
          </p:sp>
          <p:sp>
            <p:nvSpPr>
              <p:cNvPr id="57" name="ZoneTexte 56">
                <a:extLst>
                  <a:ext uri="{FF2B5EF4-FFF2-40B4-BE49-F238E27FC236}">
                    <a16:creationId xmlns:a16="http://schemas.microsoft.com/office/drawing/2014/main" id="{8721B9CD-FF5D-4F31-9319-02339282ED6B}"/>
                  </a:ext>
                </a:extLst>
              </p:cNvPr>
              <p:cNvSpPr txBox="1"/>
              <p:nvPr/>
            </p:nvSpPr>
            <p:spPr>
              <a:xfrm>
                <a:off x="5401362" y="5159189"/>
                <a:ext cx="450844" cy="228906"/>
              </a:xfrm>
              <a:prstGeom prst="rect">
                <a:avLst/>
              </a:prstGeom>
              <a:noFill/>
            </p:spPr>
            <p:txBody>
              <a:bodyPr wrap="none" rtlCol="0">
                <a:spAutoFit/>
              </a:bodyPr>
              <a:lstStyle/>
              <a:p>
                <a:pPr marL="0" indent="0">
                  <a:buNone/>
                </a:pPr>
                <a:r>
                  <a:rPr lang="fr-FR" sz="3081" dirty="0">
                    <a:solidFill>
                      <a:srgbClr val="000000"/>
                    </a:solidFill>
                  </a:rPr>
                  <a:t>Reims</a:t>
                </a:r>
              </a:p>
            </p:txBody>
          </p:sp>
        </p:grpSp>
        <p:sp>
          <p:nvSpPr>
            <p:cNvPr id="76" name="ZoneTexte 75">
              <a:extLst>
                <a:ext uri="{FF2B5EF4-FFF2-40B4-BE49-F238E27FC236}">
                  <a16:creationId xmlns:a16="http://schemas.microsoft.com/office/drawing/2014/main" id="{3A212D9E-1CAB-4C7A-8C25-8B1B9BCCFA10}"/>
                </a:ext>
              </a:extLst>
            </p:cNvPr>
            <p:cNvSpPr txBox="1"/>
            <p:nvPr/>
          </p:nvSpPr>
          <p:spPr>
            <a:xfrm>
              <a:off x="21209293" y="2378385"/>
              <a:ext cx="2688557" cy="1656415"/>
            </a:xfrm>
            <a:prstGeom prst="accentBorderCallout3">
              <a:avLst>
                <a:gd name="adj1" fmla="val 18750"/>
                <a:gd name="adj2" fmla="val -8333"/>
                <a:gd name="adj3" fmla="val 18750"/>
                <a:gd name="adj4" fmla="val -16667"/>
                <a:gd name="adj5" fmla="val 38694"/>
                <a:gd name="adj6" fmla="val -30578"/>
                <a:gd name="adj7" fmla="val 140275"/>
                <a:gd name="adj8" fmla="val -34278"/>
              </a:avLst>
            </a:prstGeom>
            <a:noFill/>
            <a:ln>
              <a:solidFill>
                <a:srgbClr val="DA3617"/>
              </a:solidFill>
            </a:ln>
          </p:spPr>
          <p:txBody>
            <a:bodyPr wrap="none" rtlCol="0">
              <a:spAutoFit/>
            </a:bodyPr>
            <a:lstStyle/>
            <a:p>
              <a:pPr marL="0" indent="0">
                <a:buNone/>
              </a:pPr>
              <a:r>
                <a:rPr lang="fr-FR" sz="3081" dirty="0">
                  <a:solidFill>
                    <a:srgbClr val="000000"/>
                  </a:solidFill>
                </a:rPr>
                <a:t>Necker</a:t>
              </a:r>
            </a:p>
            <a:p>
              <a:pPr marL="0" indent="0">
                <a:buNone/>
              </a:pPr>
              <a:r>
                <a:rPr lang="fr-FR" sz="3081" dirty="0">
                  <a:solidFill>
                    <a:srgbClr val="000000"/>
                  </a:solidFill>
                </a:rPr>
                <a:t>Lariboisière</a:t>
              </a:r>
            </a:p>
            <a:p>
              <a:pPr marL="0" indent="0">
                <a:buNone/>
              </a:pPr>
              <a:r>
                <a:rPr lang="fr-FR" sz="3081" dirty="0">
                  <a:solidFill>
                    <a:srgbClr val="000000"/>
                  </a:solidFill>
                </a:rPr>
                <a:t>Kremlin-Bicêtre</a:t>
              </a:r>
            </a:p>
          </p:txBody>
        </p:sp>
        <p:grpSp>
          <p:nvGrpSpPr>
            <p:cNvPr id="78" name="Groupe 77">
              <a:extLst>
                <a:ext uri="{FF2B5EF4-FFF2-40B4-BE49-F238E27FC236}">
                  <a16:creationId xmlns:a16="http://schemas.microsoft.com/office/drawing/2014/main" id="{615E42E5-C3A7-4AEA-BCF5-23D646D0FCAA}"/>
                </a:ext>
              </a:extLst>
            </p:cNvPr>
            <p:cNvGrpSpPr/>
            <p:nvPr/>
          </p:nvGrpSpPr>
          <p:grpSpPr>
            <a:xfrm>
              <a:off x="16349377" y="1894100"/>
              <a:ext cx="3143017" cy="1186163"/>
              <a:chOff x="7044966" y="1215952"/>
              <a:chExt cx="1224000" cy="461933"/>
            </a:xfrm>
          </p:grpSpPr>
          <p:pic>
            <p:nvPicPr>
              <p:cNvPr id="79" name="MHEMO-kit-graphique-PPT-16.png" descr="MHEMO-kit-graphique-PPT-16.png">
                <a:extLst>
                  <a:ext uri="{FF2B5EF4-FFF2-40B4-BE49-F238E27FC236}">
                    <a16:creationId xmlns:a16="http://schemas.microsoft.com/office/drawing/2014/main" id="{5E527281-4E6D-4B0F-831F-D6BD829CA7F6}"/>
                  </a:ext>
                </a:extLst>
              </p:cNvPr>
              <p:cNvPicPr preferRelativeResize="0">
                <a:picLocks/>
              </p:cNvPicPr>
              <p:nvPr/>
            </p:nvPicPr>
            <p:blipFill>
              <a:blip r:embed="rId3"/>
              <a:stretch>
                <a:fillRect/>
              </a:stretch>
            </p:blipFill>
            <p:spPr>
              <a:xfrm>
                <a:off x="7044966" y="1215952"/>
                <a:ext cx="1224000" cy="461933"/>
              </a:xfrm>
              <a:prstGeom prst="rect">
                <a:avLst/>
              </a:prstGeom>
              <a:ln w="12700">
                <a:miter lim="400000"/>
              </a:ln>
            </p:spPr>
          </p:pic>
          <p:sp>
            <p:nvSpPr>
              <p:cNvPr id="80" name="ZoneTexte 79">
                <a:extLst>
                  <a:ext uri="{FF2B5EF4-FFF2-40B4-BE49-F238E27FC236}">
                    <a16:creationId xmlns:a16="http://schemas.microsoft.com/office/drawing/2014/main" id="{2DA18E62-F62C-494F-AB88-F2800D84FBD3}"/>
                  </a:ext>
                </a:extLst>
              </p:cNvPr>
              <p:cNvSpPr txBox="1"/>
              <p:nvPr/>
            </p:nvSpPr>
            <p:spPr>
              <a:xfrm>
                <a:off x="7044966" y="1259632"/>
                <a:ext cx="1036925" cy="324424"/>
              </a:xfrm>
              <a:prstGeom prst="flowChartAlternateProcess">
                <a:avLst/>
              </a:prstGeom>
              <a:noFill/>
            </p:spPr>
            <p:txBody>
              <a:bodyPr wrap="none" rtlCol="0">
                <a:spAutoFit/>
              </a:bodyPr>
              <a:lstStyle/>
              <a:p>
                <a:pPr marL="0" indent="0">
                  <a:buNone/>
                </a:pPr>
                <a:r>
                  <a:rPr lang="fr-FR" sz="4108" dirty="0">
                    <a:solidFill>
                      <a:schemeClr val="bg1"/>
                    </a:solidFill>
                  </a:rPr>
                  <a:t>Les centres</a:t>
                </a:r>
              </a:p>
            </p:txBody>
          </p:sp>
        </p:grpSp>
        <p:sp>
          <p:nvSpPr>
            <p:cNvPr id="84" name="ZoneTexte 83">
              <a:extLst>
                <a:ext uri="{FF2B5EF4-FFF2-40B4-BE49-F238E27FC236}">
                  <a16:creationId xmlns:a16="http://schemas.microsoft.com/office/drawing/2014/main" id="{3D3405EE-1A3D-4A36-8DBE-D60D0F0641BE}"/>
                </a:ext>
              </a:extLst>
            </p:cNvPr>
            <p:cNvSpPr txBox="1"/>
            <p:nvPr/>
          </p:nvSpPr>
          <p:spPr>
            <a:xfrm>
              <a:off x="17501675" y="4062190"/>
              <a:ext cx="987771" cy="587790"/>
            </a:xfrm>
            <a:prstGeom prst="rect">
              <a:avLst/>
            </a:prstGeom>
            <a:noFill/>
          </p:spPr>
          <p:txBody>
            <a:bodyPr wrap="none" rtlCol="0">
              <a:spAutoFit/>
            </a:bodyPr>
            <a:lstStyle/>
            <a:p>
              <a:pPr marL="0" indent="0">
                <a:buNone/>
              </a:pPr>
              <a:r>
                <a:rPr lang="fr-FR" sz="3081" dirty="0">
                  <a:solidFill>
                    <a:srgbClr val="000000"/>
                  </a:solidFill>
                </a:rPr>
                <a:t>Caen</a:t>
              </a:r>
            </a:p>
          </p:txBody>
        </p:sp>
        <p:sp>
          <p:nvSpPr>
            <p:cNvPr id="86" name="Organigramme : Connecteur page suivante 85">
              <a:extLst>
                <a:ext uri="{FF2B5EF4-FFF2-40B4-BE49-F238E27FC236}">
                  <a16:creationId xmlns:a16="http://schemas.microsoft.com/office/drawing/2014/main" id="{4ED80EF1-2DE8-4BE3-B591-456B632D8FA8}"/>
                </a:ext>
              </a:extLst>
            </p:cNvPr>
            <p:cNvSpPr/>
            <p:nvPr/>
          </p:nvSpPr>
          <p:spPr>
            <a:xfrm>
              <a:off x="18151761" y="4596200"/>
              <a:ext cx="333940" cy="382857"/>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88" name="Organigramme : Connecteur page suivante 87">
              <a:extLst>
                <a:ext uri="{FF2B5EF4-FFF2-40B4-BE49-F238E27FC236}">
                  <a16:creationId xmlns:a16="http://schemas.microsoft.com/office/drawing/2014/main" id="{0A0BC2C0-30FC-409B-9080-83CE60096FDA}"/>
                </a:ext>
              </a:extLst>
            </p:cNvPr>
            <p:cNvSpPr/>
            <p:nvPr/>
          </p:nvSpPr>
          <p:spPr>
            <a:xfrm>
              <a:off x="20005576" y="4845557"/>
              <a:ext cx="333940" cy="382857"/>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89" name="Organigramme : Connecteur page suivante 88">
              <a:extLst>
                <a:ext uri="{FF2B5EF4-FFF2-40B4-BE49-F238E27FC236}">
                  <a16:creationId xmlns:a16="http://schemas.microsoft.com/office/drawing/2014/main" id="{F6173B48-6EAE-4196-9A47-BC30D49CB9C8}"/>
                </a:ext>
              </a:extLst>
            </p:cNvPr>
            <p:cNvSpPr/>
            <p:nvPr/>
          </p:nvSpPr>
          <p:spPr>
            <a:xfrm>
              <a:off x="19439029" y="8944849"/>
              <a:ext cx="333940" cy="382857"/>
            </a:xfrm>
            <a:prstGeom prst="flowChartOffpageConnector">
              <a:avLst/>
            </a:prstGeom>
            <a:solidFill>
              <a:srgbClr val="00B050"/>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90" name="ZoneTexte 89">
              <a:extLst>
                <a:ext uri="{FF2B5EF4-FFF2-40B4-BE49-F238E27FC236}">
                  <a16:creationId xmlns:a16="http://schemas.microsoft.com/office/drawing/2014/main" id="{7E4D6D32-8C78-44EE-B5F7-9E750FA9EE9D}"/>
                </a:ext>
              </a:extLst>
            </p:cNvPr>
            <p:cNvSpPr txBox="1"/>
            <p:nvPr/>
          </p:nvSpPr>
          <p:spPr>
            <a:xfrm>
              <a:off x="17540025" y="10545187"/>
              <a:ext cx="3235181" cy="505331"/>
            </a:xfrm>
            <a:prstGeom prst="rect">
              <a:avLst/>
            </a:prstGeom>
            <a:noFill/>
          </p:spPr>
          <p:txBody>
            <a:bodyPr wrap="none" rtlCol="0">
              <a:spAutoFit/>
            </a:bodyPr>
            <a:lstStyle/>
            <a:p>
              <a:pPr marL="0" indent="0">
                <a:buNone/>
              </a:pPr>
              <a:r>
                <a:rPr lang="fr-FR" sz="2568" dirty="0">
                  <a:solidFill>
                    <a:srgbClr val="000000"/>
                  </a:solidFill>
                </a:rPr>
                <a:t>  Centres ouverts actifs</a:t>
              </a:r>
            </a:p>
          </p:txBody>
        </p:sp>
        <p:sp>
          <p:nvSpPr>
            <p:cNvPr id="91" name="ZoneTexte 90">
              <a:extLst>
                <a:ext uri="{FF2B5EF4-FFF2-40B4-BE49-F238E27FC236}">
                  <a16:creationId xmlns:a16="http://schemas.microsoft.com/office/drawing/2014/main" id="{522621A0-478E-4D90-A050-F337E19522A2}"/>
                </a:ext>
              </a:extLst>
            </p:cNvPr>
            <p:cNvSpPr txBox="1"/>
            <p:nvPr/>
          </p:nvSpPr>
          <p:spPr>
            <a:xfrm>
              <a:off x="17498574" y="10975444"/>
              <a:ext cx="3483646" cy="505331"/>
            </a:xfrm>
            <a:prstGeom prst="rect">
              <a:avLst/>
            </a:prstGeom>
            <a:noFill/>
          </p:spPr>
          <p:txBody>
            <a:bodyPr wrap="none" rtlCol="0">
              <a:spAutoFit/>
            </a:bodyPr>
            <a:lstStyle/>
            <a:p>
              <a:pPr marL="0" indent="0">
                <a:buNone/>
              </a:pPr>
              <a:r>
                <a:rPr lang="fr-FR" sz="2568" dirty="0">
                  <a:solidFill>
                    <a:srgbClr val="000000"/>
                  </a:solidFill>
                </a:rPr>
                <a:t>  Centres ouverts inactifs</a:t>
              </a:r>
            </a:p>
          </p:txBody>
        </p:sp>
        <p:sp>
          <p:nvSpPr>
            <p:cNvPr id="93" name="Organigramme : Connecteur page suivante 92">
              <a:extLst>
                <a:ext uri="{FF2B5EF4-FFF2-40B4-BE49-F238E27FC236}">
                  <a16:creationId xmlns:a16="http://schemas.microsoft.com/office/drawing/2014/main" id="{ACDA9CA5-8756-4F1B-B902-8B16A74F5E94}"/>
                </a:ext>
              </a:extLst>
            </p:cNvPr>
            <p:cNvSpPr/>
            <p:nvPr/>
          </p:nvSpPr>
          <p:spPr>
            <a:xfrm>
              <a:off x="17330660" y="11108807"/>
              <a:ext cx="339510" cy="382857"/>
            </a:xfrm>
            <a:prstGeom prst="flowChartOffpageConnector">
              <a:avLst/>
            </a:prstGeom>
            <a:solidFill>
              <a:srgbClr val="E97132"/>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sp>
          <p:nvSpPr>
            <p:cNvPr id="94" name="Organigramme : Connecteur page suivante 93">
              <a:extLst>
                <a:ext uri="{FF2B5EF4-FFF2-40B4-BE49-F238E27FC236}">
                  <a16:creationId xmlns:a16="http://schemas.microsoft.com/office/drawing/2014/main" id="{2BC631BA-3F15-4489-9C79-BF3E7B1C9464}"/>
                </a:ext>
              </a:extLst>
            </p:cNvPr>
            <p:cNvSpPr/>
            <p:nvPr/>
          </p:nvSpPr>
          <p:spPr>
            <a:xfrm>
              <a:off x="17329687" y="10592587"/>
              <a:ext cx="333940" cy="382857"/>
            </a:xfrm>
            <a:prstGeom prst="flowChartOffpageConnector">
              <a:avLst/>
            </a:prstGeom>
            <a:solidFill>
              <a:srgbClr val="00B050"/>
            </a:solidFill>
            <a:ln w="19050" cap="flat" cmpd="sng" algn="ctr">
              <a:noFill/>
              <a:prstDash val="solid"/>
              <a:miter lim="800000"/>
            </a:ln>
            <a:effectLst/>
          </p:spPr>
          <p:txBody>
            <a:bodyPr rtlCol="0" anchor="ctr"/>
            <a:lstStyle/>
            <a:p>
              <a:pPr algn="ctr" defTabSz="2347996">
                <a:defRPr/>
              </a:pPr>
              <a:endParaRPr lang="fr-FR" sz="4622" kern="0">
                <a:solidFill>
                  <a:prstClr val="white"/>
                </a:solidFill>
                <a:latin typeface="Aptos" panose="02110004020202020204"/>
              </a:endParaRPr>
            </a:p>
          </p:txBody>
        </p:sp>
      </p:grpSp>
    </p:spTree>
    <p:extLst>
      <p:ext uri="{BB962C8B-B14F-4D97-AF65-F5344CB8AC3E}">
        <p14:creationId xmlns:p14="http://schemas.microsoft.com/office/powerpoint/2010/main" val="2936535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normAutofit/>
          </a:bodyPr>
          <a:lstStyle/>
          <a:p>
            <a:r>
              <a:rPr lang="fr-FR" sz="13200" dirty="0">
                <a:latin typeface="Segoe UI Semibold" panose="020B0702040204020203" pitchFamily="34" charset="0"/>
                <a:cs typeface="Segoe UI Semibold" panose="020B0702040204020203" pitchFamily="34" charset="0"/>
              </a:rPr>
              <a:t>focus actions </a:t>
            </a:r>
            <a:r>
              <a:rPr lang="fr-FR" sz="13200" dirty="0" err="1">
                <a:latin typeface="Segoe UI Semibold" panose="020B0702040204020203" pitchFamily="34" charset="0"/>
                <a:cs typeface="Segoe UI Semibold" panose="020B0702040204020203" pitchFamily="34" charset="0"/>
              </a:rPr>
              <a:t>afh</a:t>
            </a:r>
            <a:r>
              <a:rPr lang="fr-FR" sz="13200" dirty="0">
                <a:latin typeface="Segoe UI Semibold" panose="020B0702040204020203" pitchFamily="34" charset="0"/>
                <a:cs typeface="Segoe UI Semibold" panose="020B0702040204020203" pitchFamily="34" charset="0"/>
              </a:rPr>
              <a:t> </a:t>
            </a:r>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latin typeface="Calibri"/>
              </a:rPr>
              <a:pPr marL="0" indent="0" defTabSz="914400" hangingPunct="1">
                <a:lnSpc>
                  <a:spcPct val="100000"/>
                </a:lnSpc>
                <a:spcBef>
                  <a:spcPts val="0"/>
                </a:spcBef>
                <a:buSzTx/>
                <a:buNone/>
              </a:pPr>
              <a:t>71</a:t>
            </a:fld>
            <a:endParaRPr lang="fr-FR" kern="1200" dirty="0">
              <a:latin typeface="Calibri"/>
            </a:endParaRPr>
          </a:p>
        </p:txBody>
      </p:sp>
      <p:sp>
        <p:nvSpPr>
          <p:cNvPr id="2" name="ZoneTexte 1">
            <a:extLst>
              <a:ext uri="{FF2B5EF4-FFF2-40B4-BE49-F238E27FC236}">
                <a16:creationId xmlns:a16="http://schemas.microsoft.com/office/drawing/2014/main" id="{1EF4D6C6-9CFA-B3A1-F19F-CCC61B1BA751}"/>
              </a:ext>
            </a:extLst>
          </p:cNvPr>
          <p:cNvSpPr txBox="1"/>
          <p:nvPr/>
        </p:nvSpPr>
        <p:spPr>
          <a:xfrm>
            <a:off x="9427028" y="9862458"/>
            <a:ext cx="13280572" cy="2308324"/>
          </a:xfrm>
          <a:prstGeom prst="rect">
            <a:avLst/>
          </a:prstGeom>
          <a:noFill/>
        </p:spPr>
        <p:txBody>
          <a:bodyPr wrap="square" rtlCol="0">
            <a:spAutoFit/>
          </a:bodyPr>
          <a:lstStyle/>
          <a:p>
            <a:pPr marL="0" indent="0" algn="r" defTabSz="914400" hangingPunct="1">
              <a:lnSpc>
                <a:spcPct val="100000"/>
              </a:lnSpc>
              <a:spcBef>
                <a:spcPts val="0"/>
              </a:spcBef>
              <a:buSzTx/>
              <a:buNone/>
            </a:pPr>
            <a:r>
              <a:rPr lang="fr-FR" sz="4800" kern="1200" dirty="0">
                <a:solidFill>
                  <a:prstClr val="black"/>
                </a:solidFill>
                <a:latin typeface="Segoe UI Semibold" panose="020B0702040204020203" pitchFamily="34" charset="0"/>
                <a:cs typeface="Segoe UI Semibold" panose="020B0702040204020203" pitchFamily="34" charset="0"/>
              </a:rPr>
              <a:t>Yannick Collé, Présidente de l’AFH</a:t>
            </a:r>
          </a:p>
          <a:p>
            <a:pPr marL="0" indent="0" algn="r" defTabSz="914400" hangingPunct="1">
              <a:lnSpc>
                <a:spcPct val="100000"/>
              </a:lnSpc>
              <a:spcBef>
                <a:spcPts val="0"/>
              </a:spcBef>
              <a:buSzTx/>
              <a:buNone/>
            </a:pPr>
            <a:endParaRPr lang="fr-FR" sz="4800" kern="1200" dirty="0">
              <a:solidFill>
                <a:prstClr val="black"/>
              </a:solidFill>
              <a:latin typeface="Segoe UI Semibold" panose="020B0702040204020203" pitchFamily="34" charset="0"/>
              <a:cs typeface="Segoe UI Semibold" panose="020B0702040204020203" pitchFamily="34" charset="0"/>
            </a:endParaRPr>
          </a:p>
          <a:p>
            <a:pPr marL="0" indent="0" algn="r" defTabSz="914400" hangingPunct="1">
              <a:lnSpc>
                <a:spcPct val="100000"/>
              </a:lnSpc>
              <a:spcBef>
                <a:spcPts val="0"/>
              </a:spcBef>
              <a:buSzTx/>
              <a:buNone/>
            </a:pPr>
            <a:r>
              <a:rPr lang="fr-FR" sz="4800" kern="1200" dirty="0">
                <a:solidFill>
                  <a:prstClr val="black"/>
                </a:solidFill>
                <a:latin typeface="Segoe UI Semibold" panose="020B0702040204020203" pitchFamily="34" charset="0"/>
                <a:cs typeface="Segoe UI Semibold" panose="020B0702040204020203" pitchFamily="34" charset="0"/>
              </a:rPr>
              <a:t>Mardi 20 janvier 2026</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531712" y="254683"/>
            <a:ext cx="21023488" cy="1365698"/>
          </a:xfrm>
        </p:spPr>
        <p:txBody>
          <a:bodyPr/>
          <a:lstStyle/>
          <a:p>
            <a:r>
              <a:rPr lang="fr-FR" sz="5600" dirty="0">
                <a:latin typeface="Segoe UI Semibold" panose="020B0702040204020203" pitchFamily="34" charset="0"/>
                <a:cs typeface="Segoe UI Semibold" panose="020B0702040204020203" pitchFamily="34" charset="0"/>
              </a:rPr>
              <a:t>2026, les 100 ans de la découverte de la maladie de Willebrand</a:t>
            </a:r>
          </a:p>
        </p:txBody>
      </p:sp>
      <p:sp>
        <p:nvSpPr>
          <p:cNvPr id="5" name="Sous-titre 4"/>
          <p:cNvSpPr>
            <a:spLocks noGrp="1"/>
          </p:cNvSpPr>
          <p:nvPr>
            <p:ph type="subTitle" idx="1"/>
          </p:nvPr>
        </p:nvSpPr>
        <p:spPr>
          <a:xfrm>
            <a:off x="1531712" y="1620381"/>
            <a:ext cx="21023488" cy="3826906"/>
          </a:xfrm>
        </p:spPr>
        <p:txBody>
          <a:bodyPr/>
          <a:lstStyle/>
          <a:p>
            <a:pPr algn="just"/>
            <a:r>
              <a:rPr lang="fr-FR" sz="4000" dirty="0"/>
              <a:t>Co-construction AFH/CRMW d’une vidéo de sensibilisation (chaîne You Tube de l’AFH), diffusée sur les réseaux de l’AFH et MHEMO le 1</a:t>
            </a:r>
            <a:r>
              <a:rPr lang="fr-FR" sz="4000" baseline="30000" dirty="0"/>
              <a:t>er</a:t>
            </a:r>
            <a:r>
              <a:rPr lang="fr-FR" sz="4000" dirty="0"/>
              <a:t> février 2026 : Willebrand </a:t>
            </a:r>
            <a:r>
              <a:rPr lang="fr-FR" sz="4000" dirty="0" err="1"/>
              <a:t>Awareness</a:t>
            </a:r>
            <a:r>
              <a:rPr lang="fr-FR" sz="4000" dirty="0"/>
              <a:t> Day (Initiative de l’EHC depuis 2023), puis sur les sites internet et newsletters</a:t>
            </a:r>
          </a:p>
          <a:p>
            <a:pPr algn="just"/>
            <a:r>
              <a:rPr lang="fr-FR" sz="4000" dirty="0"/>
              <a:t>Diffusion régulière tout au long de l’année</a:t>
            </a:r>
          </a:p>
          <a:p>
            <a:pPr indent="0">
              <a:buNone/>
            </a:pPr>
            <a:endParaRPr lang="fr-FR" dirty="0"/>
          </a:p>
        </p:txBody>
      </p:sp>
      <p:sp>
        <p:nvSpPr>
          <p:cNvPr id="3" name="Espace réservé du numéro de diapositive 2"/>
          <p:cNvSpPr>
            <a:spLocks noGrp="1"/>
          </p:cNvSpPr>
          <p:nvPr>
            <p:ph type="sldNum" sz="quarter" idx="12"/>
          </p:nvPr>
        </p:nvSpPr>
        <p:spPr/>
        <p:txBody>
          <a:bodyPr/>
          <a:lstStyle/>
          <a:p>
            <a:pPr marL="0" indent="0" defTabSz="914400" hangingPunct="1">
              <a:lnSpc>
                <a:spcPct val="100000"/>
              </a:lnSpc>
              <a:spcBef>
                <a:spcPts val="0"/>
              </a:spcBef>
              <a:buSzTx/>
              <a:buNone/>
            </a:pPr>
            <a:fld id="{A29100DB-461A-A443-B660-7C1355EFFE50}" type="slidenum">
              <a:rPr lang="fr-FR" kern="1200"/>
              <a:pPr marL="0" indent="0" defTabSz="914400" hangingPunct="1">
                <a:lnSpc>
                  <a:spcPct val="100000"/>
                </a:lnSpc>
                <a:spcBef>
                  <a:spcPts val="0"/>
                </a:spcBef>
                <a:buSzTx/>
                <a:buNone/>
              </a:pPr>
              <a:t>72</a:t>
            </a:fld>
            <a:endParaRPr lang="fr-FR" kern="1200" dirty="0"/>
          </a:p>
        </p:txBody>
      </p:sp>
      <p:pic>
        <p:nvPicPr>
          <p:cNvPr id="6" name="Image 5" descr="Une image contenant art&#10;&#10;Le contenu généré par l’IA peut être incorrect.">
            <a:extLst>
              <a:ext uri="{FF2B5EF4-FFF2-40B4-BE49-F238E27FC236}">
                <a16:creationId xmlns:a16="http://schemas.microsoft.com/office/drawing/2014/main" id="{CC02A462-ED53-CEAB-973D-DB390F5BB387}"/>
              </a:ext>
            </a:extLst>
          </p:cNvPr>
          <p:cNvPicPr>
            <a:picLocks noChangeAspect="1"/>
          </p:cNvPicPr>
          <p:nvPr/>
        </p:nvPicPr>
        <p:blipFill>
          <a:blip r:embed="rId2"/>
          <a:stretch>
            <a:fillRect/>
          </a:stretch>
        </p:blipFill>
        <p:spPr>
          <a:xfrm>
            <a:off x="3461477" y="4208698"/>
            <a:ext cx="14986770" cy="8699948"/>
          </a:xfrm>
          <a:prstGeom prst="rect">
            <a:avLst/>
          </a:prstGeom>
        </p:spPr>
      </p:pic>
    </p:spTree>
    <p:extLst>
      <p:ext uri="{BB962C8B-B14F-4D97-AF65-F5344CB8AC3E}">
        <p14:creationId xmlns:p14="http://schemas.microsoft.com/office/powerpoint/2010/main" val="13051185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2B12F-721A-A1E8-8ADD-48515A4B741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538FF5-7B71-7827-06BF-C40411332C02}"/>
              </a:ext>
            </a:extLst>
          </p:cNvPr>
          <p:cNvSpPr>
            <a:spLocks noGrp="1"/>
          </p:cNvSpPr>
          <p:nvPr>
            <p:ph type="ctrTitle"/>
          </p:nvPr>
        </p:nvSpPr>
        <p:spPr/>
        <p:txBody>
          <a:bodyPr/>
          <a:lstStyle/>
          <a:p>
            <a:r>
              <a:rPr lang="fr-FR" sz="5600" dirty="0">
                <a:latin typeface="Segoe UI Semibold" panose="020B0702040204020203" pitchFamily="34" charset="0"/>
                <a:cs typeface="Segoe UI Semibold" panose="020B0702040204020203" pitchFamily="34" charset="0"/>
              </a:rPr>
              <a:t>Congrès National de l’AFH en Rhône Alpes</a:t>
            </a:r>
          </a:p>
        </p:txBody>
      </p:sp>
      <p:sp>
        <p:nvSpPr>
          <p:cNvPr id="4" name="Espace réservé du numéro de diapositive 3">
            <a:extLst>
              <a:ext uri="{FF2B5EF4-FFF2-40B4-BE49-F238E27FC236}">
                <a16:creationId xmlns:a16="http://schemas.microsoft.com/office/drawing/2014/main" id="{C4F4F80F-0270-C1AB-C06F-75DC247DC366}"/>
              </a:ext>
            </a:extLst>
          </p:cNvPr>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73</a:t>
            </a:fld>
            <a:endParaRPr lang="fr-FR" kern="1200" dirty="0"/>
          </a:p>
        </p:txBody>
      </p:sp>
      <p:pic>
        <p:nvPicPr>
          <p:cNvPr id="6" name="Image 5" descr="Une image contenant texte, vélo, affiche, roue&#10;&#10;Le contenu généré par l’IA peut être incorrect.">
            <a:extLst>
              <a:ext uri="{FF2B5EF4-FFF2-40B4-BE49-F238E27FC236}">
                <a16:creationId xmlns:a16="http://schemas.microsoft.com/office/drawing/2014/main" id="{14036EC5-593D-6BAE-3EB5-EDC182556976}"/>
              </a:ext>
            </a:extLst>
          </p:cNvPr>
          <p:cNvPicPr>
            <a:picLocks noChangeAspect="1"/>
          </p:cNvPicPr>
          <p:nvPr/>
        </p:nvPicPr>
        <p:blipFill>
          <a:blip r:embed="rId2"/>
          <a:stretch>
            <a:fillRect/>
          </a:stretch>
        </p:blipFill>
        <p:spPr>
          <a:xfrm>
            <a:off x="5777139" y="1927294"/>
            <a:ext cx="7691918" cy="10785408"/>
          </a:xfrm>
          <a:prstGeom prst="rect">
            <a:avLst/>
          </a:prstGeom>
        </p:spPr>
      </p:pic>
    </p:spTree>
    <p:extLst>
      <p:ext uri="{BB962C8B-B14F-4D97-AF65-F5344CB8AC3E}">
        <p14:creationId xmlns:p14="http://schemas.microsoft.com/office/powerpoint/2010/main" val="212240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B7DD13-EDF6-1D51-9FC8-0D49E8D2848B}"/>
              </a:ext>
            </a:extLst>
          </p:cNvPr>
          <p:cNvSpPr>
            <a:spLocks noGrp="1"/>
          </p:cNvSpPr>
          <p:nvPr>
            <p:ph type="ctrTitle"/>
          </p:nvPr>
        </p:nvSpPr>
        <p:spPr/>
        <p:txBody>
          <a:bodyPr/>
          <a:lstStyle/>
          <a:p>
            <a:r>
              <a:rPr lang="fr-FR" sz="5600" dirty="0">
                <a:latin typeface="Segoe UI Semibold" panose="020B0702040204020203" pitchFamily="34" charset="0"/>
                <a:cs typeface="Segoe UI Semibold" panose="020B0702040204020203" pitchFamily="34" charset="0"/>
              </a:rPr>
              <a:t>Congrès National de l’AFH en Rhône Alpes</a:t>
            </a:r>
          </a:p>
        </p:txBody>
      </p:sp>
      <p:sp>
        <p:nvSpPr>
          <p:cNvPr id="3" name="Sous-titre 2">
            <a:extLst>
              <a:ext uri="{FF2B5EF4-FFF2-40B4-BE49-F238E27FC236}">
                <a16:creationId xmlns:a16="http://schemas.microsoft.com/office/drawing/2014/main" id="{FC8A513B-E34E-86B7-61AE-4FD116488244}"/>
              </a:ext>
            </a:extLst>
          </p:cNvPr>
          <p:cNvSpPr>
            <a:spLocks noGrp="1"/>
          </p:cNvSpPr>
          <p:nvPr>
            <p:ph type="subTitle" idx="1"/>
          </p:nvPr>
        </p:nvSpPr>
        <p:spPr>
          <a:xfrm>
            <a:off x="1531712" y="2241182"/>
            <a:ext cx="21023488" cy="3505200"/>
          </a:xfrm>
        </p:spPr>
        <p:txBody>
          <a:bodyPr/>
          <a:lstStyle/>
          <a:p>
            <a:pPr indent="0">
              <a:buNone/>
            </a:pPr>
            <a:r>
              <a:rPr lang="fr-FR" sz="4800" dirty="0">
                <a:latin typeface="Segoe UI Semibold" panose="020B0702040204020203" pitchFamily="34" charset="0"/>
                <a:cs typeface="Segoe UI Semibold" panose="020B0702040204020203" pitchFamily="34" charset="0"/>
              </a:rPr>
              <a:t>Tables rondes :</a:t>
            </a:r>
          </a:p>
          <a:p>
            <a:pPr marL="685800" indent="-685800"/>
            <a:r>
              <a:rPr lang="fr-FR" sz="4800" dirty="0">
                <a:latin typeface="Segoe UI Semibold" panose="020B0702040204020203" pitchFamily="34" charset="0"/>
                <a:cs typeface="Segoe UI Semibold" panose="020B0702040204020203" pitchFamily="34" charset="0"/>
              </a:rPr>
              <a:t>« L’AFH, un réseau à dynamiser » : actions des comités, coopération CRC/comités</a:t>
            </a:r>
          </a:p>
          <a:p>
            <a:pPr marL="685800" indent="-685800"/>
            <a:r>
              <a:rPr lang="fr-FR" sz="4800" dirty="0">
                <a:latin typeface="Segoe UI Semibold" panose="020B0702040204020203" pitchFamily="34" charset="0"/>
                <a:cs typeface="Segoe UI Semibold" panose="020B0702040204020203" pitchFamily="34" charset="0"/>
              </a:rPr>
              <a:t>L’ETP</a:t>
            </a:r>
          </a:p>
          <a:p>
            <a:pPr marL="685800" indent="-685800"/>
            <a:r>
              <a:rPr lang="fr-FR" sz="4800" dirty="0">
                <a:latin typeface="Segoe UI Semibold" panose="020B0702040204020203" pitchFamily="34" charset="0"/>
                <a:cs typeface="Segoe UI Semibold" panose="020B0702040204020203" pitchFamily="34" charset="0"/>
              </a:rPr>
              <a:t>La PDP</a:t>
            </a:r>
          </a:p>
          <a:p>
            <a:pPr marL="685800" indent="-685800"/>
            <a:r>
              <a:rPr lang="fr-FR" sz="4800" dirty="0">
                <a:latin typeface="Segoe UI Semibold" panose="020B0702040204020203" pitchFamily="34" charset="0"/>
                <a:cs typeface="Segoe UI Semibold" panose="020B0702040204020203" pitchFamily="34" charset="0"/>
              </a:rPr>
              <a:t>Les droits sociaux</a:t>
            </a:r>
          </a:p>
          <a:p>
            <a:pPr marL="685800" indent="-685800"/>
            <a:r>
              <a:rPr lang="fr-FR" sz="4800" dirty="0">
                <a:latin typeface="Segoe UI Semibold" panose="020B0702040204020203" pitchFamily="34" charset="0"/>
                <a:cs typeface="Segoe UI Semibold" panose="020B0702040204020203" pitchFamily="34" charset="0"/>
              </a:rPr>
              <a:t>L’activité physique, l’activité physique adaptée</a:t>
            </a:r>
          </a:p>
          <a:p>
            <a:pPr indent="0">
              <a:buNone/>
            </a:pPr>
            <a:r>
              <a:rPr lang="fr-FR" sz="4800" dirty="0">
                <a:latin typeface="Segoe UI Semibold" panose="020B0702040204020203" pitchFamily="34" charset="0"/>
                <a:cs typeface="Segoe UI Semibold" panose="020B0702040204020203" pitchFamily="34" charset="0"/>
              </a:rPr>
              <a:t>Plénière 1 :</a:t>
            </a:r>
          </a:p>
          <a:p>
            <a:pPr lvl="1"/>
            <a:r>
              <a:rPr lang="fr-FR" sz="4400" dirty="0">
                <a:latin typeface="Segoe UI Semibold" panose="020B0702040204020203" pitchFamily="34" charset="0"/>
                <a:cs typeface="Segoe UI Semibold" panose="020B0702040204020203" pitchFamily="34" charset="0"/>
              </a:rPr>
              <a:t>La maladie de Willebrand : Anniversaire des 100 ans de sa découverte, historique, découverte d’une maladie rare</a:t>
            </a:r>
          </a:p>
          <a:p>
            <a:pPr lvl="1"/>
            <a:r>
              <a:rPr lang="fr-FR" sz="4400" dirty="0">
                <a:latin typeface="Segoe UI Semibold" panose="020B0702040204020203" pitchFamily="34" charset="0"/>
                <a:cs typeface="Segoe UI Semibold" panose="020B0702040204020203" pitchFamily="34" charset="0"/>
              </a:rPr>
              <a:t>Différences et similitudes des MHR </a:t>
            </a:r>
          </a:p>
          <a:p>
            <a:pPr lvl="1"/>
            <a:r>
              <a:rPr lang="fr-FR" sz="4400" dirty="0">
                <a:latin typeface="Segoe UI Semibold" panose="020B0702040204020203" pitchFamily="34" charset="0"/>
                <a:cs typeface="Segoe UI Semibold" panose="020B0702040204020203" pitchFamily="34" charset="0"/>
              </a:rPr>
              <a:t>Diagnostic et innovation thérapeutiques dans la maladie de Willebrand</a:t>
            </a:r>
          </a:p>
          <a:p>
            <a:pPr lvl="1"/>
            <a:r>
              <a:rPr lang="fr-FR" sz="4400" dirty="0">
                <a:latin typeface="Segoe UI Semibold" panose="020B0702040204020203" pitchFamily="34" charset="0"/>
                <a:cs typeface="Segoe UI Semibold" panose="020B0702040204020203" pitchFamily="34" charset="0"/>
              </a:rPr>
              <a:t>Impasse Diagnostique : </a:t>
            </a:r>
            <a:r>
              <a:rPr lang="fr-FR" sz="4400" dirty="0" err="1">
                <a:latin typeface="Segoe UI Semibold" panose="020B0702040204020203" pitchFamily="34" charset="0"/>
                <a:cs typeface="Segoe UI Semibold" panose="020B0702040204020203" pitchFamily="34" charset="0"/>
              </a:rPr>
              <a:t>thémoignages</a:t>
            </a:r>
            <a:r>
              <a:rPr lang="fr-FR" sz="4400" dirty="0">
                <a:latin typeface="Segoe UI Semibold" panose="020B0702040204020203" pitchFamily="34" charset="0"/>
                <a:cs typeface="Segoe UI Semibold" panose="020B0702040204020203" pitchFamily="34" charset="0"/>
              </a:rPr>
              <a:t> patients</a:t>
            </a:r>
          </a:p>
          <a:p>
            <a:pPr lvl="1"/>
            <a:endParaRPr lang="fr-FR" sz="4400" dirty="0">
              <a:latin typeface="Segoe UI Semibold" panose="020B0702040204020203" pitchFamily="34" charset="0"/>
              <a:cs typeface="Segoe UI Semibold" panose="020B0702040204020203" pitchFamily="34" charset="0"/>
            </a:endParaRPr>
          </a:p>
        </p:txBody>
      </p:sp>
      <p:sp>
        <p:nvSpPr>
          <p:cNvPr id="4" name="Espace réservé du numéro de diapositive 3">
            <a:extLst>
              <a:ext uri="{FF2B5EF4-FFF2-40B4-BE49-F238E27FC236}">
                <a16:creationId xmlns:a16="http://schemas.microsoft.com/office/drawing/2014/main" id="{5BB24655-4B40-1F99-85C3-8DFAA4392650}"/>
              </a:ext>
            </a:extLst>
          </p:cNvPr>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74</a:t>
            </a:fld>
            <a:endParaRPr lang="fr-FR" kern="1200" dirty="0"/>
          </a:p>
        </p:txBody>
      </p:sp>
    </p:spTree>
    <p:extLst>
      <p:ext uri="{BB962C8B-B14F-4D97-AF65-F5344CB8AC3E}">
        <p14:creationId xmlns:p14="http://schemas.microsoft.com/office/powerpoint/2010/main" val="21862274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5813E-B29B-104F-E0EA-277E25B284E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7B5E06D-467F-B138-A804-37408A5C7867}"/>
              </a:ext>
            </a:extLst>
          </p:cNvPr>
          <p:cNvSpPr>
            <a:spLocks noGrp="1"/>
          </p:cNvSpPr>
          <p:nvPr>
            <p:ph type="ctrTitle"/>
          </p:nvPr>
        </p:nvSpPr>
        <p:spPr/>
        <p:txBody>
          <a:bodyPr/>
          <a:lstStyle/>
          <a:p>
            <a:r>
              <a:rPr lang="fr-FR" sz="5600" dirty="0">
                <a:latin typeface="Segoe UI Semibold" panose="020B0702040204020203" pitchFamily="34" charset="0"/>
                <a:cs typeface="Segoe UI Semibold" panose="020B0702040204020203" pitchFamily="34" charset="0"/>
              </a:rPr>
              <a:t>Congrès National de l’AFH en Rhône Alpes</a:t>
            </a:r>
          </a:p>
        </p:txBody>
      </p:sp>
      <p:sp>
        <p:nvSpPr>
          <p:cNvPr id="3" name="Sous-titre 2">
            <a:extLst>
              <a:ext uri="{FF2B5EF4-FFF2-40B4-BE49-F238E27FC236}">
                <a16:creationId xmlns:a16="http://schemas.microsoft.com/office/drawing/2014/main" id="{EF76DE5F-59A7-E436-3EF8-2C0A6E658994}"/>
              </a:ext>
            </a:extLst>
          </p:cNvPr>
          <p:cNvSpPr>
            <a:spLocks noGrp="1"/>
          </p:cNvSpPr>
          <p:nvPr>
            <p:ph type="subTitle" idx="1"/>
          </p:nvPr>
        </p:nvSpPr>
        <p:spPr>
          <a:xfrm>
            <a:off x="1531712" y="2241182"/>
            <a:ext cx="21023488" cy="3505200"/>
          </a:xfrm>
        </p:spPr>
        <p:txBody>
          <a:bodyPr/>
          <a:lstStyle/>
          <a:p>
            <a:pPr indent="0" algn="just">
              <a:buNone/>
            </a:pPr>
            <a:r>
              <a:rPr lang="fr-FR" sz="4800" dirty="0">
                <a:latin typeface="Segoe UI Semibold" panose="020B0702040204020203" pitchFamily="34" charset="0"/>
                <a:cs typeface="Segoe UI Semibold" panose="020B0702040204020203" pitchFamily="34" charset="0"/>
              </a:rPr>
              <a:t>Plénière 2 : Innovations thérapeutiques</a:t>
            </a:r>
          </a:p>
          <a:p>
            <a:pPr marL="685800" indent="-685800" algn="just"/>
            <a:r>
              <a:rPr lang="fr-FR" sz="4400" dirty="0">
                <a:latin typeface="Segoe UI Semibold" panose="020B0702040204020203" pitchFamily="34" charset="0"/>
                <a:cs typeface="Segoe UI Semibold" panose="020B0702040204020203" pitchFamily="34" charset="0"/>
              </a:rPr>
              <a:t>L’hémophilie et les maladies hémorragiques très rares </a:t>
            </a:r>
          </a:p>
          <a:p>
            <a:pPr marL="685800" indent="-685800" algn="just"/>
            <a:r>
              <a:rPr lang="fr-FR" sz="4400" dirty="0">
                <a:latin typeface="Segoe UI Semibold" panose="020B0702040204020203" pitchFamily="34" charset="0"/>
                <a:cs typeface="Segoe UI Semibold" panose="020B0702040204020203" pitchFamily="34" charset="0"/>
              </a:rPr>
              <a:t>Les pathologies plaquettaires</a:t>
            </a:r>
          </a:p>
          <a:p>
            <a:pPr marL="685800" indent="-685800" algn="just"/>
            <a:r>
              <a:rPr lang="fr-FR" sz="4400" dirty="0">
                <a:latin typeface="Segoe UI Semibold" panose="020B0702040204020203" pitchFamily="34" charset="0"/>
                <a:cs typeface="Segoe UI Semibold" panose="020B0702040204020203" pitchFamily="34" charset="0"/>
              </a:rPr>
              <a:t>Témoignages patient(e)s</a:t>
            </a:r>
          </a:p>
          <a:p>
            <a:pPr indent="0" algn="just">
              <a:buNone/>
            </a:pPr>
            <a:endParaRPr lang="fr-FR" sz="4800" dirty="0">
              <a:latin typeface="Segoe UI Semibold" panose="020B0702040204020203" pitchFamily="34" charset="0"/>
              <a:cs typeface="Segoe UI Semibold" panose="020B0702040204020203" pitchFamily="34" charset="0"/>
            </a:endParaRPr>
          </a:p>
          <a:p>
            <a:pPr indent="0" algn="just">
              <a:buNone/>
            </a:pPr>
            <a:r>
              <a:rPr lang="fr-FR" sz="4800" dirty="0">
                <a:latin typeface="Segoe UI Semibold" panose="020B0702040204020203" pitchFamily="34" charset="0"/>
                <a:cs typeface="Segoe UI Semibold" panose="020B0702040204020203" pitchFamily="34" charset="0"/>
              </a:rPr>
              <a:t>Convivialité :</a:t>
            </a:r>
          </a:p>
          <a:p>
            <a:pPr marL="685800" indent="-685800" algn="just"/>
            <a:r>
              <a:rPr lang="fr-FR" sz="4800" dirty="0">
                <a:latin typeface="Segoe UI Semibold" panose="020B0702040204020203" pitchFamily="34" charset="0"/>
                <a:cs typeface="Segoe UI Semibold" panose="020B0702040204020203" pitchFamily="34" charset="0"/>
              </a:rPr>
              <a:t>	Ateliers activité physique et bien être</a:t>
            </a:r>
          </a:p>
          <a:p>
            <a:pPr marL="685800" indent="-685800" algn="just"/>
            <a:r>
              <a:rPr lang="fr-FR" sz="4800" dirty="0">
                <a:latin typeface="Segoe UI Semibold" panose="020B0702040204020203" pitchFamily="34" charset="0"/>
                <a:cs typeface="Segoe UI Semibold" panose="020B0702040204020203" pitchFamily="34" charset="0"/>
              </a:rPr>
              <a:t>	Pauses, repas, animations</a:t>
            </a:r>
          </a:p>
          <a:p>
            <a:pPr marL="685800" indent="-685800" algn="just"/>
            <a:r>
              <a:rPr lang="fr-FR" sz="4800" dirty="0">
                <a:latin typeface="Segoe UI Semibold" panose="020B0702040204020203" pitchFamily="34" charset="0"/>
                <a:cs typeface="Segoe UI Semibold" panose="020B0702040204020203" pitchFamily="34" charset="0"/>
              </a:rPr>
              <a:t>	Engagement associatif : prix de l’AFH</a:t>
            </a:r>
          </a:p>
          <a:p>
            <a:pPr indent="0" algn="just">
              <a:buNone/>
            </a:pPr>
            <a:endParaRPr lang="fr-FR" sz="4800" dirty="0">
              <a:latin typeface="Segoe UI Semibold" panose="020B0702040204020203" pitchFamily="34" charset="0"/>
              <a:cs typeface="Segoe UI Semibold" panose="020B0702040204020203" pitchFamily="34" charset="0"/>
            </a:endParaRPr>
          </a:p>
          <a:p>
            <a:pPr indent="0" algn="just">
              <a:buNone/>
            </a:pPr>
            <a:r>
              <a:rPr lang="fr-FR" sz="4800" dirty="0">
                <a:latin typeface="Segoe UI Semibold" panose="020B0702040204020203" pitchFamily="34" charset="0"/>
                <a:cs typeface="Segoe UI Semibold" panose="020B0702040204020203" pitchFamily="34" charset="0"/>
              </a:rPr>
              <a:t>Forum stands, affichage : temps dédié à l’échange et la communication informelle</a:t>
            </a:r>
          </a:p>
          <a:p>
            <a:pPr indent="0" algn="just">
              <a:buNone/>
            </a:pPr>
            <a:endParaRPr lang="fr-FR" sz="4800" dirty="0">
              <a:latin typeface="Segoe UI Semibold" panose="020B0702040204020203" pitchFamily="34" charset="0"/>
              <a:cs typeface="Segoe UI Semibold" panose="020B0702040204020203" pitchFamily="34" charset="0"/>
            </a:endParaRPr>
          </a:p>
          <a:p>
            <a:pPr indent="0" algn="just">
              <a:buNone/>
            </a:pPr>
            <a:r>
              <a:rPr lang="fr-FR" sz="4800" dirty="0">
                <a:latin typeface="Segoe UI Semibold" panose="020B0702040204020203" pitchFamily="34" charset="0"/>
                <a:cs typeface="Segoe UI Semibold" panose="020B0702040204020203" pitchFamily="34" charset="0"/>
              </a:rPr>
              <a:t>Présentation directrice EHC sur l’importance des équipes pluridisciplinaires dans la prise en charge des patients</a:t>
            </a:r>
          </a:p>
          <a:p>
            <a:pPr indent="0">
              <a:buNone/>
            </a:pPr>
            <a:endParaRPr lang="fr-FR" sz="4800" dirty="0">
              <a:latin typeface="Segoe UI Semibold" panose="020B0702040204020203" pitchFamily="34" charset="0"/>
              <a:cs typeface="Segoe UI Semibold" panose="020B0702040204020203" pitchFamily="34" charset="0"/>
            </a:endParaRPr>
          </a:p>
          <a:p>
            <a:pPr indent="0">
              <a:buNone/>
            </a:pPr>
            <a:endParaRPr lang="fr-FR" sz="4800" dirty="0">
              <a:latin typeface="Segoe UI Semibold" panose="020B0702040204020203" pitchFamily="34" charset="0"/>
              <a:cs typeface="Segoe UI Semibold" panose="020B0702040204020203" pitchFamily="34" charset="0"/>
            </a:endParaRPr>
          </a:p>
          <a:p>
            <a:pPr indent="0">
              <a:buNone/>
            </a:pPr>
            <a:endParaRPr lang="fr-FR" sz="4800" dirty="0">
              <a:latin typeface="Segoe UI Semibold" panose="020B0702040204020203" pitchFamily="34" charset="0"/>
              <a:cs typeface="Segoe UI Semibold" panose="020B0702040204020203" pitchFamily="34" charset="0"/>
            </a:endParaRPr>
          </a:p>
          <a:p>
            <a:pPr marL="1065600" lvl="1" indent="0">
              <a:buNone/>
            </a:pPr>
            <a:endParaRPr lang="fr-FR" sz="4400" dirty="0">
              <a:latin typeface="Segoe UI Semibold" panose="020B0702040204020203" pitchFamily="34" charset="0"/>
              <a:cs typeface="Segoe UI Semibold" panose="020B0702040204020203" pitchFamily="34" charset="0"/>
            </a:endParaRPr>
          </a:p>
          <a:p>
            <a:pPr lvl="1"/>
            <a:endParaRPr lang="fr-FR" sz="4400" dirty="0">
              <a:latin typeface="Segoe UI Semibold" panose="020B0702040204020203" pitchFamily="34" charset="0"/>
              <a:cs typeface="Segoe UI Semibold" panose="020B0702040204020203" pitchFamily="34" charset="0"/>
            </a:endParaRPr>
          </a:p>
        </p:txBody>
      </p:sp>
      <p:sp>
        <p:nvSpPr>
          <p:cNvPr id="4" name="Espace réservé du numéro de diapositive 3">
            <a:extLst>
              <a:ext uri="{FF2B5EF4-FFF2-40B4-BE49-F238E27FC236}">
                <a16:creationId xmlns:a16="http://schemas.microsoft.com/office/drawing/2014/main" id="{EAE2196C-958C-D19B-9B76-035E781B2F79}"/>
              </a:ext>
            </a:extLst>
          </p:cNvPr>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75</a:t>
            </a:fld>
            <a:endParaRPr lang="fr-FR" kern="1200" dirty="0"/>
          </a:p>
        </p:txBody>
      </p:sp>
    </p:spTree>
    <p:extLst>
      <p:ext uri="{BB962C8B-B14F-4D97-AF65-F5344CB8AC3E}">
        <p14:creationId xmlns:p14="http://schemas.microsoft.com/office/powerpoint/2010/main" val="26259968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48578-4A86-260B-E95B-5BCE149A8F7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9DBC7C5-1C5D-0D7C-8B52-090E943CC815}"/>
              </a:ext>
            </a:extLst>
          </p:cNvPr>
          <p:cNvSpPr>
            <a:spLocks noGrp="1"/>
          </p:cNvSpPr>
          <p:nvPr>
            <p:ph type="ctrTitle"/>
          </p:nvPr>
        </p:nvSpPr>
        <p:spPr/>
        <p:txBody>
          <a:bodyPr/>
          <a:lstStyle/>
          <a:p>
            <a:r>
              <a:rPr lang="fr-FR" sz="5600" dirty="0">
                <a:latin typeface="Segoe UI Semibold" panose="020B0702040204020203" pitchFamily="34" charset="0"/>
                <a:cs typeface="Segoe UI Semibold" panose="020B0702040204020203" pitchFamily="34" charset="0"/>
              </a:rPr>
              <a:t>AFH Infos service : Bilan 2025</a:t>
            </a:r>
          </a:p>
        </p:txBody>
      </p:sp>
      <p:sp>
        <p:nvSpPr>
          <p:cNvPr id="3" name="Sous-titre 2">
            <a:extLst>
              <a:ext uri="{FF2B5EF4-FFF2-40B4-BE49-F238E27FC236}">
                <a16:creationId xmlns:a16="http://schemas.microsoft.com/office/drawing/2014/main" id="{839D2750-D288-9957-E21E-7D2CAADB420F}"/>
              </a:ext>
            </a:extLst>
          </p:cNvPr>
          <p:cNvSpPr>
            <a:spLocks noGrp="1"/>
          </p:cNvSpPr>
          <p:nvPr>
            <p:ph type="subTitle" idx="1"/>
          </p:nvPr>
        </p:nvSpPr>
        <p:spPr>
          <a:xfrm>
            <a:off x="1531712" y="2589524"/>
            <a:ext cx="21023488" cy="3505200"/>
          </a:xfrm>
        </p:spPr>
        <p:txBody>
          <a:bodyPr/>
          <a:lstStyle/>
          <a:p>
            <a:pPr indent="0" algn="just">
              <a:buNone/>
            </a:pPr>
            <a:r>
              <a:rPr lang="fr-FR" sz="4800" dirty="0">
                <a:latin typeface="Segoe UI Semibold" panose="020B0702040204020203" pitchFamily="34" charset="0"/>
                <a:cs typeface="Segoe UI Semibold" panose="020B0702040204020203" pitchFamily="34" charset="0"/>
              </a:rPr>
              <a:t>Baisse des sollicitations : 75 vs 134 en 2024 ( seulement 6 adhérents et 2 anciens adhérents)</a:t>
            </a:r>
          </a:p>
          <a:p>
            <a:pPr marL="685800" indent="-685800" algn="just"/>
            <a:r>
              <a:rPr lang="fr-FR" sz="4800" dirty="0">
                <a:latin typeface="Segoe UI Semibold" panose="020B0702040204020203" pitchFamily="34" charset="0"/>
                <a:cs typeface="Segoe UI Semibold" panose="020B0702040204020203" pitchFamily="34" charset="0"/>
              </a:rPr>
              <a:t>	</a:t>
            </a:r>
            <a:r>
              <a:rPr lang="fr-FR" sz="4800" dirty="0">
                <a:latin typeface="Segoe UI" panose="020B0502040204020203" pitchFamily="34" charset="0"/>
                <a:cs typeface="Segoe UI" panose="020B0502040204020203" pitchFamily="34" charset="0"/>
              </a:rPr>
              <a:t>Augmentation des demandes venant de l’étranger, parfois situations très critiques</a:t>
            </a:r>
          </a:p>
          <a:p>
            <a:pPr marL="685800" indent="-685800" algn="just"/>
            <a:r>
              <a:rPr lang="fr-FR" sz="4800" dirty="0">
                <a:latin typeface="Segoe UI" panose="020B0502040204020203" pitchFamily="34" charset="0"/>
                <a:cs typeface="Segoe UI" panose="020B0502040204020203" pitchFamily="34" charset="0"/>
              </a:rPr>
              <a:t> 	Augmentation des situations d’urgence et difficultés d’accès aux soins</a:t>
            </a:r>
          </a:p>
          <a:p>
            <a:pPr marL="685800" indent="-685800" algn="just"/>
            <a:r>
              <a:rPr lang="fr-FR" sz="4800" dirty="0">
                <a:latin typeface="Segoe UI" panose="020B0502040204020203" pitchFamily="34" charset="0"/>
                <a:cs typeface="Segoe UI" panose="020B0502040204020203" pitchFamily="34" charset="0"/>
              </a:rPr>
              <a:t>	Augmentation des demandes d’aide concernant les droits sociaux : et les démarches administratives : assurance voyage, démarches MDPH, refus ALD ou AAH</a:t>
            </a:r>
          </a:p>
          <a:p>
            <a:pPr marL="685800" indent="-685800" algn="just"/>
            <a:r>
              <a:rPr lang="fr-FR" sz="4800" dirty="0">
                <a:latin typeface="Segoe UI" panose="020B0502040204020203" pitchFamily="34" charset="0"/>
                <a:cs typeface="Segoe UI" panose="020B0502040204020203" pitchFamily="34" charset="0"/>
              </a:rPr>
              <a:t>	Progression des demandes d’aide liées aux traitements : tension d’approvisionnement, inquiétudes sur nouveaux traitements</a:t>
            </a:r>
          </a:p>
          <a:p>
            <a:pPr marL="685800" indent="-685800" algn="just"/>
            <a:endParaRPr lang="fr-FR" sz="4800" dirty="0">
              <a:latin typeface="Segoe UI" panose="020B0502040204020203" pitchFamily="34" charset="0"/>
              <a:cs typeface="Segoe UI" panose="020B0502040204020203" pitchFamily="34" charset="0"/>
            </a:endParaRPr>
          </a:p>
          <a:p>
            <a:pPr indent="0" algn="just">
              <a:buNone/>
            </a:pPr>
            <a:r>
              <a:rPr lang="fr-FR" sz="4800" dirty="0">
                <a:latin typeface="Segoe UI Semibold" panose="020B0702040204020203" pitchFamily="34" charset="0"/>
                <a:cs typeface="Segoe UI Semibold" panose="020B0702040204020203" pitchFamily="34" charset="0"/>
              </a:rPr>
              <a:t>Pathologies : </a:t>
            </a:r>
            <a:r>
              <a:rPr lang="fr-FR" sz="4800" dirty="0">
                <a:latin typeface="Segoe UI" panose="020B0502040204020203" pitchFamily="34" charset="0"/>
                <a:cs typeface="Segoe UI" panose="020B0502040204020203" pitchFamily="34" charset="0"/>
              </a:rPr>
              <a:t>Hémophilie 61, Willebrand 10, PP 1, autre MHR 3</a:t>
            </a:r>
          </a:p>
          <a:p>
            <a:pPr indent="0" algn="just">
              <a:buNone/>
            </a:pPr>
            <a:endParaRPr lang="fr-FR" sz="4800" dirty="0">
              <a:latin typeface="Segoe UI" panose="020B0502040204020203" pitchFamily="34" charset="0"/>
              <a:cs typeface="Segoe UI" panose="020B0502040204020203" pitchFamily="34" charset="0"/>
            </a:endParaRPr>
          </a:p>
          <a:p>
            <a:pPr indent="0">
              <a:buNone/>
            </a:pPr>
            <a:endParaRPr lang="fr-FR" sz="4800" dirty="0">
              <a:latin typeface="Segoe UI" panose="020B0502040204020203" pitchFamily="34" charset="0"/>
              <a:cs typeface="Segoe UI" panose="020B0502040204020203" pitchFamily="34" charset="0"/>
            </a:endParaRPr>
          </a:p>
          <a:p>
            <a:pPr indent="0">
              <a:buNone/>
            </a:pPr>
            <a:endParaRPr lang="fr-FR" sz="4800" dirty="0">
              <a:latin typeface="Segoe UI" panose="020B0502040204020203" pitchFamily="34" charset="0"/>
              <a:cs typeface="Segoe UI" panose="020B0502040204020203" pitchFamily="34" charset="0"/>
            </a:endParaRPr>
          </a:p>
          <a:p>
            <a:pPr marL="685800" indent="-685800"/>
            <a:endParaRPr lang="fr-FR" sz="4800" dirty="0">
              <a:latin typeface="Segoe UI" panose="020B0502040204020203" pitchFamily="34" charset="0"/>
              <a:cs typeface="Segoe UI" panose="020B0502040204020203" pitchFamily="34" charset="0"/>
            </a:endParaRPr>
          </a:p>
          <a:p>
            <a:pPr indent="0">
              <a:buNone/>
            </a:pPr>
            <a:endParaRPr lang="fr-FR" sz="4800" dirty="0">
              <a:latin typeface="Segoe UI" panose="020B0502040204020203" pitchFamily="34" charset="0"/>
              <a:cs typeface="Segoe UI" panose="020B0502040204020203" pitchFamily="34" charset="0"/>
            </a:endParaRPr>
          </a:p>
          <a:p>
            <a:pPr indent="0">
              <a:buNone/>
            </a:pPr>
            <a:endParaRPr lang="fr-FR" sz="4800" dirty="0">
              <a:latin typeface="Segoe UI Semibold" panose="020B0702040204020203" pitchFamily="34" charset="0"/>
              <a:cs typeface="Segoe UI Semibold" panose="020B0702040204020203" pitchFamily="34" charset="0"/>
            </a:endParaRPr>
          </a:p>
          <a:p>
            <a:pPr indent="0">
              <a:buNone/>
            </a:pPr>
            <a:endParaRPr lang="fr-FR" sz="4800" dirty="0">
              <a:latin typeface="Segoe UI Semibold" panose="020B0702040204020203" pitchFamily="34" charset="0"/>
              <a:cs typeface="Segoe UI Semibold" panose="020B0702040204020203" pitchFamily="34" charset="0"/>
            </a:endParaRPr>
          </a:p>
          <a:p>
            <a:pPr marL="1065600" lvl="1" indent="0">
              <a:buNone/>
            </a:pPr>
            <a:endParaRPr lang="fr-FR" sz="4400" dirty="0">
              <a:latin typeface="Segoe UI Semibold" panose="020B0702040204020203" pitchFamily="34" charset="0"/>
              <a:cs typeface="Segoe UI Semibold" panose="020B0702040204020203" pitchFamily="34" charset="0"/>
            </a:endParaRPr>
          </a:p>
          <a:p>
            <a:pPr lvl="1"/>
            <a:endParaRPr lang="fr-FR" sz="4400" dirty="0">
              <a:latin typeface="Segoe UI Semibold" panose="020B0702040204020203" pitchFamily="34" charset="0"/>
              <a:cs typeface="Segoe UI Semibold" panose="020B0702040204020203" pitchFamily="34" charset="0"/>
            </a:endParaRPr>
          </a:p>
        </p:txBody>
      </p:sp>
      <p:sp>
        <p:nvSpPr>
          <p:cNvPr id="4" name="Espace réservé du numéro de diapositive 3">
            <a:extLst>
              <a:ext uri="{FF2B5EF4-FFF2-40B4-BE49-F238E27FC236}">
                <a16:creationId xmlns:a16="http://schemas.microsoft.com/office/drawing/2014/main" id="{75F3AC7E-78FD-6C73-10DC-B96CB7DCB588}"/>
              </a:ext>
            </a:extLst>
          </p:cNvPr>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76</a:t>
            </a:fld>
            <a:endParaRPr lang="fr-FR" kern="1200" dirty="0"/>
          </a:p>
        </p:txBody>
      </p:sp>
    </p:spTree>
    <p:extLst>
      <p:ext uri="{BB962C8B-B14F-4D97-AF65-F5344CB8AC3E}">
        <p14:creationId xmlns:p14="http://schemas.microsoft.com/office/powerpoint/2010/main" val="2711571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16574-6E86-ABDD-38EA-3E4E5934578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DB8F74F-D502-B319-16C1-AF574D0C181D}"/>
              </a:ext>
            </a:extLst>
          </p:cNvPr>
          <p:cNvSpPr>
            <a:spLocks noGrp="1"/>
          </p:cNvSpPr>
          <p:nvPr>
            <p:ph type="ctrTitle"/>
          </p:nvPr>
        </p:nvSpPr>
        <p:spPr/>
        <p:txBody>
          <a:bodyPr/>
          <a:lstStyle/>
          <a:p>
            <a:r>
              <a:rPr lang="fr-FR" sz="5600" dirty="0">
                <a:latin typeface="Segoe UI Semibold" panose="020B0702040204020203" pitchFamily="34" charset="0"/>
                <a:cs typeface="Segoe UI Semibold" panose="020B0702040204020203" pitchFamily="34" charset="0"/>
              </a:rPr>
              <a:t>AFH/MHEMO/Centres de références</a:t>
            </a:r>
          </a:p>
        </p:txBody>
      </p:sp>
      <p:sp>
        <p:nvSpPr>
          <p:cNvPr id="4" name="Espace réservé du numéro de diapositive 3">
            <a:extLst>
              <a:ext uri="{FF2B5EF4-FFF2-40B4-BE49-F238E27FC236}">
                <a16:creationId xmlns:a16="http://schemas.microsoft.com/office/drawing/2014/main" id="{9C2D3C4F-0311-3124-6999-18815C48FC7D}"/>
              </a:ext>
            </a:extLst>
          </p:cNvPr>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77</a:t>
            </a:fld>
            <a:endParaRPr lang="fr-FR" kern="1200" dirty="0"/>
          </a:p>
        </p:txBody>
      </p:sp>
      <p:pic>
        <p:nvPicPr>
          <p:cNvPr id="6" name="Image 5" descr="Une image contenant texte, Police&#10;&#10;Le contenu généré par l’IA peut être incorrect.">
            <a:extLst>
              <a:ext uri="{FF2B5EF4-FFF2-40B4-BE49-F238E27FC236}">
                <a16:creationId xmlns:a16="http://schemas.microsoft.com/office/drawing/2014/main" id="{51EF5586-5DBC-C5DE-4A6F-3FCFD5B8B4C3}"/>
              </a:ext>
            </a:extLst>
          </p:cNvPr>
          <p:cNvPicPr>
            <a:picLocks noChangeAspect="1"/>
          </p:cNvPicPr>
          <p:nvPr/>
        </p:nvPicPr>
        <p:blipFill>
          <a:blip r:embed="rId2"/>
          <a:stretch>
            <a:fillRect/>
          </a:stretch>
        </p:blipFill>
        <p:spPr>
          <a:xfrm>
            <a:off x="1531713" y="2154353"/>
            <a:ext cx="11770630" cy="3314718"/>
          </a:xfrm>
          <a:prstGeom prst="rect">
            <a:avLst/>
          </a:prstGeom>
        </p:spPr>
      </p:pic>
      <p:pic>
        <p:nvPicPr>
          <p:cNvPr id="10" name="Image 9" descr="Une image contenant texte, capture d’écran, Police&#10;&#10;Le contenu généré par l’IA peut être incorrect.">
            <a:extLst>
              <a:ext uri="{FF2B5EF4-FFF2-40B4-BE49-F238E27FC236}">
                <a16:creationId xmlns:a16="http://schemas.microsoft.com/office/drawing/2014/main" id="{EB11BC60-1EAB-1194-175E-34651E7A38E3}"/>
              </a:ext>
            </a:extLst>
          </p:cNvPr>
          <p:cNvPicPr>
            <a:picLocks noChangeAspect="1"/>
          </p:cNvPicPr>
          <p:nvPr/>
        </p:nvPicPr>
        <p:blipFill>
          <a:blip r:embed="rId3"/>
          <a:srcRect b="38968"/>
          <a:stretch>
            <a:fillRect/>
          </a:stretch>
        </p:blipFill>
        <p:spPr>
          <a:xfrm>
            <a:off x="4079284" y="5997507"/>
            <a:ext cx="7183324" cy="5908586"/>
          </a:xfrm>
          <a:prstGeom prst="rect">
            <a:avLst/>
          </a:prstGeom>
        </p:spPr>
      </p:pic>
      <p:pic>
        <p:nvPicPr>
          <p:cNvPr id="12" name="Image 11" descr="Une image contenant texte, capture d’écran, Police&#10;&#10;Le contenu généré par l’IA peut être incorrect.">
            <a:extLst>
              <a:ext uri="{FF2B5EF4-FFF2-40B4-BE49-F238E27FC236}">
                <a16:creationId xmlns:a16="http://schemas.microsoft.com/office/drawing/2014/main" id="{B25EE2E5-DCC8-E827-D8E5-760DF3C3E06E}"/>
              </a:ext>
            </a:extLst>
          </p:cNvPr>
          <p:cNvPicPr>
            <a:picLocks noChangeAspect="1"/>
          </p:cNvPicPr>
          <p:nvPr/>
        </p:nvPicPr>
        <p:blipFill>
          <a:blip r:embed="rId4"/>
          <a:stretch>
            <a:fillRect/>
          </a:stretch>
        </p:blipFill>
        <p:spPr>
          <a:xfrm>
            <a:off x="13745619" y="2179753"/>
            <a:ext cx="6980782" cy="10698638"/>
          </a:xfrm>
          <a:prstGeom prst="rect">
            <a:avLst/>
          </a:prstGeom>
        </p:spPr>
      </p:pic>
    </p:spTree>
    <p:extLst>
      <p:ext uri="{BB962C8B-B14F-4D97-AF65-F5344CB8AC3E}">
        <p14:creationId xmlns:p14="http://schemas.microsoft.com/office/powerpoint/2010/main" val="17699082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51E25-3B2E-A2AB-6819-F8E840C4D70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44694F-BB83-18C6-C37B-CA83F7A763DB}"/>
              </a:ext>
            </a:extLst>
          </p:cNvPr>
          <p:cNvSpPr>
            <a:spLocks noGrp="1"/>
          </p:cNvSpPr>
          <p:nvPr>
            <p:ph type="ctrTitle"/>
          </p:nvPr>
        </p:nvSpPr>
        <p:spPr/>
        <p:txBody>
          <a:bodyPr/>
          <a:lstStyle/>
          <a:p>
            <a:r>
              <a:rPr lang="fr-FR" sz="5600" dirty="0">
                <a:latin typeface="Segoe UI Semibold" panose="020B0702040204020203" pitchFamily="34" charset="0"/>
                <a:cs typeface="Segoe UI Semibold" panose="020B0702040204020203" pitchFamily="34" charset="0"/>
              </a:rPr>
              <a:t>AFH</a:t>
            </a:r>
            <a:r>
              <a:rPr lang="fr-FR" sz="5600">
                <a:latin typeface="Segoe UI Semibold" panose="020B0702040204020203" pitchFamily="34" charset="0"/>
                <a:cs typeface="Segoe UI Semibold" panose="020B0702040204020203" pitchFamily="34" charset="0"/>
              </a:rPr>
              <a:t>/MHEMO</a:t>
            </a:r>
            <a:r>
              <a:rPr lang="fr-FR" sz="5600" dirty="0">
                <a:latin typeface="Segoe UI Semibold" panose="020B0702040204020203" pitchFamily="34" charset="0"/>
                <a:cs typeface="Segoe UI Semibold" panose="020B0702040204020203" pitchFamily="34" charset="0"/>
              </a:rPr>
              <a:t>/</a:t>
            </a:r>
            <a:r>
              <a:rPr lang="fr-FR" sz="5600">
                <a:latin typeface="Segoe UI Semibold" panose="020B0702040204020203" pitchFamily="34" charset="0"/>
                <a:cs typeface="Segoe UI Semibold" panose="020B0702040204020203" pitchFamily="34" charset="0"/>
              </a:rPr>
              <a:t>Centres </a:t>
            </a:r>
            <a:r>
              <a:rPr lang="fr-FR" sz="5600" dirty="0">
                <a:latin typeface="Segoe UI Semibold" panose="020B0702040204020203" pitchFamily="34" charset="0"/>
                <a:cs typeface="Segoe UI Semibold" panose="020B0702040204020203" pitchFamily="34" charset="0"/>
              </a:rPr>
              <a:t>de références</a:t>
            </a:r>
          </a:p>
        </p:txBody>
      </p:sp>
      <p:sp>
        <p:nvSpPr>
          <p:cNvPr id="4" name="Espace réservé du numéro de diapositive 3">
            <a:extLst>
              <a:ext uri="{FF2B5EF4-FFF2-40B4-BE49-F238E27FC236}">
                <a16:creationId xmlns:a16="http://schemas.microsoft.com/office/drawing/2014/main" id="{A9B544D9-3BA0-8B4A-FFEB-07472DE8F0BC}"/>
              </a:ext>
            </a:extLst>
          </p:cNvPr>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78</a:t>
            </a:fld>
            <a:endParaRPr lang="fr-FR" kern="1200" dirty="0"/>
          </a:p>
        </p:txBody>
      </p:sp>
      <p:pic>
        <p:nvPicPr>
          <p:cNvPr id="5" name="Image 4" descr="Une image contenant Visage humain, sourire, texte, personne&#10;&#10;Le contenu généré par l’IA peut être incorrect.">
            <a:extLst>
              <a:ext uri="{FF2B5EF4-FFF2-40B4-BE49-F238E27FC236}">
                <a16:creationId xmlns:a16="http://schemas.microsoft.com/office/drawing/2014/main" id="{4E5D7DB2-19E4-AC86-7D63-BE013E444B93}"/>
              </a:ext>
            </a:extLst>
          </p:cNvPr>
          <p:cNvPicPr>
            <a:picLocks noChangeAspect="1"/>
          </p:cNvPicPr>
          <p:nvPr/>
        </p:nvPicPr>
        <p:blipFill>
          <a:blip r:embed="rId2"/>
          <a:stretch>
            <a:fillRect/>
          </a:stretch>
        </p:blipFill>
        <p:spPr>
          <a:xfrm>
            <a:off x="1294337" y="1927295"/>
            <a:ext cx="7888870" cy="11227110"/>
          </a:xfrm>
          <a:prstGeom prst="rect">
            <a:avLst/>
          </a:prstGeom>
        </p:spPr>
      </p:pic>
      <p:sp>
        <p:nvSpPr>
          <p:cNvPr id="8" name="ZoneTexte 7">
            <a:extLst>
              <a:ext uri="{FF2B5EF4-FFF2-40B4-BE49-F238E27FC236}">
                <a16:creationId xmlns:a16="http://schemas.microsoft.com/office/drawing/2014/main" id="{FD2FFDDA-4520-0491-62A5-8D17F89AA4A2}"/>
              </a:ext>
            </a:extLst>
          </p:cNvPr>
          <p:cNvSpPr txBox="1"/>
          <p:nvPr/>
        </p:nvSpPr>
        <p:spPr>
          <a:xfrm>
            <a:off x="9775372" y="3635829"/>
            <a:ext cx="13161892" cy="5262979"/>
          </a:xfrm>
          <a:prstGeom prst="rect">
            <a:avLst/>
          </a:prstGeom>
          <a:noFill/>
        </p:spPr>
        <p:txBody>
          <a:bodyPr wrap="square" rtlCol="0">
            <a:spAutoFit/>
          </a:bodyPr>
          <a:lstStyle/>
          <a:p>
            <a:pPr marL="685800" indent="-685800"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Première distribution par l’AFH (commission femmes) au congrès Paris Santé Femmes du CNGOF en décembre 2025.</a:t>
            </a:r>
          </a:p>
          <a:p>
            <a:pPr marL="685800" indent="-685800"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Partage du document avec MHEMO</a:t>
            </a:r>
          </a:p>
          <a:p>
            <a:pPr marL="685800" indent="-685800"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Sera disponible au téléchargement sites MHEMO/AFH</a:t>
            </a:r>
          </a:p>
          <a:p>
            <a:pPr marL="0" indent="0" defTabSz="914400" hangingPunct="1">
              <a:lnSpc>
                <a:spcPct val="100000"/>
              </a:lnSpc>
              <a:spcBef>
                <a:spcPts val="0"/>
              </a:spcBef>
              <a:buSzTx/>
              <a:buNone/>
            </a:pPr>
            <a:endParaRPr lang="fr-FR" sz="4800" kern="1200" dirty="0">
              <a:solidFill>
                <a:prstClr val="black"/>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414943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D7CF8-15DD-C140-58C1-661D41CD8D3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4B2AE6F-8921-E83B-367C-CBBD6F919C78}"/>
              </a:ext>
            </a:extLst>
          </p:cNvPr>
          <p:cNvSpPr>
            <a:spLocks noGrp="1"/>
          </p:cNvSpPr>
          <p:nvPr>
            <p:ph type="ctrTitle"/>
          </p:nvPr>
        </p:nvSpPr>
        <p:spPr>
          <a:xfrm>
            <a:off x="1531712" y="221655"/>
            <a:ext cx="21023488" cy="1365698"/>
          </a:xfrm>
        </p:spPr>
        <p:txBody>
          <a:bodyPr/>
          <a:lstStyle/>
          <a:p>
            <a:r>
              <a:rPr lang="fr-FR" sz="5600" dirty="0">
                <a:latin typeface="Segoe UI Semibold" panose="020B0702040204020203" pitchFamily="34" charset="0"/>
                <a:cs typeface="Segoe UI Semibold" panose="020B0702040204020203" pitchFamily="34" charset="0"/>
              </a:rPr>
              <a:t>AFH/MHEMO/Centres de références</a:t>
            </a:r>
          </a:p>
        </p:txBody>
      </p:sp>
      <p:sp>
        <p:nvSpPr>
          <p:cNvPr id="4" name="Espace réservé du numéro de diapositive 3">
            <a:extLst>
              <a:ext uri="{FF2B5EF4-FFF2-40B4-BE49-F238E27FC236}">
                <a16:creationId xmlns:a16="http://schemas.microsoft.com/office/drawing/2014/main" id="{0C74512E-82D3-C46E-B961-4130B80D57F9}"/>
              </a:ext>
            </a:extLst>
          </p:cNvPr>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79</a:t>
            </a:fld>
            <a:endParaRPr lang="fr-FR" kern="1200" dirty="0"/>
          </a:p>
        </p:txBody>
      </p:sp>
      <p:sp>
        <p:nvSpPr>
          <p:cNvPr id="8" name="ZoneTexte 7">
            <a:extLst>
              <a:ext uri="{FF2B5EF4-FFF2-40B4-BE49-F238E27FC236}">
                <a16:creationId xmlns:a16="http://schemas.microsoft.com/office/drawing/2014/main" id="{843DF0A6-F92D-2395-E5A8-EB4F31140516}"/>
              </a:ext>
            </a:extLst>
          </p:cNvPr>
          <p:cNvSpPr txBox="1"/>
          <p:nvPr/>
        </p:nvSpPr>
        <p:spPr>
          <a:xfrm>
            <a:off x="1108224" y="1887049"/>
            <a:ext cx="21870464" cy="11910953"/>
          </a:xfrm>
          <a:prstGeom prst="rect">
            <a:avLst/>
          </a:prstGeom>
          <a:noFill/>
        </p:spPr>
        <p:txBody>
          <a:bodyPr wrap="square" rtlCol="0">
            <a:spAutoFit/>
          </a:bodyPr>
          <a:lstStyle/>
          <a:p>
            <a:pPr marL="685800" indent="-685800"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Implication des bénévoles de l’AFH dans les GT MHEMO</a:t>
            </a:r>
          </a:p>
          <a:p>
            <a:pPr marL="685800" indent="-685800" defTabSz="914400" hangingPunct="1">
              <a:lnSpc>
                <a:spcPct val="100000"/>
              </a:lnSpc>
              <a:spcBef>
                <a:spcPts val="0"/>
              </a:spcBef>
              <a:buSzTx/>
              <a:buFontTx/>
              <a:buChar char="-"/>
            </a:pPr>
            <a:endParaRPr lang="fr-FR" sz="4800" kern="1200" dirty="0">
              <a:solidFill>
                <a:prstClr val="black"/>
              </a:solidFill>
              <a:latin typeface="Segoe UI Semibold" panose="020B0702040204020203" pitchFamily="34" charset="0"/>
              <a:cs typeface="Segoe UI Semibold" panose="020B0702040204020203" pitchFamily="34" charset="0"/>
            </a:endParaRPr>
          </a:p>
          <a:p>
            <a:pPr marL="685800" indent="-685800" algn="just" defTabSz="914400" hangingPunct="1">
              <a:lnSpc>
                <a:spcPct val="100000"/>
              </a:lnSpc>
              <a:spcBef>
                <a:spcPts val="0"/>
              </a:spcBef>
              <a:buSzTx/>
              <a:buFontTx/>
              <a:buChar char="-"/>
            </a:pPr>
            <a:r>
              <a:rPr lang="fr-FR" sz="4800" b="1" kern="1200" dirty="0">
                <a:solidFill>
                  <a:prstClr val="black"/>
                </a:solidFill>
                <a:latin typeface="Segoe UI Semibold" panose="020B0702040204020203" pitchFamily="34" charset="0"/>
                <a:cs typeface="Segoe UI Semibold" panose="020B0702040204020203" pitchFamily="34" charset="0"/>
              </a:rPr>
              <a:t>Construction de deux nouveaux modules femmes dans HEMOMOOC :</a:t>
            </a:r>
            <a:r>
              <a:rPr lang="fr-FR" sz="4800" kern="1200" dirty="0">
                <a:solidFill>
                  <a:prstClr val="black"/>
                </a:solidFill>
                <a:latin typeface="Segoe UI Semibold" panose="020B0702040204020203" pitchFamily="34" charset="0"/>
                <a:cs typeface="Segoe UI Semibold" panose="020B0702040204020203" pitchFamily="34" charset="0"/>
              </a:rPr>
              <a:t> sur </a:t>
            </a:r>
            <a:r>
              <a:rPr lang="fr-FR" sz="4800" kern="1200" dirty="0">
                <a:solidFill>
                  <a:prstClr val="black"/>
                </a:solidFill>
                <a:latin typeface="Segoe UI"/>
                <a:cs typeface="Segoe UI"/>
              </a:rPr>
              <a:t>la douleur et l’affirmation de soi en complémentarité des ateliers du programme national SUA </a:t>
            </a:r>
          </a:p>
          <a:p>
            <a:pPr marL="685800" indent="-685800" algn="just" defTabSz="914400" hangingPunct="1">
              <a:lnSpc>
                <a:spcPct val="100000"/>
              </a:lnSpc>
              <a:spcBef>
                <a:spcPts val="0"/>
              </a:spcBef>
              <a:buSzTx/>
              <a:buFontTx/>
              <a:buChar char="-"/>
            </a:pPr>
            <a:endParaRPr lang="fr-FR" sz="4800" kern="1200" dirty="0">
              <a:solidFill>
                <a:prstClr val="black"/>
              </a:solidFill>
              <a:latin typeface="Segoe UI"/>
              <a:cs typeface="Segoe UI"/>
            </a:endParaRPr>
          </a:p>
          <a:p>
            <a:pPr marL="685800" indent="-685800" algn="just"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Outremer : </a:t>
            </a:r>
            <a:r>
              <a:rPr lang="fr-FR" sz="4800" kern="1200" dirty="0">
                <a:solidFill>
                  <a:prstClr val="black"/>
                </a:solidFill>
                <a:latin typeface="Segoe UI "/>
                <a:cs typeface="Segoe UI Semibold" panose="020B0702040204020203" pitchFamily="34" charset="0"/>
              </a:rPr>
              <a:t>renforcement des structures associatives, des liens avec les autorités de tutelle et des CRC locaux </a:t>
            </a:r>
          </a:p>
          <a:p>
            <a:pPr marL="685800" indent="-685800" algn="just" defTabSz="914400" hangingPunct="1">
              <a:lnSpc>
                <a:spcPct val="100000"/>
              </a:lnSpc>
              <a:spcBef>
                <a:spcPts val="0"/>
              </a:spcBef>
              <a:buSzTx/>
              <a:buFontTx/>
              <a:buChar char="-"/>
            </a:pPr>
            <a:endParaRPr lang="fr-FR" sz="4800" kern="1200" dirty="0">
              <a:solidFill>
                <a:prstClr val="black"/>
              </a:solidFill>
              <a:latin typeface="Segoe UI "/>
              <a:cs typeface="Segoe UI Semibold" panose="020B0702040204020203" pitchFamily="34" charset="0"/>
            </a:endParaRPr>
          </a:p>
          <a:p>
            <a:pPr marL="685800" indent="-685800" algn="just"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Enquête grand âge :</a:t>
            </a:r>
            <a:r>
              <a:rPr lang="fr-FR" sz="4800" kern="1200" dirty="0">
                <a:solidFill>
                  <a:prstClr val="black"/>
                </a:solidFill>
                <a:latin typeface="Segoe UI "/>
                <a:cs typeface="Segoe UI Semibold" panose="020B0702040204020203" pitchFamily="34" charset="0"/>
              </a:rPr>
              <a:t> vers des réponses adaptées à cette « nouvelle » population</a:t>
            </a:r>
          </a:p>
          <a:p>
            <a:pPr marL="685800" indent="-685800" algn="just" defTabSz="914400" hangingPunct="1">
              <a:lnSpc>
                <a:spcPct val="100000"/>
              </a:lnSpc>
              <a:spcBef>
                <a:spcPts val="0"/>
              </a:spcBef>
              <a:buSzTx/>
              <a:buFontTx/>
              <a:buChar char="-"/>
            </a:pPr>
            <a:endParaRPr lang="fr-FR" sz="4800" kern="1200" dirty="0">
              <a:solidFill>
                <a:prstClr val="black"/>
              </a:solidFill>
              <a:latin typeface="Segoe UI "/>
              <a:cs typeface="Segoe UI Semibold" panose="020B0702040204020203" pitchFamily="34" charset="0"/>
            </a:endParaRPr>
          </a:p>
          <a:p>
            <a:pPr marL="685800" indent="-685800" algn="just" defTabSz="914400" hangingPunct="1">
              <a:lnSpc>
                <a:spcPct val="100000"/>
              </a:lnSpc>
              <a:spcBef>
                <a:spcPts val="0"/>
              </a:spcBef>
              <a:buSzTx/>
              <a:buFontTx/>
              <a:buChar char="-"/>
            </a:pPr>
            <a:r>
              <a:rPr lang="fr-FR" sz="4800" b="1" kern="1200" dirty="0">
                <a:solidFill>
                  <a:prstClr val="black"/>
                </a:solidFill>
                <a:latin typeface="Segoe UI Semibold" panose="020B0702040204020203" pitchFamily="34" charset="0"/>
                <a:cs typeface="Segoe UI Semibold" panose="020B0702040204020203" pitchFamily="34" charset="0"/>
              </a:rPr>
              <a:t>JMH : </a:t>
            </a:r>
            <a:r>
              <a:rPr lang="fr-FR" sz="4800" kern="1200" dirty="0">
                <a:solidFill>
                  <a:prstClr val="black"/>
                </a:solidFill>
                <a:latin typeface="Segoe UI "/>
                <a:cs typeface="Segoe UI Semibold" panose="020B0702040204020203" pitchFamily="34" charset="0"/>
              </a:rPr>
              <a:t>Diagnostiquer première étape du soin</a:t>
            </a:r>
          </a:p>
          <a:p>
            <a:pPr marL="685800" indent="-685800" algn="just" defTabSz="914400" hangingPunct="1">
              <a:lnSpc>
                <a:spcPct val="100000"/>
              </a:lnSpc>
              <a:spcBef>
                <a:spcPts val="0"/>
              </a:spcBef>
              <a:buSzTx/>
              <a:buFontTx/>
              <a:buChar char="-"/>
            </a:pPr>
            <a:endParaRPr lang="fr-FR" sz="4800" kern="1200" dirty="0">
              <a:solidFill>
                <a:prstClr val="black"/>
              </a:solidFill>
              <a:latin typeface="Segoe UI "/>
              <a:cs typeface="Segoe UI Semibold" panose="020B0702040204020203" pitchFamily="34" charset="0"/>
            </a:endParaRPr>
          </a:p>
          <a:p>
            <a:pPr marL="685800" indent="-685800" algn="just"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Week-end/Journée ETP Willebrand</a:t>
            </a:r>
          </a:p>
          <a:p>
            <a:pPr marL="0" indent="0" defTabSz="914400" hangingPunct="1">
              <a:lnSpc>
                <a:spcPct val="100000"/>
              </a:lnSpc>
              <a:spcBef>
                <a:spcPts val="0"/>
              </a:spcBef>
              <a:buSzTx/>
              <a:buNone/>
            </a:pPr>
            <a:endParaRPr lang="fr-FR" sz="4800" kern="1200" dirty="0">
              <a:solidFill>
                <a:prstClr val="black"/>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33071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11D1FA3-E7F9-7BFF-BD01-39740F76E6DF}"/>
              </a:ext>
            </a:extLst>
          </p:cNvPr>
          <p:cNvPicPr>
            <a:picLocks noChangeAspect="1"/>
          </p:cNvPicPr>
          <p:nvPr/>
        </p:nvPicPr>
        <p:blipFill rotWithShape="1">
          <a:blip r:embed="rId2">
            <a:extLst>
              <a:ext uri="{28A0092B-C50C-407E-A947-70E740481C1C}">
                <a14:useLocalDpi xmlns:a14="http://schemas.microsoft.com/office/drawing/2010/main" val="0"/>
              </a:ext>
            </a:extLst>
          </a:blip>
          <a:srcRect l="14524" t="14753" r="15595" b="20192"/>
          <a:stretch/>
        </p:blipFill>
        <p:spPr>
          <a:xfrm>
            <a:off x="1271168" y="2061029"/>
            <a:ext cx="21313060" cy="11074078"/>
          </a:xfrm>
          <a:prstGeom prst="rect">
            <a:avLst/>
          </a:prstGeom>
        </p:spPr>
      </p:pic>
      <p:pic>
        <p:nvPicPr>
          <p:cNvPr id="4" name="Image 3">
            <a:extLst>
              <a:ext uri="{FF2B5EF4-FFF2-40B4-BE49-F238E27FC236}">
                <a16:creationId xmlns:a16="http://schemas.microsoft.com/office/drawing/2014/main" id="{0EF9BDF5-4D41-73C8-2C06-18F87957AE5B}"/>
              </a:ext>
            </a:extLst>
          </p:cNvPr>
          <p:cNvPicPr>
            <a:picLocks noChangeAspect="1"/>
          </p:cNvPicPr>
          <p:nvPr/>
        </p:nvPicPr>
        <p:blipFill>
          <a:blip r:embed="rId3"/>
          <a:stretch>
            <a:fillRect/>
          </a:stretch>
        </p:blipFill>
        <p:spPr>
          <a:xfrm>
            <a:off x="11350177" y="12845716"/>
            <a:ext cx="1854910" cy="870284"/>
          </a:xfrm>
          <a:prstGeom prst="rect">
            <a:avLst/>
          </a:prstGeom>
        </p:spPr>
      </p:pic>
      <p:sp>
        <p:nvSpPr>
          <p:cNvPr id="5" name="Titre 4">
            <a:extLst>
              <a:ext uri="{FF2B5EF4-FFF2-40B4-BE49-F238E27FC236}">
                <a16:creationId xmlns:a16="http://schemas.microsoft.com/office/drawing/2014/main" id="{22E826C1-9FE3-EE20-6869-B7AB1AFBD50A}"/>
              </a:ext>
            </a:extLst>
          </p:cNvPr>
          <p:cNvSpPr txBox="1">
            <a:spLocks/>
          </p:cNvSpPr>
          <p:nvPr/>
        </p:nvSpPr>
        <p:spPr>
          <a:xfrm>
            <a:off x="1676400" y="3"/>
            <a:ext cx="21031200" cy="265112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8800" b="1" dirty="0">
                <a:solidFill>
                  <a:srgbClr val="0070C0"/>
                </a:solidFill>
                <a:latin typeface="Calibri" panose="020F0502020204030204"/>
              </a:rPr>
              <a:t>Collection biologique du CRMW</a:t>
            </a:r>
          </a:p>
        </p:txBody>
      </p:sp>
    </p:spTree>
    <p:extLst>
      <p:ext uri="{BB962C8B-B14F-4D97-AF65-F5344CB8AC3E}">
        <p14:creationId xmlns:p14="http://schemas.microsoft.com/office/powerpoint/2010/main" val="34240723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19C9-5FA0-40EB-0E53-11AB51F308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9B933EF-F6DD-E0C6-380D-ED567D2DD922}"/>
              </a:ext>
            </a:extLst>
          </p:cNvPr>
          <p:cNvSpPr>
            <a:spLocks noGrp="1"/>
          </p:cNvSpPr>
          <p:nvPr>
            <p:ph type="ctrTitle"/>
          </p:nvPr>
        </p:nvSpPr>
        <p:spPr/>
        <p:txBody>
          <a:bodyPr/>
          <a:lstStyle/>
          <a:p>
            <a:r>
              <a:rPr lang="fr-FR" sz="5600" dirty="0">
                <a:latin typeface="Segoe UI Semibold" panose="020B0702040204020203" pitchFamily="34" charset="0"/>
                <a:cs typeface="Segoe UI Semibold" panose="020B0702040204020203" pitchFamily="34" charset="0"/>
              </a:rPr>
              <a:t>Renforcement du réseau de l’AFH</a:t>
            </a:r>
          </a:p>
        </p:txBody>
      </p:sp>
      <p:sp>
        <p:nvSpPr>
          <p:cNvPr id="4" name="Espace réservé du numéro de diapositive 3">
            <a:extLst>
              <a:ext uri="{FF2B5EF4-FFF2-40B4-BE49-F238E27FC236}">
                <a16:creationId xmlns:a16="http://schemas.microsoft.com/office/drawing/2014/main" id="{6B73AD33-65CF-BC33-E5B6-443A970E928E}"/>
              </a:ext>
            </a:extLst>
          </p:cNvPr>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80</a:t>
            </a:fld>
            <a:endParaRPr lang="fr-FR" kern="1200" dirty="0"/>
          </a:p>
        </p:txBody>
      </p:sp>
      <p:sp>
        <p:nvSpPr>
          <p:cNvPr id="8" name="ZoneTexte 7">
            <a:extLst>
              <a:ext uri="{FF2B5EF4-FFF2-40B4-BE49-F238E27FC236}">
                <a16:creationId xmlns:a16="http://schemas.microsoft.com/office/drawing/2014/main" id="{49326F44-AAD4-0F97-FD93-F26D11318904}"/>
              </a:ext>
            </a:extLst>
          </p:cNvPr>
          <p:cNvSpPr txBox="1"/>
          <p:nvPr/>
        </p:nvSpPr>
        <p:spPr>
          <a:xfrm>
            <a:off x="1066800" y="2427087"/>
            <a:ext cx="21870464" cy="8956298"/>
          </a:xfrm>
          <a:prstGeom prst="rect">
            <a:avLst/>
          </a:prstGeom>
          <a:noFill/>
        </p:spPr>
        <p:txBody>
          <a:bodyPr wrap="square" rtlCol="0">
            <a:spAutoFit/>
          </a:bodyPr>
          <a:lstStyle/>
          <a:p>
            <a:pPr marL="685800" indent="-685800" defTabSz="914400" hangingPunct="1">
              <a:lnSpc>
                <a:spcPct val="100000"/>
              </a:lnSpc>
              <a:spcBef>
                <a:spcPts val="0"/>
              </a:spcBef>
              <a:buSzTx/>
              <a:buFontTx/>
              <a:buChar char="-"/>
            </a:pPr>
            <a:endParaRPr lang="fr-FR" sz="4800" kern="1200" dirty="0">
              <a:solidFill>
                <a:prstClr val="black"/>
              </a:solidFill>
              <a:latin typeface="Segoe UI Semibold" panose="020B0702040204020203" pitchFamily="34" charset="0"/>
              <a:cs typeface="Segoe UI Semibold" panose="020B0702040204020203" pitchFamily="34" charset="0"/>
            </a:endParaRPr>
          </a:p>
          <a:p>
            <a:pPr marL="685800" indent="-685800"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En direction de patients et de leurs proches : </a:t>
            </a:r>
            <a:r>
              <a:rPr lang="fr-FR" sz="4800" kern="1200" dirty="0">
                <a:solidFill>
                  <a:prstClr val="black"/>
                </a:solidFill>
                <a:latin typeface="Segoe UI "/>
                <a:cs typeface="Segoe UI Semibold" panose="020B0702040204020203" pitchFamily="34" charset="0"/>
              </a:rPr>
              <a:t>quel intérêt à être adhérent à l’AFH en 2026 ?</a:t>
            </a:r>
          </a:p>
          <a:p>
            <a:pPr marL="685800" indent="-685800" defTabSz="914400" hangingPunct="1">
              <a:lnSpc>
                <a:spcPct val="100000"/>
              </a:lnSpc>
              <a:spcBef>
                <a:spcPts val="0"/>
              </a:spcBef>
              <a:buSzTx/>
              <a:buFontTx/>
              <a:buChar char="-"/>
            </a:pPr>
            <a:endParaRPr lang="fr-FR" sz="4800" kern="1200" dirty="0">
              <a:solidFill>
                <a:prstClr val="black"/>
              </a:solidFill>
              <a:latin typeface="Segoe UI Semibold" panose="020B0702040204020203" pitchFamily="34" charset="0"/>
              <a:cs typeface="Segoe UI Semibold" panose="020B0702040204020203" pitchFamily="34" charset="0"/>
            </a:endParaRPr>
          </a:p>
          <a:p>
            <a:pPr marL="685800" indent="-685800"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Soutien MHEMO, centres de références et CRC :</a:t>
            </a:r>
          </a:p>
          <a:p>
            <a:pPr marL="1600200" lvl="1" indent="-685800" defTabSz="914400" hangingPunct="1">
              <a:lnSpc>
                <a:spcPct val="100000"/>
              </a:lnSpc>
              <a:spcBef>
                <a:spcPts val="0"/>
              </a:spcBef>
              <a:buFontTx/>
              <a:buChar char="-"/>
            </a:pPr>
            <a:r>
              <a:rPr lang="fr-FR" sz="4800" kern="1200" dirty="0">
                <a:solidFill>
                  <a:prstClr val="black"/>
                </a:solidFill>
                <a:latin typeface="Segoe UI "/>
                <a:cs typeface="Segoe UI Semibold" panose="020B0702040204020203" pitchFamily="34" charset="0"/>
              </a:rPr>
              <a:t>pour informer sur l’AFH</a:t>
            </a:r>
          </a:p>
          <a:p>
            <a:pPr marL="1600200" lvl="1" indent="-685800" defTabSz="914400" hangingPunct="1">
              <a:lnSpc>
                <a:spcPct val="100000"/>
              </a:lnSpc>
              <a:spcBef>
                <a:spcPts val="0"/>
              </a:spcBef>
              <a:buFontTx/>
              <a:buChar char="-"/>
            </a:pPr>
            <a:r>
              <a:rPr lang="fr-FR" sz="4800" kern="1200" dirty="0">
                <a:solidFill>
                  <a:prstClr val="black"/>
                </a:solidFill>
                <a:latin typeface="Segoe UI "/>
                <a:cs typeface="Segoe UI Semibold" panose="020B0702040204020203" pitchFamily="34" charset="0"/>
              </a:rPr>
              <a:t>Pour « recruter » des patients ou proches à profil particulier pour faire vivre la structure AFH :</a:t>
            </a:r>
          </a:p>
          <a:p>
            <a:pPr marL="2514600" lvl="2" indent="-685800" defTabSz="914400" hangingPunct="1">
              <a:lnSpc>
                <a:spcPct val="100000"/>
              </a:lnSpc>
              <a:spcBef>
                <a:spcPts val="0"/>
              </a:spcBef>
              <a:buFontTx/>
              <a:buChar char="-"/>
            </a:pPr>
            <a:r>
              <a:rPr lang="fr-FR" sz="4800" kern="1200" dirty="0">
                <a:solidFill>
                  <a:prstClr val="black"/>
                </a:solidFill>
                <a:latin typeface="Segoe UI "/>
                <a:cs typeface="Segoe UI Semibold" panose="020B0702040204020203" pitchFamily="34" charset="0"/>
              </a:rPr>
              <a:t>Commission Willebrand</a:t>
            </a:r>
          </a:p>
          <a:p>
            <a:pPr marL="2514600" lvl="2" indent="-685800" defTabSz="914400" hangingPunct="1">
              <a:lnSpc>
                <a:spcPct val="100000"/>
              </a:lnSpc>
              <a:spcBef>
                <a:spcPts val="0"/>
              </a:spcBef>
              <a:buFontTx/>
              <a:buChar char="-"/>
            </a:pPr>
            <a:r>
              <a:rPr lang="fr-FR" sz="4800" kern="1200" dirty="0">
                <a:solidFill>
                  <a:prstClr val="black"/>
                </a:solidFill>
                <a:latin typeface="Segoe UI "/>
                <a:cs typeface="Segoe UI Semibold" panose="020B0702040204020203" pitchFamily="34" charset="0"/>
              </a:rPr>
              <a:t>Commission Pathologies Plaquettaires</a:t>
            </a:r>
          </a:p>
          <a:p>
            <a:pPr marL="2514600" lvl="2" indent="-685800" defTabSz="914400" hangingPunct="1">
              <a:lnSpc>
                <a:spcPct val="100000"/>
              </a:lnSpc>
              <a:spcBef>
                <a:spcPts val="0"/>
              </a:spcBef>
              <a:buFontTx/>
              <a:buChar char="-"/>
            </a:pPr>
            <a:r>
              <a:rPr lang="fr-FR" sz="4800" kern="1200" dirty="0">
                <a:solidFill>
                  <a:prstClr val="black"/>
                </a:solidFill>
                <a:latin typeface="Segoe UI "/>
                <a:cs typeface="Segoe UI Semibold" panose="020B0702040204020203" pitchFamily="34" charset="0"/>
              </a:rPr>
              <a:t>Commission Maladies Hémorragiques très Rares</a:t>
            </a:r>
          </a:p>
          <a:p>
            <a:pPr marL="0" indent="0" defTabSz="914400" hangingPunct="1">
              <a:lnSpc>
                <a:spcPct val="100000"/>
              </a:lnSpc>
              <a:spcBef>
                <a:spcPts val="0"/>
              </a:spcBef>
              <a:buSzTx/>
              <a:buNone/>
            </a:pPr>
            <a:endParaRPr lang="fr-FR" sz="4800" kern="1200" dirty="0">
              <a:solidFill>
                <a:prstClr val="black"/>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1859810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7B945-8E66-4F5B-C0D5-176A1E3A8903}"/>
            </a:ext>
          </a:extLst>
        </p:cNvPr>
        <p:cNvGrpSpPr/>
        <p:nvPr/>
      </p:nvGrpSpPr>
      <p:grpSpPr>
        <a:xfrm>
          <a:off x="0" y="0"/>
          <a:ext cx="0" cy="0"/>
          <a:chOff x="0" y="0"/>
          <a:chExt cx="0" cy="0"/>
        </a:xfrm>
      </p:grpSpPr>
      <p:pic>
        <p:nvPicPr>
          <p:cNvPr id="1026" name="Picture 2" descr="zone d'alerte">
            <a:extLst>
              <a:ext uri="{FF2B5EF4-FFF2-40B4-BE49-F238E27FC236}">
                <a16:creationId xmlns:a16="http://schemas.microsoft.com/office/drawing/2014/main" id="{9D8D8A5F-789F-EF5C-E93B-FA711DE428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545" b="8270"/>
          <a:stretch>
            <a:fillRect/>
          </a:stretch>
        </p:blipFill>
        <p:spPr bwMode="auto">
          <a:xfrm>
            <a:off x="9322992" y="2269475"/>
            <a:ext cx="11925300" cy="6984694"/>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1425D8DC-8EB8-4A52-9FAE-AE16491345FD}"/>
              </a:ext>
            </a:extLst>
          </p:cNvPr>
          <p:cNvSpPr>
            <a:spLocks noGrp="1"/>
          </p:cNvSpPr>
          <p:nvPr>
            <p:ph type="ctrTitle"/>
          </p:nvPr>
        </p:nvSpPr>
        <p:spPr/>
        <p:txBody>
          <a:bodyPr/>
          <a:lstStyle/>
          <a:p>
            <a:r>
              <a:rPr lang="fr-FR" sz="5600" dirty="0">
                <a:latin typeface="Segoe UI Semibold" panose="020B0702040204020203" pitchFamily="34" charset="0"/>
                <a:cs typeface="Segoe UI Semibold" panose="020B0702040204020203" pitchFamily="34" charset="0"/>
              </a:rPr>
              <a:t>L’EHC évolue, l’AFH en est partie prenante…</a:t>
            </a:r>
          </a:p>
        </p:txBody>
      </p:sp>
      <p:sp>
        <p:nvSpPr>
          <p:cNvPr id="4" name="Espace réservé du numéro de diapositive 3">
            <a:extLst>
              <a:ext uri="{FF2B5EF4-FFF2-40B4-BE49-F238E27FC236}">
                <a16:creationId xmlns:a16="http://schemas.microsoft.com/office/drawing/2014/main" id="{297B80D7-8DA2-161F-2C01-2DD3B6A04490}"/>
              </a:ext>
            </a:extLst>
          </p:cNvPr>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81</a:t>
            </a:fld>
            <a:endParaRPr lang="fr-FR" kern="1200" dirty="0"/>
          </a:p>
        </p:txBody>
      </p:sp>
      <p:sp>
        <p:nvSpPr>
          <p:cNvPr id="8" name="ZoneTexte 7">
            <a:extLst>
              <a:ext uri="{FF2B5EF4-FFF2-40B4-BE49-F238E27FC236}">
                <a16:creationId xmlns:a16="http://schemas.microsoft.com/office/drawing/2014/main" id="{1FF0A44E-27E2-1476-C286-27073FA74A7B}"/>
              </a:ext>
            </a:extLst>
          </p:cNvPr>
          <p:cNvSpPr txBox="1"/>
          <p:nvPr/>
        </p:nvSpPr>
        <p:spPr>
          <a:xfrm>
            <a:off x="1066801" y="2427086"/>
            <a:ext cx="9252858" cy="8217634"/>
          </a:xfrm>
          <a:prstGeom prst="rect">
            <a:avLst/>
          </a:prstGeom>
          <a:noFill/>
        </p:spPr>
        <p:txBody>
          <a:bodyPr wrap="square" rtlCol="0">
            <a:spAutoFit/>
          </a:bodyPr>
          <a:lstStyle/>
          <a:p>
            <a:pPr marL="685800" indent="-685800" defTabSz="914400" hangingPunct="1">
              <a:lnSpc>
                <a:spcPct val="100000"/>
              </a:lnSpc>
              <a:spcBef>
                <a:spcPts val="0"/>
              </a:spcBef>
              <a:buSzTx/>
              <a:buFontTx/>
              <a:buChar char="-"/>
            </a:pPr>
            <a:endParaRPr lang="fr-FR" sz="4800" kern="1200" dirty="0">
              <a:solidFill>
                <a:prstClr val="black"/>
              </a:solidFill>
              <a:latin typeface="Segoe UI Semibold" panose="020B0702040204020203" pitchFamily="34" charset="0"/>
              <a:cs typeface="Segoe UI Semibold" panose="020B0702040204020203" pitchFamily="34" charset="0"/>
            </a:endParaRPr>
          </a:p>
          <a:p>
            <a:pPr marL="685800" indent="-685800" algn="just"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Révision des statuts</a:t>
            </a:r>
          </a:p>
          <a:p>
            <a:pPr marL="0" indent="0" algn="just" defTabSz="914400" hangingPunct="1">
              <a:lnSpc>
                <a:spcPct val="100000"/>
              </a:lnSpc>
              <a:spcBef>
                <a:spcPts val="0"/>
              </a:spcBef>
              <a:buSzTx/>
              <a:buNone/>
            </a:pPr>
            <a:endParaRPr lang="fr-FR" sz="4800" kern="1200" dirty="0">
              <a:solidFill>
                <a:prstClr val="black"/>
              </a:solidFill>
              <a:latin typeface="Segoe UI Semibold" panose="020B0702040204020203" pitchFamily="34" charset="0"/>
              <a:cs typeface="Segoe UI Semibold" panose="020B0702040204020203" pitchFamily="34" charset="0"/>
            </a:endParaRPr>
          </a:p>
          <a:p>
            <a:pPr marL="685800" indent="-685800" algn="just"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Changement de nom pour être plus inclusif pour toutes les MHR</a:t>
            </a:r>
          </a:p>
          <a:p>
            <a:pPr marL="685800" indent="-685800" algn="just" defTabSz="914400" hangingPunct="1">
              <a:lnSpc>
                <a:spcPct val="100000"/>
              </a:lnSpc>
              <a:spcBef>
                <a:spcPts val="0"/>
              </a:spcBef>
              <a:buSzTx/>
              <a:buFontTx/>
              <a:buChar char="-"/>
            </a:pPr>
            <a:endParaRPr lang="fr-FR" sz="4800" kern="1200" dirty="0">
              <a:solidFill>
                <a:prstClr val="black"/>
              </a:solidFill>
              <a:latin typeface="Segoe UI Semibold" panose="020B0702040204020203" pitchFamily="34" charset="0"/>
              <a:cs typeface="Segoe UI Semibold" panose="020B0702040204020203" pitchFamily="34" charset="0"/>
            </a:endParaRPr>
          </a:p>
          <a:p>
            <a:pPr marL="685800" indent="-685800" algn="just" defTabSz="914400" hangingPunct="1">
              <a:lnSpc>
                <a:spcPct val="100000"/>
              </a:lnSpc>
              <a:spcBef>
                <a:spcPts val="0"/>
              </a:spcBef>
              <a:buSzTx/>
              <a:buFontTx/>
              <a:buChar char="-"/>
            </a:pPr>
            <a:r>
              <a:rPr lang="fr-FR" sz="4800" kern="1200" dirty="0">
                <a:solidFill>
                  <a:prstClr val="black"/>
                </a:solidFill>
                <a:latin typeface="Segoe UI Semibold" panose="020B0702040204020203" pitchFamily="34" charset="0"/>
                <a:cs typeface="Segoe UI Semibold" panose="020B0702040204020203" pitchFamily="34" charset="0"/>
              </a:rPr>
              <a:t>Déjà plusieurs associations membres de l’EHC et/ou de la FMH ont changé de nom :</a:t>
            </a:r>
          </a:p>
          <a:p>
            <a:pPr marL="0" indent="0" algn="just" defTabSz="914400" hangingPunct="1">
              <a:lnSpc>
                <a:spcPct val="100000"/>
              </a:lnSpc>
              <a:spcBef>
                <a:spcPts val="0"/>
              </a:spcBef>
              <a:buSzTx/>
              <a:buNone/>
            </a:pPr>
            <a:endParaRPr lang="fr-FR" sz="4800" kern="1200" dirty="0">
              <a:solidFill>
                <a:prstClr val="black"/>
              </a:solidFill>
              <a:latin typeface="Segoe UI Semibold" panose="020B0702040204020203" pitchFamily="34" charset="0"/>
              <a:cs typeface="Segoe UI Semibold" panose="020B0702040204020203" pitchFamily="34" charset="0"/>
            </a:endParaRPr>
          </a:p>
        </p:txBody>
      </p:sp>
      <p:pic>
        <p:nvPicPr>
          <p:cNvPr id="5" name="Image 4" descr="Une image contenant Police, texte, Graphique, logo&#10;&#10;Le contenu généré par l’IA peut être incorrect.">
            <a:extLst>
              <a:ext uri="{FF2B5EF4-FFF2-40B4-BE49-F238E27FC236}">
                <a16:creationId xmlns:a16="http://schemas.microsoft.com/office/drawing/2014/main" id="{D3E9FB27-0577-B230-B2F3-76379C234442}"/>
              </a:ext>
            </a:extLst>
          </p:cNvPr>
          <p:cNvPicPr>
            <a:picLocks noChangeAspect="1"/>
          </p:cNvPicPr>
          <p:nvPr/>
        </p:nvPicPr>
        <p:blipFill>
          <a:blip r:embed="rId3"/>
          <a:stretch>
            <a:fillRect/>
          </a:stretch>
        </p:blipFill>
        <p:spPr>
          <a:xfrm>
            <a:off x="9641719" y="10281479"/>
            <a:ext cx="8529538" cy="2431222"/>
          </a:xfrm>
          <a:prstGeom prst="rect">
            <a:avLst/>
          </a:prstGeom>
        </p:spPr>
      </p:pic>
      <p:pic>
        <p:nvPicPr>
          <p:cNvPr id="7" name="Image 6" descr="Une image contenant texte, Police, logo, Graphique&#10;&#10;Le contenu généré par l’IA peut être incorrect.">
            <a:extLst>
              <a:ext uri="{FF2B5EF4-FFF2-40B4-BE49-F238E27FC236}">
                <a16:creationId xmlns:a16="http://schemas.microsoft.com/office/drawing/2014/main" id="{94C23200-6B0C-D936-22FA-CDE13C70A516}"/>
              </a:ext>
            </a:extLst>
          </p:cNvPr>
          <p:cNvPicPr>
            <a:picLocks noChangeAspect="1"/>
          </p:cNvPicPr>
          <p:nvPr/>
        </p:nvPicPr>
        <p:blipFill>
          <a:blip r:embed="rId4"/>
          <a:stretch>
            <a:fillRect/>
          </a:stretch>
        </p:blipFill>
        <p:spPr>
          <a:xfrm>
            <a:off x="2848428" y="10010555"/>
            <a:ext cx="5689600" cy="2556718"/>
          </a:xfrm>
          <a:prstGeom prst="rect">
            <a:avLst/>
          </a:prstGeom>
        </p:spPr>
      </p:pic>
    </p:spTree>
    <p:extLst>
      <p:ext uri="{BB962C8B-B14F-4D97-AF65-F5344CB8AC3E}">
        <p14:creationId xmlns:p14="http://schemas.microsoft.com/office/powerpoint/2010/main" val="9013041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5C2BE7C4-3508-E0A0-6409-E13617A4210A}"/>
              </a:ext>
            </a:extLst>
          </p:cNvPr>
          <p:cNvSpPr>
            <a:spLocks noGrp="1"/>
          </p:cNvSpPr>
          <p:nvPr>
            <p:ph type="subTitle" idx="1"/>
          </p:nvPr>
        </p:nvSpPr>
        <p:spPr>
          <a:xfrm>
            <a:off x="1531712" y="6334212"/>
            <a:ext cx="21023488" cy="3505200"/>
          </a:xfrm>
        </p:spPr>
        <p:txBody>
          <a:bodyPr/>
          <a:lstStyle/>
          <a:p>
            <a:pPr indent="0" algn="ctr">
              <a:buNone/>
            </a:pPr>
            <a:r>
              <a:rPr lang="fr-FR" sz="8000" dirty="0">
                <a:solidFill>
                  <a:srgbClr val="C00000"/>
                </a:solidFill>
                <a:latin typeface="Segoe UI Semibold" panose="020B0702040204020203" pitchFamily="34" charset="0"/>
                <a:cs typeface="Segoe UI Semibold" panose="020B0702040204020203" pitchFamily="34" charset="0"/>
              </a:rPr>
              <a:t>Questions – Réponses</a:t>
            </a:r>
          </a:p>
          <a:p>
            <a:pPr indent="0" algn="ctr">
              <a:buNone/>
            </a:pPr>
            <a:endParaRPr lang="fr-FR" sz="8000" dirty="0">
              <a:solidFill>
                <a:srgbClr val="C00000"/>
              </a:solidFill>
              <a:latin typeface="Segoe UI Semibold" panose="020B0702040204020203" pitchFamily="34" charset="0"/>
              <a:cs typeface="Segoe UI Semibold" panose="020B0702040204020203" pitchFamily="34" charset="0"/>
            </a:endParaRPr>
          </a:p>
          <a:p>
            <a:pPr indent="0" algn="ctr">
              <a:buNone/>
            </a:pPr>
            <a:endParaRPr lang="fr-FR" sz="8000" dirty="0">
              <a:solidFill>
                <a:srgbClr val="C00000"/>
              </a:solidFill>
              <a:latin typeface="Segoe UI Semibold" panose="020B0702040204020203" pitchFamily="34" charset="0"/>
              <a:cs typeface="Segoe UI Semibold" panose="020B0702040204020203" pitchFamily="34" charset="0"/>
            </a:endParaRPr>
          </a:p>
          <a:p>
            <a:pPr indent="0" algn="ctr">
              <a:buNone/>
            </a:pPr>
            <a:r>
              <a:rPr lang="fr-FR" sz="8000" dirty="0">
                <a:solidFill>
                  <a:srgbClr val="C00000"/>
                </a:solidFill>
                <a:latin typeface="Segoe UI Semibold" panose="020B0702040204020203" pitchFamily="34" charset="0"/>
                <a:cs typeface="Segoe UI Semibold" panose="020B0702040204020203" pitchFamily="34" charset="0"/>
              </a:rPr>
              <a:t>Merci pour votre attention !</a:t>
            </a:r>
          </a:p>
          <a:p>
            <a:endParaRPr lang="fr-FR" dirty="0"/>
          </a:p>
        </p:txBody>
      </p:sp>
      <p:sp>
        <p:nvSpPr>
          <p:cNvPr id="4" name="Espace réservé du numéro de diapositive 3">
            <a:extLst>
              <a:ext uri="{FF2B5EF4-FFF2-40B4-BE49-F238E27FC236}">
                <a16:creationId xmlns:a16="http://schemas.microsoft.com/office/drawing/2014/main" id="{D26E631B-BBE8-726C-E244-2FD9A6DC6095}"/>
              </a:ext>
            </a:extLst>
          </p:cNvPr>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pPr marL="0" indent="0" defTabSz="914400" hangingPunct="1">
                <a:lnSpc>
                  <a:spcPct val="100000"/>
                </a:lnSpc>
                <a:spcBef>
                  <a:spcPts val="0"/>
                </a:spcBef>
                <a:buSzTx/>
                <a:buNone/>
              </a:pPr>
              <a:t>82</a:t>
            </a:fld>
            <a:endParaRPr lang="fr-FR" kern="1200" dirty="0"/>
          </a:p>
        </p:txBody>
      </p:sp>
    </p:spTree>
    <p:extLst>
      <p:ext uri="{BB962C8B-B14F-4D97-AF65-F5344CB8AC3E}">
        <p14:creationId xmlns:p14="http://schemas.microsoft.com/office/powerpoint/2010/main" val="20141458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5E4A20A-74AD-3F44-B354-04FB03A6C58C}"/>
              </a:ext>
            </a:extLst>
          </p:cNvPr>
          <p:cNvSpPr txBox="1">
            <a:spLocks/>
          </p:cNvSpPr>
          <p:nvPr/>
        </p:nvSpPr>
        <p:spPr>
          <a:xfrm>
            <a:off x="3048000" y="4497272"/>
            <a:ext cx="18288000" cy="47752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defTabSz="1828824">
              <a:buSzTx/>
              <a:defRPr/>
            </a:pPr>
            <a:r>
              <a:rPr lang="fr-FR" sz="8800" b="1" dirty="0">
                <a:solidFill>
                  <a:srgbClr val="0070C0"/>
                </a:solidFill>
                <a:latin typeface="Calibri Light" panose="020F0302020204030204"/>
              </a:rPr>
              <a:t>C</a:t>
            </a:r>
            <a:r>
              <a:rPr lang="fr-FR" sz="8800" b="1" dirty="0" err="1">
                <a:solidFill>
                  <a:srgbClr val="0070C0"/>
                </a:solidFill>
                <a:latin typeface="Calibri Light" panose="020F0302020204030204"/>
              </a:rPr>
              <a:t>onclusion</a:t>
            </a:r>
            <a:endParaRPr lang="fr-FR" sz="8800" b="1" dirty="0">
              <a:solidFill>
                <a:srgbClr val="0070C0"/>
              </a:solidFill>
              <a:latin typeface="Calibri Light" panose="020F0302020204030204"/>
            </a:endParaRPr>
          </a:p>
        </p:txBody>
      </p:sp>
      <p:pic>
        <p:nvPicPr>
          <p:cNvPr id="2" name="Image 1">
            <a:extLst>
              <a:ext uri="{FF2B5EF4-FFF2-40B4-BE49-F238E27FC236}">
                <a16:creationId xmlns:a16="http://schemas.microsoft.com/office/drawing/2014/main" id="{04C95405-E3A9-CCB7-B2DB-5922E6C6D53F}"/>
              </a:ext>
            </a:extLst>
          </p:cNvPr>
          <p:cNvPicPr>
            <a:picLocks noChangeAspect="1"/>
          </p:cNvPicPr>
          <p:nvPr/>
        </p:nvPicPr>
        <p:blipFill>
          <a:blip r:embed="rId2"/>
          <a:stretch>
            <a:fillRect/>
          </a:stretch>
        </p:blipFill>
        <p:spPr>
          <a:xfrm>
            <a:off x="371477" y="57152"/>
            <a:ext cx="8222094" cy="3857628"/>
          </a:xfrm>
          <a:prstGeom prst="rect">
            <a:avLst/>
          </a:prstGeom>
        </p:spPr>
      </p:pic>
    </p:spTree>
    <p:extLst>
      <p:ext uri="{BB962C8B-B14F-4D97-AF65-F5344CB8AC3E}">
        <p14:creationId xmlns:p14="http://schemas.microsoft.com/office/powerpoint/2010/main" val="37691435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4196784" y="561594"/>
            <a:ext cx="15767616" cy="1870888"/>
          </a:xfrm>
        </p:spPr>
        <p:txBody>
          <a:bodyPr/>
          <a:lstStyle/>
          <a:p>
            <a:pPr algn="ctr"/>
            <a:r>
              <a:rPr lang="fr-FR" sz="4800" dirty="0"/>
              <a:t>Journée Scientifique du CRMW </a:t>
            </a:r>
            <a:br>
              <a:rPr lang="fr-FR" sz="4800" dirty="0"/>
            </a:br>
            <a:r>
              <a:rPr lang="fr-FR" sz="4800" dirty="0"/>
              <a:t> 21 mai 2026 au KB</a:t>
            </a:r>
          </a:p>
        </p:txBody>
      </p:sp>
      <p:sp>
        <p:nvSpPr>
          <p:cNvPr id="5" name="Sous-titre 4"/>
          <p:cNvSpPr>
            <a:spLocks noGrp="1"/>
          </p:cNvSpPr>
          <p:nvPr>
            <p:ph type="subTitle" idx="1"/>
          </p:nvPr>
        </p:nvSpPr>
        <p:spPr>
          <a:xfrm>
            <a:off x="1745674" y="3959445"/>
            <a:ext cx="20349556" cy="7395742"/>
          </a:xfrm>
        </p:spPr>
        <p:txBody>
          <a:bodyPr/>
          <a:lstStyle/>
          <a:p>
            <a:pPr>
              <a:lnSpc>
                <a:spcPct val="150000"/>
              </a:lnSpc>
            </a:pPr>
            <a:r>
              <a:rPr lang="fr-FR" sz="3200" dirty="0"/>
              <a:t>Comme chaque année, le CRMW organise une journée scientifique où sont présentés les projets de recherche autour de la Maladie de Willebrand.</a:t>
            </a:r>
          </a:p>
          <a:p>
            <a:pPr>
              <a:lnSpc>
                <a:spcPct val="150000"/>
              </a:lnSpc>
            </a:pPr>
            <a:r>
              <a:rPr lang="fr-FR" sz="3200" dirty="0"/>
              <a:t>C’est l’occasion d’inviter toute personne qui souhaite partager un travail sur la thématique du CRMW, de suivre les avancées des projets en cours, de partager un moment privilégié de réflexion collaborative sur les travaux futurs.</a:t>
            </a:r>
          </a:p>
          <a:p>
            <a:pPr>
              <a:lnSpc>
                <a:spcPct val="150000"/>
              </a:lnSpc>
            </a:pPr>
            <a:r>
              <a:rPr lang="fr-FR" sz="3200" dirty="0"/>
              <a:t>Si vous êtes concernés, n’hésitez pas à nous contacter!</a:t>
            </a:r>
          </a:p>
          <a:p>
            <a:pPr lvl="1">
              <a:lnSpc>
                <a:spcPct val="150000"/>
              </a:lnSpc>
            </a:pPr>
            <a:r>
              <a:rPr lang="fr-FR" sz="3200" dirty="0">
                <a:hlinkClick r:id="rId2"/>
              </a:rPr>
              <a:t>crmw.lille@chu-lille.fr</a:t>
            </a:r>
            <a:endParaRPr lang="fr-FR" sz="3200" dirty="0"/>
          </a:p>
          <a:p>
            <a:pPr lvl="1">
              <a:lnSpc>
                <a:spcPct val="150000"/>
              </a:lnSpc>
            </a:pPr>
            <a:r>
              <a:rPr lang="fr-FR" sz="3200" dirty="0"/>
              <a:t>03 20 44 48 91</a:t>
            </a:r>
          </a:p>
        </p:txBody>
      </p:sp>
      <p:sp>
        <p:nvSpPr>
          <p:cNvPr id="3" name="Espace réservé du numéro de diapositive 2"/>
          <p:cNvSpPr>
            <a:spLocks noGrp="1"/>
          </p:cNvSpPr>
          <p:nvPr>
            <p:ph type="sldNum" sz="quarter" idx="12"/>
          </p:nvPr>
        </p:nvSpPr>
        <p:spPr/>
        <p:txBody>
          <a:bodyPr/>
          <a:lstStyle/>
          <a:p>
            <a:pPr marL="0" indent="0" defTabSz="914400" hangingPunct="1">
              <a:lnSpc>
                <a:spcPct val="100000"/>
              </a:lnSpc>
              <a:spcBef>
                <a:spcPts val="0"/>
              </a:spcBef>
              <a:buSzTx/>
              <a:buNone/>
            </a:pPr>
            <a:fld id="{A29100DB-461A-A443-B660-7C1355EFFE50}" type="slidenum">
              <a:rPr lang="fr-FR" kern="1200"/>
              <a:pPr marL="0" indent="0" defTabSz="914400" hangingPunct="1">
                <a:lnSpc>
                  <a:spcPct val="100000"/>
                </a:lnSpc>
                <a:spcBef>
                  <a:spcPts val="0"/>
                </a:spcBef>
                <a:buSzTx/>
                <a:buNone/>
              </a:pPr>
              <a:t>84</a:t>
            </a:fld>
            <a:endParaRPr lang="fr-FR" kern="1200" dirty="0"/>
          </a:p>
        </p:txBody>
      </p:sp>
    </p:spTree>
    <p:extLst>
      <p:ext uri="{BB962C8B-B14F-4D97-AF65-F5344CB8AC3E}">
        <p14:creationId xmlns:p14="http://schemas.microsoft.com/office/powerpoint/2010/main" val="38092199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C0A4B8A-EE0F-EB4D-C93D-BBCCE626325C}"/>
              </a:ext>
            </a:extLst>
          </p:cNvPr>
          <p:cNvSpPr>
            <a:spLocks noGrp="1"/>
          </p:cNvSpPr>
          <p:nvPr>
            <p:ph idx="1"/>
          </p:nvPr>
        </p:nvSpPr>
        <p:spPr/>
        <p:txBody>
          <a:bodyPr/>
          <a:lstStyle/>
          <a:p>
            <a:endParaRPr lang="fr-FR" dirty="0"/>
          </a:p>
        </p:txBody>
      </p:sp>
      <p:sp>
        <p:nvSpPr>
          <p:cNvPr id="2" name="Titre 1">
            <a:extLst>
              <a:ext uri="{FF2B5EF4-FFF2-40B4-BE49-F238E27FC236}">
                <a16:creationId xmlns:a16="http://schemas.microsoft.com/office/drawing/2014/main" id="{75EED0A5-12CE-3791-3BF1-A1CE82C06FD5}"/>
              </a:ext>
            </a:extLst>
          </p:cNvPr>
          <p:cNvSpPr>
            <a:spLocks noGrp="1"/>
          </p:cNvSpPr>
          <p:nvPr>
            <p:ph type="title"/>
          </p:nvPr>
        </p:nvSpPr>
        <p:spPr/>
        <p:txBody>
          <a:bodyPr/>
          <a:lstStyle/>
          <a:p>
            <a:endParaRPr lang="fr-FR"/>
          </a:p>
        </p:txBody>
      </p:sp>
      <p:pic>
        <p:nvPicPr>
          <p:cNvPr id="6" name="Image 5">
            <a:extLst>
              <a:ext uri="{FF2B5EF4-FFF2-40B4-BE49-F238E27FC236}">
                <a16:creationId xmlns:a16="http://schemas.microsoft.com/office/drawing/2014/main" id="{046F4C83-1BAA-A4FB-A59D-F3CB6D8FA427}"/>
              </a:ext>
            </a:extLst>
          </p:cNvPr>
          <p:cNvPicPr>
            <a:picLocks noChangeAspect="1"/>
          </p:cNvPicPr>
          <p:nvPr/>
        </p:nvPicPr>
        <p:blipFill rotWithShape="1">
          <a:blip r:embed="rId2"/>
          <a:srcRect l="10902" t="13333" r="18159" b="19942"/>
          <a:stretch/>
        </p:blipFill>
        <p:spPr>
          <a:xfrm>
            <a:off x="2664067" y="673244"/>
            <a:ext cx="18162416" cy="11958424"/>
          </a:xfrm>
          <a:prstGeom prst="rect">
            <a:avLst/>
          </a:prstGeom>
        </p:spPr>
      </p:pic>
    </p:spTree>
    <p:extLst>
      <p:ext uri="{BB962C8B-B14F-4D97-AF65-F5344CB8AC3E}">
        <p14:creationId xmlns:p14="http://schemas.microsoft.com/office/powerpoint/2010/main" val="2818208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3759C8-9D08-65B3-1D79-3C63FA4F921F}"/>
              </a:ext>
            </a:extLst>
          </p:cNvPr>
          <p:cNvPicPr>
            <a:picLocks noChangeAspect="1"/>
          </p:cNvPicPr>
          <p:nvPr/>
        </p:nvPicPr>
        <p:blipFill rotWithShape="1">
          <a:blip r:embed="rId2">
            <a:extLst>
              <a:ext uri="{28A0092B-C50C-407E-A947-70E740481C1C}">
                <a14:useLocalDpi xmlns:a14="http://schemas.microsoft.com/office/drawing/2010/main" val="0"/>
              </a:ext>
            </a:extLst>
          </a:blip>
          <a:srcRect l="9918" t="19894" r="12205" b="21905"/>
          <a:stretch/>
        </p:blipFill>
        <p:spPr>
          <a:xfrm>
            <a:off x="0" y="3018973"/>
            <a:ext cx="23493932" cy="9985830"/>
          </a:xfrm>
          <a:prstGeom prst="rect">
            <a:avLst/>
          </a:prstGeom>
        </p:spPr>
      </p:pic>
      <p:pic>
        <p:nvPicPr>
          <p:cNvPr id="4" name="Image 3">
            <a:extLst>
              <a:ext uri="{FF2B5EF4-FFF2-40B4-BE49-F238E27FC236}">
                <a16:creationId xmlns:a16="http://schemas.microsoft.com/office/drawing/2014/main" id="{A42BA6DC-8FE5-7693-05F0-D0DADABF7B89}"/>
              </a:ext>
            </a:extLst>
          </p:cNvPr>
          <p:cNvPicPr>
            <a:picLocks noChangeAspect="1"/>
          </p:cNvPicPr>
          <p:nvPr/>
        </p:nvPicPr>
        <p:blipFill>
          <a:blip r:embed="rId3"/>
          <a:stretch>
            <a:fillRect/>
          </a:stretch>
        </p:blipFill>
        <p:spPr>
          <a:xfrm>
            <a:off x="11263091" y="12526402"/>
            <a:ext cx="1854910" cy="870284"/>
          </a:xfrm>
          <a:prstGeom prst="rect">
            <a:avLst/>
          </a:prstGeom>
        </p:spPr>
      </p:pic>
      <p:sp>
        <p:nvSpPr>
          <p:cNvPr id="5" name="Titre 4">
            <a:extLst>
              <a:ext uri="{FF2B5EF4-FFF2-40B4-BE49-F238E27FC236}">
                <a16:creationId xmlns:a16="http://schemas.microsoft.com/office/drawing/2014/main" id="{370F37E3-39A1-0C21-B028-A07AA5B983D4}"/>
              </a:ext>
            </a:extLst>
          </p:cNvPr>
          <p:cNvSpPr>
            <a:spLocks noGrp="1"/>
          </p:cNvSpPr>
          <p:nvPr>
            <p:ph type="title"/>
          </p:nvPr>
        </p:nvSpPr>
        <p:spPr>
          <a:xfrm>
            <a:off x="1676400" y="3"/>
            <a:ext cx="21031200" cy="2651126"/>
          </a:xfrm>
        </p:spPr>
        <p:txBody>
          <a:bodyPr/>
          <a:lstStyle/>
          <a:p>
            <a:pPr algn="ctr"/>
            <a:r>
              <a:rPr lang="fr-FR" b="1" dirty="0">
                <a:solidFill>
                  <a:srgbClr val="0070C0"/>
                </a:solidFill>
                <a:latin typeface="+mn-lt"/>
              </a:rPr>
              <a:t>Collection biologique du CRMW</a:t>
            </a:r>
          </a:p>
        </p:txBody>
      </p:sp>
      <p:sp>
        <p:nvSpPr>
          <p:cNvPr id="7" name="Rectangle 6">
            <a:extLst>
              <a:ext uri="{FF2B5EF4-FFF2-40B4-BE49-F238E27FC236}">
                <a16:creationId xmlns:a16="http://schemas.microsoft.com/office/drawing/2014/main" id="{370597B8-5380-3A52-9E73-E21032C3AB64}"/>
              </a:ext>
            </a:extLst>
          </p:cNvPr>
          <p:cNvSpPr/>
          <p:nvPr/>
        </p:nvSpPr>
        <p:spPr>
          <a:xfrm>
            <a:off x="725714" y="8011889"/>
            <a:ext cx="23338972" cy="420914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800">
              <a:solidFill>
                <a:prstClr val="white"/>
              </a:solidFill>
              <a:latin typeface="Calibri" panose="020F0502020204030204"/>
            </a:endParaRPr>
          </a:p>
        </p:txBody>
      </p:sp>
    </p:spTree>
    <p:extLst>
      <p:ext uri="{BB962C8B-B14F-4D97-AF65-F5344CB8AC3E}">
        <p14:creationId xmlns:p14="http://schemas.microsoft.com/office/powerpoint/2010/main" val="174660812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acette">
  <a:themeElements>
    <a:clrScheme name="Facette">
      <a:dk1>
        <a:srgbClr val="000000"/>
      </a:dk1>
      <a:lt1>
        <a:srgbClr val="FFFFFF"/>
      </a:lt1>
      <a:dk2>
        <a:srgbClr val="A7A7A7"/>
      </a:dk2>
      <a:lt2>
        <a:srgbClr val="535353"/>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FF00FF"/>
      </a:folHlink>
    </a:clrScheme>
    <a:fontScheme name="Facette">
      <a:majorFont>
        <a:latin typeface="Calibri"/>
        <a:ea typeface="Calibri"/>
        <a:cs typeface="Calibri"/>
      </a:majorFont>
      <a:minorFont>
        <a:latin typeface="Helvetica"/>
        <a:ea typeface="Helvetica"/>
        <a:cs typeface="Helvetica"/>
      </a:minorFont>
    </a:fontScheme>
    <a:fmtScheme name="Facet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Martel Sans Bold"/>
        <a:ea typeface="Martel Sans Bold"/>
        <a:cs typeface="Martel Sans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2" spcCol="0" rtlCol="0" anchor="t">
        <a:normAutofit/>
      </a:bodyPr>
      <a:lstStyle>
        <a:defPPr marL="355600" marR="0" indent="-355600" algn="l" defTabSz="2438338" rtl="0" fontAlgn="auto" latinLnBrk="0" hangingPunct="0">
          <a:lnSpc>
            <a:spcPct val="110000"/>
          </a:lnSpc>
          <a:spcBef>
            <a:spcPts val="100"/>
          </a:spcBef>
          <a:spcAft>
            <a:spcPts val="0"/>
          </a:spcAft>
          <a:buClrTx/>
          <a:buSzPct val="100000"/>
          <a:buFontTx/>
          <a:buAutoNum type="arabicPeriod"/>
          <a:tabLst/>
          <a:defRPr kumimoji="0" sz="2400" b="0" i="0" u="none" strike="noStrike" cap="none" spc="0" normalizeH="0" baseline="0">
            <a:ln>
              <a:noFill/>
            </a:ln>
            <a:solidFill>
              <a:srgbClr val="FFFFFF"/>
            </a:solidFill>
            <a:effectLst/>
            <a:uFillTx/>
            <a:latin typeface="+mn-lt"/>
            <a:ea typeface="+mn-ea"/>
            <a:cs typeface="+mn-cs"/>
            <a:sym typeface="Martel Sans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1767</TotalTime>
  <Words>7207</Words>
  <Application>Microsoft Office PowerPoint</Application>
  <PresentationFormat>Personnalisé</PresentationFormat>
  <Paragraphs>1252</Paragraphs>
  <Slides>85</Slides>
  <Notes>7</Notes>
  <HiddenSlides>0</HiddenSlides>
  <MMClips>0</MMClips>
  <ScaleCrop>false</ScaleCrop>
  <HeadingPairs>
    <vt:vector size="6" baseType="variant">
      <vt:variant>
        <vt:lpstr>Polices utilisées</vt:lpstr>
      </vt:variant>
      <vt:variant>
        <vt:i4>17</vt:i4>
      </vt:variant>
      <vt:variant>
        <vt:lpstr>Thème</vt:lpstr>
      </vt:variant>
      <vt:variant>
        <vt:i4>8</vt:i4>
      </vt:variant>
      <vt:variant>
        <vt:lpstr>Titres des diapositives</vt:lpstr>
      </vt:variant>
      <vt:variant>
        <vt:i4>85</vt:i4>
      </vt:variant>
    </vt:vector>
  </HeadingPairs>
  <TitlesOfParts>
    <vt:vector size="110" baseType="lpstr">
      <vt:lpstr>Aptos</vt:lpstr>
      <vt:lpstr>Arial</vt:lpstr>
      <vt:lpstr>Arial Black</vt:lpstr>
      <vt:lpstr>Calibri</vt:lpstr>
      <vt:lpstr>Calibri Light</vt:lpstr>
      <vt:lpstr>Courier New</vt:lpstr>
      <vt:lpstr>Helvetica</vt:lpstr>
      <vt:lpstr>Helvetica Neue</vt:lpstr>
      <vt:lpstr>Lucida Grande</vt:lpstr>
      <vt:lpstr>Martel Sans Bold</vt:lpstr>
      <vt:lpstr>Segoe UI</vt:lpstr>
      <vt:lpstr>Segoe UI </vt:lpstr>
      <vt:lpstr>Segoe UI Semibold</vt:lpstr>
      <vt:lpstr>Times New Roman</vt:lpstr>
      <vt:lpstr>Times Roman</vt:lpstr>
      <vt:lpstr>Trebuchet MS</vt:lpstr>
      <vt:lpstr>Wingdings</vt:lpstr>
      <vt:lpstr>Thème Office</vt:lpstr>
      <vt:lpstr>4_Thème Office</vt:lpstr>
      <vt:lpstr>2_Thème Office</vt:lpstr>
      <vt:lpstr>5_Thème Office</vt:lpstr>
      <vt:lpstr>Facette</vt:lpstr>
      <vt:lpstr>1_Thème Office</vt:lpstr>
      <vt:lpstr>3_Thème Office</vt:lpstr>
      <vt:lpstr>Office Theme</vt:lpstr>
      <vt:lpstr>Présentation PowerPoint</vt:lpstr>
      <vt:lpstr>Présentation PowerPoint</vt:lpstr>
      <vt:lpstr>Présentation PowerPoint</vt:lpstr>
      <vt:lpstr>Entrepôt de Données de Santé (EDS) du CRMW</vt:lpstr>
      <vt:lpstr>Infrastructure EDS</vt:lpstr>
      <vt:lpstr>Présentation PowerPoint</vt:lpstr>
      <vt:lpstr>La gouvernance EDS</vt:lpstr>
      <vt:lpstr>Présentation PowerPoint</vt:lpstr>
      <vt:lpstr>Collection biologique du CRMW</vt:lpstr>
      <vt:lpstr>Présentation PowerPoint</vt:lpstr>
      <vt:lpstr>Fonctionnement de l’ EDS du CRMW </vt:lpstr>
      <vt:lpstr>Fonctionnement de l’ EDS du CRMW </vt:lpstr>
      <vt:lpstr>Présentation PowerPoint</vt:lpstr>
      <vt:lpstr>Présentation PowerPoint</vt:lpstr>
      <vt:lpstr>Présentation PowerPoint</vt:lpstr>
      <vt:lpstr>Présentation PowerPoint</vt:lpstr>
      <vt:lpstr>Actualités Maladie de Willebrand dans FranceCoag</vt:lpstr>
      <vt:lpstr>Centres partenaires</vt:lpstr>
      <vt:lpstr>Inclusions</vt:lpstr>
      <vt:lpstr>Description de la population (extrait rapport annuel 2024)</vt:lpstr>
      <vt:lpstr>Age au diagnostic (extrait rapport annuel 2024)</vt:lpstr>
      <vt:lpstr>Description des patients vus les 3 dernières années (extrait rapport annuel 2024)</vt:lpstr>
      <vt:lpstr>Description des patients vus les 3 dernières années (extrait rapport annuel 2024)</vt:lpstr>
      <vt:lpstr>Évolution de l’activité FranceCoag des patients avec MW (extrait rapport annuel 2024)</vt:lpstr>
      <vt:lpstr>Saisine en cours </vt:lpstr>
      <vt:lpstr>Type et sous-type Willebrand</vt:lpstr>
      <vt:lpstr>Modalités de rattrapage MW - PUKS</vt:lpstr>
      <vt:lpstr>Présentation PowerPoint</vt:lpstr>
      <vt:lpstr>RCP du CRMW</vt:lpstr>
      <vt:lpstr>Présentation PowerPoint</vt:lpstr>
      <vt:lpstr>Présentation PowerPoint</vt:lpstr>
      <vt:lpstr>Présentation PowerPoint</vt:lpstr>
      <vt:lpstr>Willearning</vt:lpstr>
      <vt:lpstr>Historique</vt:lpstr>
      <vt:lpstr>En pratique</vt:lpstr>
      <vt:lpstr>Bilan CRC-MHR </vt:lpstr>
      <vt:lpstr>Bilan patients</vt:lpstr>
      <vt:lpstr>Conclusion</vt:lpstr>
      <vt:lpstr>actualités sur les techniques de biologie moléculaire pour le diagnostic de la maladie de Willebrand</vt:lpstr>
      <vt:lpstr>Le gène cible à analyser :  VWF</vt:lpstr>
      <vt:lpstr>Résumé sur l’évolution des techniques :</vt:lpstr>
      <vt:lpstr>Qu’est ce qui nous embête le plus actuellement ? Et qu’elles sont les pistes pour y répondre ?</vt:lpstr>
      <vt:lpstr>Présentation PowerPoint</vt:lpstr>
      <vt:lpstr> Sélection des variants d’intérêt grâce aux outils de prédictions</vt:lpstr>
      <vt:lpstr> Étude de l’ARN du VWF</vt:lpstr>
      <vt:lpstr> Étude indirecte de l’ARN du VWF</vt:lpstr>
      <vt:lpstr> Étude directe de l’ARN du VWF </vt:lpstr>
      <vt:lpstr> Outils d’étude de l’ARN du VWF</vt:lpstr>
      <vt:lpstr>Exemple d’un variant c.621+1G&gt;A : </vt:lpstr>
      <vt:lpstr>Visualisation RNAseq : </vt:lpstr>
      <vt:lpstr>Sashimi plot  c.613+3_613+6del : effet quantitatif ?</vt:lpstr>
      <vt:lpstr>Mini gènes : étude de l’effet d’un variant</vt:lpstr>
      <vt:lpstr>L’évolution des techniques entraîne une évolution dans l’analyse :</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Rappel de la démarche méthodologique  </vt:lpstr>
      <vt:lpstr>Documenter le vécu des parcours de santé et de travail  Matériau disponible pour la recherche  </vt:lpstr>
      <vt:lpstr>Faire émerger dans la collaboration avec les partenaires des pistes de réflexion et des leviers d’action pour mieux soutenir les parcours     </vt:lpstr>
      <vt:lpstr>Présentation PowerPoint</vt:lpstr>
      <vt:lpstr>Présentation PowerPoint</vt:lpstr>
      <vt:lpstr>Présentation PowerPoint</vt:lpstr>
      <vt:lpstr>Présentation PowerPoint</vt:lpstr>
      <vt:lpstr>WILLCO:Evaluation du risque hémorragique des patients porteurs d’une maladie de Willebrand nécessitant un traitement antithrombotique pour une atteinte cardiovasculaire</vt:lpstr>
      <vt:lpstr>focus actions afh </vt:lpstr>
      <vt:lpstr>2026, les 100 ans de la découverte de la maladie de Willebrand</vt:lpstr>
      <vt:lpstr>Congrès National de l’AFH en Rhône Alpes</vt:lpstr>
      <vt:lpstr>Congrès National de l’AFH en Rhône Alpes</vt:lpstr>
      <vt:lpstr>Congrès National de l’AFH en Rhône Alpes</vt:lpstr>
      <vt:lpstr>AFH Infos service : Bilan 2025</vt:lpstr>
      <vt:lpstr>AFH/MHEMO/Centres de références</vt:lpstr>
      <vt:lpstr>AFH/MHEMO/Centres de références</vt:lpstr>
      <vt:lpstr>AFH/MHEMO/Centres de références</vt:lpstr>
      <vt:lpstr>Renforcement du réseau de l’AFH</vt:lpstr>
      <vt:lpstr>L’EHC évolue, l’AFH en est partie prenante…</vt:lpstr>
      <vt:lpstr>Présentation PowerPoint</vt:lpstr>
      <vt:lpstr>Présentation PowerPoint</vt:lpstr>
      <vt:lpstr>Journée Scientifique du CRMW   21 mai 2026 au KB</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HASSENBOEHLER, Juliette</dc:creator>
  <cp:lastModifiedBy>MARICHEZ, Catherine</cp:lastModifiedBy>
  <cp:revision>66</cp:revision>
  <dcterms:modified xsi:type="dcterms:W3CDTF">2026-01-20T12:52:25Z</dcterms:modified>
</cp:coreProperties>
</file>